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4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13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72" r:id="rId1"/>
  </p:sldMasterIdLst>
  <p:notesMasterIdLst>
    <p:notesMasterId r:id="rId11"/>
  </p:notesMasterIdLst>
  <p:sldIdLst>
    <p:sldId id="256" r:id="rId2"/>
    <p:sldId id="257" r:id="rId3"/>
    <p:sldId id="258" r:id="rId4"/>
    <p:sldId id="264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121" d="100"/>
          <a:sy n="121" d="100"/>
        </p:scale>
        <p:origin x="-209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CE97D8-3D91-CE42-A2D9-CFEEA03F0FFA}" type="datetimeFigureOut">
              <a:rPr lang="en-US" smtClean="0"/>
              <a:t>11/13/11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DD0B3D-D05B-6540-B358-B3E9F3DAE49F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DD0B3D-D05B-6540-B358-B3E9F3DAE49F}" type="slidenum">
              <a:rPr lang="en-US" smtClean="0"/>
              <a:t>3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6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TitleSlid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B465-741A-6C4A-BF97-D4A99B6AAF3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492375"/>
            <a:ext cx="6762749" cy="1470025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1" y="3966882"/>
            <a:ext cx="6762749" cy="1752600"/>
          </a:xfrm>
        </p:spPr>
        <p:txBody>
          <a:bodyPr>
            <a:normAutofit/>
          </a:bodyPr>
          <a:lstStyle>
            <a:lvl1pPr marL="0" indent="0" algn="r">
              <a:spcBef>
                <a:spcPts val="6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74693-C1E3-6644-B4A8-554CAF3DE6F1}" type="datetimeFigureOut">
              <a:rPr lang="en-US" smtClean="0"/>
              <a:t>11/13/11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74693-C1E3-6644-B4A8-554CAF3DE6F1}" type="datetimeFigureOut">
              <a:rPr lang="en-US" smtClean="0"/>
              <a:t>11/13/11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B465-741A-6C4A-BF97-D4A99B6AAF3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4" y="590550"/>
            <a:ext cx="365760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3023" y="739588"/>
            <a:ext cx="3657600" cy="53087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464" y="1816100"/>
            <a:ext cx="3657600" cy="38227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74693-C1E3-6644-B4A8-554CAF3DE6F1}" type="datetimeFigureOut">
              <a:rPr lang="en-US" smtClean="0"/>
              <a:t>11/13/11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B465-741A-6C4A-BF97-D4A99B6AAF3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Picture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977" y="187452"/>
            <a:ext cx="853665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0" y="533400"/>
            <a:ext cx="447675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124" y="1828800"/>
            <a:ext cx="4474539" cy="38100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6124" y="6288741"/>
            <a:ext cx="1887537" cy="365125"/>
          </a:xfrm>
        </p:spPr>
        <p:txBody>
          <a:bodyPr/>
          <a:lstStyle/>
          <a:p>
            <a:fld id="{D2774693-C1E3-6644-B4A8-554CAF3DE6F1}" type="datetimeFigureOut">
              <a:rPr lang="en-US" smtClean="0"/>
              <a:t>11/13/11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67399" y="6288741"/>
            <a:ext cx="267596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B465-741A-6C4A-BF97-D4A99B6AAF3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188253" y="179292"/>
            <a:ext cx="3281087" cy="6483096"/>
          </a:xfrm>
          <a:prstGeom prst="round1Rect">
            <a:avLst>
              <a:gd name="adj" fmla="val 17325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0953" y="533400"/>
            <a:ext cx="365760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596153" y="1600199"/>
            <a:ext cx="3657600" cy="3657601"/>
          </a:xfrm>
          <a:prstGeom prst="ellipse">
            <a:avLst/>
          </a:prstGeom>
          <a:blipFill dpi="0" rotWithShape="0">
            <a:blip r:embed="rId3" cstate="print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0412" y="1828800"/>
            <a:ext cx="3657600" cy="38100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D2774693-C1E3-6644-B4A8-554CAF3DE6F1}" type="datetimeFigureOut">
              <a:rPr lang="en-US" smtClean="0"/>
              <a:t>11/13/11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B465-741A-6C4A-BF97-D4A99B6AAF3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038" y="3778624"/>
            <a:ext cx="7560515" cy="110265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871584" y="762000"/>
            <a:ext cx="7427726" cy="2989730"/>
          </a:xfrm>
          <a:prstGeom prst="roundRect">
            <a:avLst>
              <a:gd name="adj" fmla="val 7476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8034" y="4827493"/>
            <a:ext cx="7559977" cy="122088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D2774693-C1E3-6644-B4A8-554CAF3DE6F1}" type="datetimeFigureOut">
              <a:rPr lang="en-US" smtClean="0"/>
              <a:t>11/13/11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B465-741A-6C4A-BF97-D4A99B6AAF3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74693-C1E3-6644-B4A8-554CAF3DE6F1}" type="datetimeFigureOut">
              <a:rPr lang="en-US" smtClean="0"/>
              <a:t>11/13/11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B465-741A-6C4A-BF97-D4A99B6AAF3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8646" y="779463"/>
            <a:ext cx="1358153" cy="5268912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779464"/>
            <a:ext cx="6170613" cy="5268911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74693-C1E3-6644-B4A8-554CAF3DE6F1}" type="datetimeFigureOut">
              <a:rPr lang="en-US" smtClean="0"/>
              <a:t>11/13/11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B465-741A-6C4A-BF97-D4A99B6AAF3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74693-C1E3-6644-B4A8-554CAF3DE6F1}" type="datetimeFigureOut">
              <a:rPr lang="en-US" smtClean="0"/>
              <a:t>11/13/11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B465-741A-6C4A-BF97-D4A99B6AAF3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SectionHead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591360"/>
            <a:ext cx="7583487" cy="1362075"/>
          </a:xfrm>
        </p:spPr>
        <p:txBody>
          <a:bodyPr anchor="b" anchorCtr="0">
            <a:noAutofit/>
          </a:bodyPr>
          <a:lstStyle>
            <a:lvl1pPr algn="l">
              <a:defRPr sz="4400" b="1" cap="none" baseline="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3950354"/>
            <a:ext cx="7583487" cy="1500187"/>
          </a:xfrm>
        </p:spPr>
        <p:txBody>
          <a:bodyPr anchor="t" anchorCtr="0"/>
          <a:lstStyle>
            <a:lvl1pPr marL="0" indent="0" algn="l">
              <a:spcBef>
                <a:spcPts val="600"/>
              </a:spcBef>
              <a:buNone/>
              <a:defRPr sz="20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74693-C1E3-6644-B4A8-554CAF3DE6F1}" type="datetimeFigureOut">
              <a:rPr lang="en-US" smtClean="0"/>
              <a:t>11/13/11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B465-741A-6C4A-BF97-D4A99B6AAF3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8541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74693-C1E3-6644-B4A8-554CAF3DE6F1}" type="datetimeFigureOut">
              <a:rPr lang="en-US" smtClean="0"/>
              <a:t>11/13/11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B465-741A-6C4A-BF97-D4A99B6AAF3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0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0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74693-C1E3-6644-B4A8-554CAF3DE6F1}" type="datetimeFigureOut">
              <a:rPr lang="en-US" smtClean="0"/>
              <a:t>11/13/11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B465-741A-6C4A-BF97-D4A99B6AAF3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1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74693-C1E3-6644-B4A8-554CAF3DE6F1}" type="datetimeFigureOut">
              <a:rPr lang="en-US" smtClean="0"/>
              <a:t>11/13/11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B465-741A-6C4A-BF97-D4A99B6AAF3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779462" y="3991816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74693-C1E3-6644-B4A8-554CAF3DE6F1}" type="datetimeFigureOut">
              <a:rPr lang="en-US" smtClean="0"/>
              <a:t>11/13/11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B465-741A-6C4A-BF97-D4A99B6AAF3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74693-C1E3-6644-B4A8-554CAF3DE6F1}" type="datetimeFigureOut">
              <a:rPr lang="en-US" smtClean="0"/>
              <a:t>11/13/11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B465-741A-6C4A-BF97-D4A99B6AAF3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4"/>
          </p:nvPr>
        </p:nvSpPr>
        <p:spPr>
          <a:xfrm>
            <a:off x="77946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13" name="Content Placeholder 2"/>
          <p:cNvSpPr>
            <a:spLocks noGrp="1"/>
          </p:cNvSpPr>
          <p:nvPr>
            <p:ph sz="half" idx="15"/>
          </p:nvPr>
        </p:nvSpPr>
        <p:spPr>
          <a:xfrm>
            <a:off x="77946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14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15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74693-C1E3-6644-B4A8-554CAF3DE6F1}" type="datetimeFigureOut">
              <a:rPr lang="en-US" smtClean="0"/>
              <a:t>11/13/11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B465-741A-6C4A-BF97-D4A99B6AAF3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Diagonal Corner Rectangle 7"/>
          <p:cNvSpPr/>
          <p:nvPr/>
        </p:nvSpPr>
        <p:spPr>
          <a:xfrm>
            <a:off x="189707" y="189707"/>
            <a:ext cx="8764587" cy="6478587"/>
          </a:xfrm>
          <a:prstGeom prst="round2DiagRect">
            <a:avLst>
              <a:gd name="adj1" fmla="val 9416"/>
              <a:gd name="adj2" fmla="val 0"/>
            </a:avLst>
          </a:prstGeom>
          <a:gradFill>
            <a:gsLst>
              <a:gs pos="17000">
                <a:schemeClr val="bg2"/>
              </a:gs>
              <a:gs pos="100000">
                <a:schemeClr val="tx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7" cy="42089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288741"/>
            <a:ext cx="18875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2774693-C1E3-6644-B4A8-554CAF3DE6F1}" type="datetimeFigureOut">
              <a:rPr lang="en-US" smtClean="0"/>
              <a:t>11/13/11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4615" y="6288741"/>
            <a:ext cx="5238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4411" y="219635"/>
            <a:ext cx="493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32A6B465-741A-6C4A-BF97-D4A99B6AAF39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Wingdings 2" pitchFamily="18" charset="2"/>
        <a:buChar char=""/>
        <a:defRPr sz="2200" kern="1200">
          <a:solidFill>
            <a:schemeClr val="bg1"/>
          </a:solidFill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Font typeface="Wingdings 2" pitchFamily="18" charset="2"/>
        <a:buChar char="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6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Ken Wilshire</a:t>
            </a:r>
            <a:br>
              <a:rPr lang="en-US" dirty="0" smtClean="0"/>
            </a:br>
            <a:r>
              <a:rPr lang="en-US" dirty="0" smtClean="0"/>
              <a:t>Coulsdon 6</a:t>
            </a:r>
            <a:r>
              <a:rPr lang="en-US" baseline="30000" dirty="0" smtClean="0"/>
              <a:t>th</a:t>
            </a:r>
            <a:r>
              <a:rPr lang="en-US" dirty="0" smtClean="0"/>
              <a:t> Form College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1" y="3966881"/>
            <a:ext cx="6762749" cy="2131451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kenwilshire@gmail.com </a:t>
            </a:r>
          </a:p>
          <a:p>
            <a:endParaRPr lang="en-US" dirty="0" smtClean="0"/>
          </a:p>
          <a:p>
            <a:r>
              <a:rPr lang="en-US" dirty="0" smtClean="0"/>
              <a:t>MathsJam         November 12/13 2011</a:t>
            </a:r>
          </a:p>
          <a:p>
            <a:r>
              <a:rPr lang="en-US" dirty="0" smtClean="0"/>
              <a:t>    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Early Maths Puzzle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Maths puzzle book </a:t>
            </a:r>
            <a:r>
              <a:rPr lang="en-US" dirty="0" smtClean="0"/>
              <a:t>(</a:t>
            </a:r>
            <a:r>
              <a:rPr lang="en-US" dirty="0" smtClean="0"/>
              <a:t>age six)</a:t>
            </a:r>
          </a:p>
          <a:p>
            <a:pPr lvl="1"/>
            <a:r>
              <a:rPr lang="en-US" dirty="0" smtClean="0"/>
              <a:t>Man and Dog waiting at zebra crossing </a:t>
            </a:r>
          </a:p>
          <a:p>
            <a:pPr lvl="1"/>
            <a:r>
              <a:rPr lang="en-US" dirty="0" smtClean="0"/>
              <a:t>D</a:t>
            </a:r>
            <a:r>
              <a:rPr lang="en-US" dirty="0" smtClean="0"/>
              <a:t>og calculating speed of approaching car</a:t>
            </a:r>
          </a:p>
          <a:p>
            <a:pPr lvl="1"/>
            <a:r>
              <a:rPr lang="en-US" dirty="0" smtClean="0"/>
              <a:t>Bubble thought box with annotated right angled triangle</a:t>
            </a:r>
          </a:p>
          <a:p>
            <a:r>
              <a:rPr lang="en-US" dirty="0" smtClean="0"/>
              <a:t>Henry Ernest Dudeney (Puzzles and Curious Problems)  </a:t>
            </a:r>
          </a:p>
          <a:p>
            <a:pPr lvl="1"/>
            <a:r>
              <a:rPr lang="en-US" dirty="0" smtClean="0"/>
              <a:t>Sam Loyd’s contemporary</a:t>
            </a:r>
          </a:p>
          <a:p>
            <a:r>
              <a:rPr lang="en-US" dirty="0" smtClean="0"/>
              <a:t>Games and Puzzles magazine (1972 - 1981)</a:t>
            </a:r>
          </a:p>
          <a:p>
            <a:pPr lvl="1"/>
            <a:r>
              <a:rPr lang="en-US" dirty="0" smtClean="0"/>
              <a:t>Including David Singmaster’s Column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World Tournaments of the Mind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World Memory Championships – 1991 to date</a:t>
            </a:r>
          </a:p>
          <a:p>
            <a:r>
              <a:rPr lang="en-US" dirty="0" smtClean="0"/>
              <a:t>Mind Sports Olympiad – 1997 to date</a:t>
            </a:r>
          </a:p>
          <a:p>
            <a:r>
              <a:rPr lang="en-US" dirty="0" smtClean="0"/>
              <a:t>World Puzzle Championships – 1990 to date (UK 2000+)</a:t>
            </a:r>
          </a:p>
          <a:p>
            <a:pPr lvl="1"/>
            <a:r>
              <a:rPr lang="en-US" dirty="0" smtClean="0"/>
              <a:t>Incorporating World Sudoku Championships – from 2006</a:t>
            </a:r>
          </a:p>
          <a:p>
            <a:r>
              <a:rPr lang="en-US" dirty="0" smtClean="0"/>
              <a:t>Mental Calculations World Cup – 2004 to date (biannual)</a:t>
            </a:r>
          </a:p>
          <a:p>
            <a:r>
              <a:rPr lang="en-US" dirty="0" smtClean="0"/>
              <a:t>Memoriad – 2008 to date (quadrennial)</a:t>
            </a:r>
          </a:p>
          <a:p>
            <a:pPr lvl="1"/>
            <a:r>
              <a:rPr lang="en-US" dirty="0" smtClean="0"/>
              <a:t>Combines Memory and Mental Calculations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Mental Calculations World Cup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Organiser: Ralf Laue - Germany</a:t>
            </a:r>
          </a:p>
          <a:p>
            <a:r>
              <a:rPr lang="en-US" dirty="0" smtClean="0"/>
              <a:t>Four “Standard” Sections :</a:t>
            </a:r>
          </a:p>
          <a:p>
            <a:pPr lvl="1"/>
            <a:r>
              <a:rPr lang="en-US" dirty="0" smtClean="0"/>
              <a:t>Calendar calculations</a:t>
            </a:r>
          </a:p>
          <a:p>
            <a:pPr lvl="1"/>
            <a:r>
              <a:rPr lang="en-US" dirty="0" smtClean="0"/>
              <a:t>Multiplication</a:t>
            </a:r>
          </a:p>
          <a:p>
            <a:pPr lvl="1"/>
            <a:r>
              <a:rPr lang="en-US" dirty="0" smtClean="0"/>
              <a:t>Addition</a:t>
            </a:r>
          </a:p>
          <a:p>
            <a:pPr lvl="1"/>
            <a:r>
              <a:rPr lang="en-US" dirty="0" smtClean="0"/>
              <a:t>Division</a:t>
            </a:r>
          </a:p>
          <a:p>
            <a:r>
              <a:rPr lang="en-US" dirty="0" smtClean="0"/>
              <a:t>Surprise tasks (were two – now six)</a:t>
            </a:r>
          </a:p>
          <a:p>
            <a:pPr lvl="1"/>
            <a:r>
              <a:rPr lang="en-US" dirty="0" smtClean="0"/>
              <a:t>Equal weighting from 2012</a:t>
            </a:r>
          </a:p>
          <a:p>
            <a:r>
              <a:rPr lang="en-US" dirty="0" smtClean="0"/>
              <a:t>Reigning Champion – Priyasnshi Somani (India) aged 11 years</a:t>
            </a:r>
          </a:p>
          <a:p>
            <a:r>
              <a:rPr lang="en-US" dirty="0" smtClean="0"/>
              <a:t>First (and Second) Champion – Robert Fountain (UK)</a:t>
            </a: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Calendar Calculations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1 minute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Record – now 93 dates !!!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7650" y="2038350"/>
            <a:ext cx="1028700" cy="27813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10 = 8 x 8 in 10 minutes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Record – </a:t>
            </a:r>
            <a:r>
              <a:rPr lang="en-US" dirty="0" smtClean="0"/>
              <a:t>4</a:t>
            </a:r>
            <a:r>
              <a:rPr lang="en-US" dirty="0" smtClean="0"/>
              <a:t> min 29 sec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0734" y="2235705"/>
            <a:ext cx="1676400" cy="26543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Adding 10 x 10 digits in 10 minutes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Record 3 min 19 sec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648" y="2701705"/>
            <a:ext cx="1676400" cy="22733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Division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10 sq rt of 6 digit numbers to 8 sig figures in 10 min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Record 6 min </a:t>
            </a:r>
            <a:r>
              <a:rPr lang="en-US" dirty="0" smtClean="0"/>
              <a:t>1</a:t>
            </a:r>
            <a:r>
              <a:rPr lang="en-US" dirty="0" smtClean="0"/>
              <a:t>9 sec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8229" y="2564731"/>
            <a:ext cx="1422400" cy="24003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Surprise Tasks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Six problems presented immediately before solving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5425" y="2512805"/>
            <a:ext cx="1689100" cy="1244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5879" y="2512805"/>
            <a:ext cx="1609438" cy="125649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3698" y="3352506"/>
            <a:ext cx="1590998" cy="122869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64978" y="4894730"/>
            <a:ext cx="622300" cy="9398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60650" y="5212875"/>
            <a:ext cx="5702300" cy="406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Revolution">
  <a:themeElements>
    <a:clrScheme name="Revolution">
      <a:dk1>
        <a:sysClr val="windowText" lastClr="000000"/>
      </a:dk1>
      <a:lt1>
        <a:sysClr val="window" lastClr="FFFFFF"/>
      </a:lt1>
      <a:dk2>
        <a:srgbClr val="1B3861"/>
      </a:dk2>
      <a:lt2>
        <a:srgbClr val="38ABED"/>
      </a:lt2>
      <a:accent1>
        <a:srgbClr val="0C5986"/>
      </a:accent1>
      <a:accent2>
        <a:srgbClr val="DDF53D"/>
      </a:accent2>
      <a:accent3>
        <a:srgbClr val="508709"/>
      </a:accent3>
      <a:accent4>
        <a:srgbClr val="BF5E00"/>
      </a:accent4>
      <a:accent5>
        <a:srgbClr val="9C0001"/>
      </a:accent5>
      <a:accent6>
        <a:srgbClr val="660075"/>
      </a:accent6>
      <a:hlink>
        <a:srgbClr val="ABF24D"/>
      </a:hlink>
      <a:folHlink>
        <a:srgbClr val="A0E7FB"/>
      </a:folHlink>
    </a:clrScheme>
    <a:fontScheme name="Revolution">
      <a:majorFont>
        <a:latin typeface="Trebuchet MS"/>
        <a:ea typeface=""/>
        <a:cs typeface=""/>
        <a:font script="Jpan" typeface="ＭＳ ゴシック"/>
      </a:majorFont>
      <a:minorFont>
        <a:latin typeface="Trebuchet MS"/>
        <a:ea typeface=""/>
        <a:cs typeface=""/>
        <a:font script="Jpan" typeface="ＭＳ ゴシック"/>
      </a:minorFont>
    </a:fontScheme>
    <a:fmtScheme name="Revolution">
      <a: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0800000">
              <a:srgbClr val="808080">
                <a:alpha val="75000"/>
              </a:srgbClr>
            </a:innerShdw>
          </a:effectLst>
        </a:effectStyle>
        <a:effectStyle>
          <a:effectLst>
            <a:innerShdw blurRad="50800" dist="25400" dir="13500000">
              <a:srgbClr val="808080">
                <a:alpha val="75000"/>
              </a:srgbClr>
            </a:innerShdw>
            <a:outerShdw blurRad="63500" dist="50800" dir="5400000" algn="br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1400000"/>
            </a:lightRig>
          </a:scene3d>
          <a:sp3d contourW="12700" prstMaterial="softmetal">
            <a:bevelT w="63500" h="254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Revolution.thmx</Template>
  <TotalTime>92</TotalTime>
  <Words>265</Words>
  <Application>Microsoft Macintosh PowerPoint</Application>
  <PresentationFormat>On-screen Show (4:3)</PresentationFormat>
  <Paragraphs>73</Paragraphs>
  <Slides>9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Revolution</vt:lpstr>
      <vt:lpstr>Ken Wilshire Coulsdon 6th Form College</vt:lpstr>
      <vt:lpstr>Early Maths Puzzle Background</vt:lpstr>
      <vt:lpstr>World Tournaments of the Mind</vt:lpstr>
      <vt:lpstr>Mental Calculations World Cup</vt:lpstr>
      <vt:lpstr>Calendar Calculations</vt:lpstr>
      <vt:lpstr>Multiplication</vt:lpstr>
      <vt:lpstr>Addition</vt:lpstr>
      <vt:lpstr>Division</vt:lpstr>
      <vt:lpstr>Surprise Tasks</vt:lpstr>
    </vt:vector>
  </TitlesOfParts>
  <Company>De Vere Venues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 Wilshire Coulsdon 6th Form College</dc:title>
  <dc:creator>user</dc:creator>
  <cp:lastModifiedBy>user</cp:lastModifiedBy>
  <cp:revision>4</cp:revision>
  <cp:lastPrinted>2011-11-13T10:25:47Z</cp:lastPrinted>
  <dcterms:created xsi:type="dcterms:W3CDTF">2011-11-13T08:57:34Z</dcterms:created>
  <dcterms:modified xsi:type="dcterms:W3CDTF">2011-11-13T10:29:38Z</dcterms:modified>
</cp:coreProperties>
</file>