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95" r:id="rId3"/>
    <p:sldId id="298" r:id="rId4"/>
    <p:sldId id="296" r:id="rId5"/>
    <p:sldId id="297" r:id="rId6"/>
    <p:sldId id="299" r:id="rId7"/>
    <p:sldId id="285" r:id="rId8"/>
    <p:sldId id="294" r:id="rId9"/>
    <p:sldId id="286" r:id="rId10"/>
    <p:sldId id="300" r:id="rId11"/>
    <p:sldId id="303" r:id="rId12"/>
    <p:sldId id="302" r:id="rId13"/>
    <p:sldId id="301" r:id="rId14"/>
    <p:sldId id="284" r:id="rId15"/>
    <p:sldId id="287" r:id="rId16"/>
    <p:sldId id="283" r:id="rId17"/>
    <p:sldId id="289" r:id="rId18"/>
    <p:sldId id="28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2E8E7-1929-4A38-9CEC-21433251D092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7A37C-C505-4277-A4E9-C965A653169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251" t="2053" r="19585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6715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7538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74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3318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55892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40025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8807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3784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31383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2937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473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A73AD-D156-45C4-A608-4B13D399BD77}" type="datetimeFigureOut">
              <a:rPr lang="en-GB" smtClean="0"/>
              <a:pPr/>
              <a:t>31/10/2013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F441F-3F0E-4DD1-A602-5B58AC483A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96804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8711" y="1484784"/>
            <a:ext cx="7772400" cy="1470025"/>
          </a:xfrm>
        </p:spPr>
        <p:txBody>
          <a:bodyPr>
            <a:noAutofit/>
          </a:bodyPr>
          <a:lstStyle/>
          <a:p>
            <a:r>
              <a:rPr lang="en-GB" sz="7200" b="1" dirty="0" smtClean="0">
                <a:latin typeface="Arial Black" pitchFamily="34" charset="0"/>
                <a:cs typeface="JasmineUPC" pitchFamily="18" charset="-34"/>
              </a:rPr>
              <a:t>5</a:t>
            </a:r>
            <a:r>
              <a:rPr lang="en-GB" sz="9600" b="1" dirty="0" smtClean="0">
                <a:latin typeface="Gabriola" pitchFamily="82" charset="0"/>
                <a:cs typeface="JasmineUPC" pitchFamily="18" charset="-34"/>
              </a:rPr>
              <a:t> Minutes, </a:t>
            </a:r>
            <a:br>
              <a:rPr lang="en-GB" sz="9600" b="1" dirty="0" smtClean="0">
                <a:latin typeface="Gabriola" pitchFamily="82" charset="0"/>
                <a:cs typeface="JasmineUPC" pitchFamily="18" charset="-34"/>
              </a:rPr>
            </a:br>
            <a:r>
              <a:rPr lang="en-GB" sz="7200" b="1" dirty="0" smtClean="0">
                <a:latin typeface="Arial Black" pitchFamily="34" charset="0"/>
                <a:cs typeface="JasmineUPC" pitchFamily="18" charset="-34"/>
              </a:rPr>
              <a:t>3</a:t>
            </a:r>
            <a:r>
              <a:rPr lang="en-GB" sz="9600" b="1" dirty="0" smtClean="0">
                <a:latin typeface="Gabriola" pitchFamily="82" charset="0"/>
                <a:cs typeface="JasmineUPC" pitchFamily="18" charset="-34"/>
              </a:rPr>
              <a:t> Problems,</a:t>
            </a:r>
            <a:r>
              <a:rPr lang="en-GB" sz="9600" b="1" smtClean="0">
                <a:latin typeface="Gabriola" pitchFamily="82" charset="0"/>
                <a:cs typeface="JasmineUPC" pitchFamily="18" charset="-34"/>
              </a:rPr>
              <a:t/>
            </a:r>
            <a:br>
              <a:rPr lang="en-GB" sz="9600" b="1" smtClean="0">
                <a:latin typeface="Gabriola" pitchFamily="82" charset="0"/>
                <a:cs typeface="JasmineUPC" pitchFamily="18" charset="-34"/>
              </a:rPr>
            </a:br>
            <a:r>
              <a:rPr lang="en-GB" sz="7200" b="1" smtClean="0">
                <a:latin typeface="Arial Black" pitchFamily="34" charset="0"/>
                <a:cs typeface="JasmineUPC" pitchFamily="18" charset="-34"/>
              </a:rPr>
              <a:t>0</a:t>
            </a:r>
            <a:r>
              <a:rPr lang="en-GB" sz="9600" b="1" smtClean="0">
                <a:latin typeface="Gabriola" pitchFamily="82" charset="0"/>
                <a:cs typeface="JasmineUPC" pitchFamily="18" charset="-34"/>
              </a:rPr>
              <a:t> </a:t>
            </a:r>
            <a:r>
              <a:rPr lang="en-GB" sz="9600" b="1" dirty="0" smtClean="0">
                <a:latin typeface="Gabriola" pitchFamily="82" charset="0"/>
                <a:cs typeface="JasmineUPC" pitchFamily="18" charset="-34"/>
              </a:rPr>
              <a:t>Solutions</a:t>
            </a:r>
            <a:endParaRPr lang="en-GB" sz="9600" b="1" dirty="0">
              <a:latin typeface="Gabriola" pitchFamily="82" charset="0"/>
              <a:cs typeface="JasmineUPC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GB" sz="4800" dirty="0" smtClean="0">
              <a:latin typeface="Gabriola" pitchFamily="82" charset="0"/>
              <a:cs typeface="JasmineUPC" pitchFamily="18" charset="-34"/>
            </a:endParaRPr>
          </a:p>
          <a:p>
            <a:r>
              <a:rPr lang="en-GB" sz="4800" b="1" dirty="0" smtClean="0">
                <a:latin typeface="Gabriola" pitchFamily="82" charset="0"/>
                <a:cs typeface="JasmineUPC" pitchFamily="18" charset="-34"/>
              </a:rPr>
              <a:t>David Bedford</a:t>
            </a:r>
          </a:p>
          <a:p>
            <a:r>
              <a:rPr lang="en-GB" sz="4800" dirty="0" smtClean="0">
                <a:latin typeface="Gabriola" pitchFamily="82" charset="0"/>
                <a:cs typeface="JasmineUPC" pitchFamily="18" charset="-34"/>
              </a:rPr>
              <a:t>d.bedford@keele.ac.uk</a:t>
            </a:r>
          </a:p>
          <a:p>
            <a:endParaRPr lang="en-GB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4105"/>
          <a:stretch/>
        </p:blipFill>
        <p:spPr>
          <a:xfrm>
            <a:off x="4211960" y="5661248"/>
            <a:ext cx="765903" cy="79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5570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516" name="Picture 4" descr="http://www.h2.dion.ne.jp/~okamotoa/image/i/rope_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6296450" cy="4248472"/>
          </a:xfrm>
          <a:prstGeom prst="rect">
            <a:avLst/>
          </a:prstGeom>
          <a:noFill/>
        </p:spPr>
      </p:pic>
      <p:pic>
        <p:nvPicPr>
          <p:cNvPr id="75778" name="Picture 2" descr="http://www.lyndon-estate.co.uk/04%20History/Historical%20Figures/WilliamWhiston/William%20Whisto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20968" y="2996952"/>
            <a:ext cx="3323032" cy="386104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11560" y="6021288"/>
            <a:ext cx="4933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William </a:t>
            </a:r>
            <a:r>
              <a:rPr lang="en-GB" sz="3200" dirty="0" err="1" smtClean="0"/>
              <a:t>Whiston</a:t>
            </a:r>
            <a:r>
              <a:rPr lang="en-GB" sz="3200" dirty="0" smtClean="0"/>
              <a:t>, 1667-1752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42" name="Picture 2" descr="The Earth, radius r, with equatorial belt, rising to height h above the surface. The belt is shown meeting the Earth, at a tangent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975584"/>
            <a:ext cx="3816424" cy="4225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21730" y="5805263"/>
            <a:ext cx="8040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1979712" y="141277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403648" y="3789040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915816" y="573325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364088" y="573325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948264" y="3789040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372200" y="141277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211960" y="33265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>
            <a:stCxn id="12" idx="2"/>
            <a:endCxn id="5" idx="7"/>
          </p:cNvCxnSpPr>
          <p:nvPr/>
        </p:nvCxnSpPr>
        <p:spPr>
          <a:xfrm flipH="1">
            <a:off x="2594339" y="692696"/>
            <a:ext cx="1617621" cy="825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3"/>
            <a:endCxn id="6" idx="7"/>
          </p:cNvCxnSpPr>
          <p:nvPr/>
        </p:nvCxnSpPr>
        <p:spPr>
          <a:xfrm flipH="1">
            <a:off x="2018275" y="947283"/>
            <a:ext cx="2299138" cy="2947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2" idx="3"/>
            <a:endCxn id="7" idx="0"/>
          </p:cNvCxnSpPr>
          <p:nvPr/>
        </p:nvCxnSpPr>
        <p:spPr>
          <a:xfrm flipH="1">
            <a:off x="3275856" y="947283"/>
            <a:ext cx="1041557" cy="4785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4"/>
            <a:endCxn id="9" idx="1"/>
          </p:cNvCxnSpPr>
          <p:nvPr/>
        </p:nvCxnSpPr>
        <p:spPr>
          <a:xfrm>
            <a:off x="4572000" y="1052736"/>
            <a:ext cx="897541" cy="4785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2" idx="5"/>
            <a:endCxn id="10" idx="1"/>
          </p:cNvCxnSpPr>
          <p:nvPr/>
        </p:nvCxnSpPr>
        <p:spPr>
          <a:xfrm>
            <a:off x="4826587" y="947283"/>
            <a:ext cx="2227130" cy="2947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6"/>
            <a:endCxn id="11" idx="1"/>
          </p:cNvCxnSpPr>
          <p:nvPr/>
        </p:nvCxnSpPr>
        <p:spPr>
          <a:xfrm>
            <a:off x="4932040" y="692696"/>
            <a:ext cx="1545613" cy="825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1" idx="5"/>
            <a:endCxn id="10" idx="0"/>
          </p:cNvCxnSpPr>
          <p:nvPr/>
        </p:nvCxnSpPr>
        <p:spPr>
          <a:xfrm>
            <a:off x="6986827" y="2027403"/>
            <a:ext cx="321477" cy="1761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0" idx="4"/>
            <a:endCxn id="9" idx="6"/>
          </p:cNvCxnSpPr>
          <p:nvPr/>
        </p:nvCxnSpPr>
        <p:spPr>
          <a:xfrm flipH="1">
            <a:off x="6084168" y="4509120"/>
            <a:ext cx="1224136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9" idx="2"/>
            <a:endCxn id="7" idx="6"/>
          </p:cNvCxnSpPr>
          <p:nvPr/>
        </p:nvCxnSpPr>
        <p:spPr>
          <a:xfrm flipH="1">
            <a:off x="3635896" y="6093296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7" idx="1"/>
            <a:endCxn id="6" idx="5"/>
          </p:cNvCxnSpPr>
          <p:nvPr/>
        </p:nvCxnSpPr>
        <p:spPr>
          <a:xfrm flipH="1" flipV="1">
            <a:off x="2018275" y="4403667"/>
            <a:ext cx="1002994" cy="14350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6" idx="0"/>
            <a:endCxn id="5" idx="3"/>
          </p:cNvCxnSpPr>
          <p:nvPr/>
        </p:nvCxnSpPr>
        <p:spPr>
          <a:xfrm flipV="1">
            <a:off x="1763688" y="2027403"/>
            <a:ext cx="321477" cy="1761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5" idx="4"/>
            <a:endCxn id="7" idx="0"/>
          </p:cNvCxnSpPr>
          <p:nvPr/>
        </p:nvCxnSpPr>
        <p:spPr>
          <a:xfrm>
            <a:off x="2339752" y="2132856"/>
            <a:ext cx="936104" cy="36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5" idx="5"/>
            <a:endCxn id="9" idx="1"/>
          </p:cNvCxnSpPr>
          <p:nvPr/>
        </p:nvCxnSpPr>
        <p:spPr>
          <a:xfrm>
            <a:off x="2594339" y="2027403"/>
            <a:ext cx="2875202" cy="3811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" idx="6"/>
            <a:endCxn id="10" idx="1"/>
          </p:cNvCxnSpPr>
          <p:nvPr/>
        </p:nvCxnSpPr>
        <p:spPr>
          <a:xfrm>
            <a:off x="2699792" y="1772816"/>
            <a:ext cx="4353925" cy="2121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0" idx="2"/>
            <a:endCxn id="6" idx="6"/>
          </p:cNvCxnSpPr>
          <p:nvPr/>
        </p:nvCxnSpPr>
        <p:spPr>
          <a:xfrm flipH="1">
            <a:off x="2123728" y="4149080"/>
            <a:ext cx="4824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1" idx="2"/>
            <a:endCxn id="5" idx="6"/>
          </p:cNvCxnSpPr>
          <p:nvPr/>
        </p:nvCxnSpPr>
        <p:spPr>
          <a:xfrm flipH="1">
            <a:off x="2699792" y="1772816"/>
            <a:ext cx="36724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1" idx="3"/>
            <a:endCxn id="6" idx="6"/>
          </p:cNvCxnSpPr>
          <p:nvPr/>
        </p:nvCxnSpPr>
        <p:spPr>
          <a:xfrm flipH="1">
            <a:off x="2123728" y="2027403"/>
            <a:ext cx="4353925" cy="2121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1" idx="4"/>
            <a:endCxn id="9" idx="7"/>
          </p:cNvCxnSpPr>
          <p:nvPr/>
        </p:nvCxnSpPr>
        <p:spPr>
          <a:xfrm flipH="1">
            <a:off x="5978715" y="2132856"/>
            <a:ext cx="753525" cy="3705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10" idx="3"/>
            <a:endCxn id="7" idx="7"/>
          </p:cNvCxnSpPr>
          <p:nvPr/>
        </p:nvCxnSpPr>
        <p:spPr>
          <a:xfrm flipH="1">
            <a:off x="3530443" y="4403667"/>
            <a:ext cx="3523274" cy="14350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11" idx="3"/>
            <a:endCxn id="7" idx="7"/>
          </p:cNvCxnSpPr>
          <p:nvPr/>
        </p:nvCxnSpPr>
        <p:spPr>
          <a:xfrm flipH="1">
            <a:off x="3530443" y="2027403"/>
            <a:ext cx="2947210" cy="3811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6" idx="5"/>
            <a:endCxn id="9" idx="2"/>
          </p:cNvCxnSpPr>
          <p:nvPr/>
        </p:nvCxnSpPr>
        <p:spPr>
          <a:xfrm>
            <a:off x="2018275" y="4403667"/>
            <a:ext cx="3345813" cy="16896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4119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21730" y="5805263"/>
            <a:ext cx="8040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1115616" y="177281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467544" y="321297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403648" y="4365104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6372200" y="4365104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7524328" y="357301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7884368" y="213285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6444208" y="1340768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>
            <a:stCxn id="12" idx="2"/>
            <a:endCxn id="5" idx="7"/>
          </p:cNvCxnSpPr>
          <p:nvPr/>
        </p:nvCxnSpPr>
        <p:spPr>
          <a:xfrm flipH="1">
            <a:off x="1730243" y="1700808"/>
            <a:ext cx="4713965" cy="1774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3"/>
            <a:endCxn id="6" idx="7"/>
          </p:cNvCxnSpPr>
          <p:nvPr/>
        </p:nvCxnSpPr>
        <p:spPr>
          <a:xfrm flipH="1">
            <a:off x="1082171" y="1955395"/>
            <a:ext cx="5467490" cy="1363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2" idx="3"/>
            <a:endCxn id="7" idx="0"/>
          </p:cNvCxnSpPr>
          <p:nvPr/>
        </p:nvCxnSpPr>
        <p:spPr>
          <a:xfrm flipH="1">
            <a:off x="1763688" y="1955395"/>
            <a:ext cx="4785973" cy="2409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4"/>
            <a:endCxn id="9" idx="1"/>
          </p:cNvCxnSpPr>
          <p:nvPr/>
        </p:nvCxnSpPr>
        <p:spPr>
          <a:xfrm flipH="1">
            <a:off x="6477653" y="2060848"/>
            <a:ext cx="326595" cy="2409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2" idx="5"/>
            <a:endCxn id="10" idx="1"/>
          </p:cNvCxnSpPr>
          <p:nvPr/>
        </p:nvCxnSpPr>
        <p:spPr>
          <a:xfrm>
            <a:off x="7058835" y="1955395"/>
            <a:ext cx="570946" cy="172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6"/>
            <a:endCxn id="11" idx="1"/>
          </p:cNvCxnSpPr>
          <p:nvPr/>
        </p:nvCxnSpPr>
        <p:spPr>
          <a:xfrm>
            <a:off x="7164288" y="1700808"/>
            <a:ext cx="825533" cy="5375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1" idx="5"/>
            <a:endCxn id="10" idx="0"/>
          </p:cNvCxnSpPr>
          <p:nvPr/>
        </p:nvCxnSpPr>
        <p:spPr>
          <a:xfrm flipH="1">
            <a:off x="7884368" y="2747483"/>
            <a:ext cx="614627" cy="825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0" idx="4"/>
            <a:endCxn id="9" idx="6"/>
          </p:cNvCxnSpPr>
          <p:nvPr/>
        </p:nvCxnSpPr>
        <p:spPr>
          <a:xfrm flipH="1">
            <a:off x="7092280" y="4293096"/>
            <a:ext cx="79208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9" idx="2"/>
            <a:endCxn id="7" idx="6"/>
          </p:cNvCxnSpPr>
          <p:nvPr/>
        </p:nvCxnSpPr>
        <p:spPr>
          <a:xfrm flipH="1">
            <a:off x="2123728" y="4725144"/>
            <a:ext cx="42484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7" idx="1"/>
            <a:endCxn id="6" idx="5"/>
          </p:cNvCxnSpPr>
          <p:nvPr/>
        </p:nvCxnSpPr>
        <p:spPr>
          <a:xfrm flipH="1" flipV="1">
            <a:off x="1082171" y="3827603"/>
            <a:ext cx="426930" cy="642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6" idx="0"/>
            <a:endCxn id="5" idx="3"/>
          </p:cNvCxnSpPr>
          <p:nvPr/>
        </p:nvCxnSpPr>
        <p:spPr>
          <a:xfrm flipV="1">
            <a:off x="827584" y="2387443"/>
            <a:ext cx="393485" cy="825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5" idx="4"/>
            <a:endCxn id="7" idx="0"/>
          </p:cNvCxnSpPr>
          <p:nvPr/>
        </p:nvCxnSpPr>
        <p:spPr>
          <a:xfrm>
            <a:off x="1475656" y="2492896"/>
            <a:ext cx="288032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5" idx="5"/>
            <a:endCxn id="9" idx="1"/>
          </p:cNvCxnSpPr>
          <p:nvPr/>
        </p:nvCxnSpPr>
        <p:spPr>
          <a:xfrm>
            <a:off x="1730243" y="2387443"/>
            <a:ext cx="4747410" cy="2083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" idx="6"/>
            <a:endCxn id="10" idx="1"/>
          </p:cNvCxnSpPr>
          <p:nvPr/>
        </p:nvCxnSpPr>
        <p:spPr>
          <a:xfrm>
            <a:off x="1835696" y="2132856"/>
            <a:ext cx="5794085" cy="1545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0" idx="2"/>
            <a:endCxn id="6" idx="6"/>
          </p:cNvCxnSpPr>
          <p:nvPr/>
        </p:nvCxnSpPr>
        <p:spPr>
          <a:xfrm flipH="1" flipV="1">
            <a:off x="1187624" y="3573016"/>
            <a:ext cx="633670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1" idx="2"/>
            <a:endCxn id="5" idx="6"/>
          </p:cNvCxnSpPr>
          <p:nvPr/>
        </p:nvCxnSpPr>
        <p:spPr>
          <a:xfrm flipH="1" flipV="1">
            <a:off x="1835696" y="2132856"/>
            <a:ext cx="6048672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1" idx="3"/>
            <a:endCxn id="6" idx="6"/>
          </p:cNvCxnSpPr>
          <p:nvPr/>
        </p:nvCxnSpPr>
        <p:spPr>
          <a:xfrm flipH="1">
            <a:off x="1187624" y="2747483"/>
            <a:ext cx="6802197" cy="825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1" idx="4"/>
            <a:endCxn id="9" idx="7"/>
          </p:cNvCxnSpPr>
          <p:nvPr/>
        </p:nvCxnSpPr>
        <p:spPr>
          <a:xfrm flipH="1">
            <a:off x="6986827" y="2852936"/>
            <a:ext cx="1257581" cy="16176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10" idx="3"/>
            <a:endCxn id="7" idx="7"/>
          </p:cNvCxnSpPr>
          <p:nvPr/>
        </p:nvCxnSpPr>
        <p:spPr>
          <a:xfrm flipH="1">
            <a:off x="2018275" y="4187643"/>
            <a:ext cx="5611506" cy="282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11" idx="3"/>
            <a:endCxn id="7" idx="7"/>
          </p:cNvCxnSpPr>
          <p:nvPr/>
        </p:nvCxnSpPr>
        <p:spPr>
          <a:xfrm flipH="1">
            <a:off x="2018275" y="2747483"/>
            <a:ext cx="5971546" cy="172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6" idx="5"/>
            <a:endCxn id="9" idx="2"/>
          </p:cNvCxnSpPr>
          <p:nvPr/>
        </p:nvCxnSpPr>
        <p:spPr>
          <a:xfrm>
            <a:off x="1082171" y="3827603"/>
            <a:ext cx="5290029" cy="897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4119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21730" y="5805263"/>
            <a:ext cx="8040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275856" y="980728"/>
            <a:ext cx="2148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i="1" dirty="0" smtClean="0"/>
              <a:t>n+1</a:t>
            </a:r>
            <a:r>
              <a:rPr lang="en-GB" sz="4000" dirty="0" smtClean="0"/>
              <a:t> coins</a:t>
            </a:r>
            <a:endParaRPr lang="en-GB" sz="40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195736" y="1988840"/>
            <a:ext cx="1656184" cy="194421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644008" y="1988840"/>
            <a:ext cx="1368152" cy="194421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83568" y="188640"/>
            <a:ext cx="32917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An identity for </a:t>
            </a:r>
            <a:endParaRPr lang="en-GB" sz="4000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923928" y="260648"/>
          <a:ext cx="3600408" cy="648073"/>
        </p:xfrm>
        <a:graphic>
          <a:graphicData uri="http://schemas.openxmlformats.org/presentationml/2006/ole">
            <p:oleObj spid="_x0000_s2049" name="Equation" r:id="rId4" imgW="1269720" imgH="22860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076056" y="4149080"/>
            <a:ext cx="21168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i="1" dirty="0" smtClean="0"/>
              <a:t>k+1</a:t>
            </a:r>
            <a:r>
              <a:rPr lang="en-GB" sz="4000" dirty="0" smtClean="0"/>
              <a:t> coins</a:t>
            </a:r>
            <a:endParaRPr lang="en-GB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1115616" y="4149080"/>
            <a:ext cx="20286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i="1" dirty="0" smtClean="0"/>
              <a:t>n-k</a:t>
            </a:r>
            <a:r>
              <a:rPr lang="en-GB" sz="4000" dirty="0" smtClean="0"/>
              <a:t> coins</a:t>
            </a:r>
            <a:endParaRPr lang="en-GB" sz="4000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475656" y="4941168"/>
          <a:ext cx="5760640" cy="720080"/>
        </p:xfrm>
        <a:graphic>
          <a:graphicData uri="http://schemas.openxmlformats.org/presentationml/2006/ole">
            <p:oleObj spid="_x0000_s2050" name="Equation" r:id="rId5" imgW="1828800" imgH="22860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547664" y="5805264"/>
          <a:ext cx="4085506" cy="792088"/>
        </p:xfrm>
        <a:graphic>
          <a:graphicData uri="http://schemas.openxmlformats.org/presentationml/2006/ole">
            <p:oleObj spid="_x0000_s2051" name="Equation" r:id="rId6" imgW="1244520" imgH="241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34119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21730" y="5805263"/>
            <a:ext cx="8040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27784" y="476672"/>
          <a:ext cx="2930369" cy="912738"/>
        </p:xfrm>
        <a:graphic>
          <a:graphicData uri="http://schemas.openxmlformats.org/presentationml/2006/ole">
            <p:oleObj spid="_x0000_s36866" name="Equation" r:id="rId4" imgW="774360" imgH="241200" progId="Equation.3">
              <p:embed/>
            </p:oleObj>
          </a:graphicData>
        </a:graphic>
      </p:graphicFrame>
      <p:sp>
        <p:nvSpPr>
          <p:cNvPr id="5" name="Oval 4"/>
          <p:cNvSpPr/>
          <p:nvPr/>
        </p:nvSpPr>
        <p:spPr>
          <a:xfrm>
            <a:off x="219573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63589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51621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07605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35597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91581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579613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195736" y="2564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635896" y="2564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5076056" y="2564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4355976" y="2564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2915816" y="2564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796136" y="2564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2195736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3635896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5076056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4355976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2915816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195736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635896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355976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2915816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2195736" y="472514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3635896" y="472514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2915816" y="472514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2195736" y="54452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2915816" y="54452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2195736" y="61653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4119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31" grpId="0" animBg="1"/>
      <p:bldP spid="32" grpId="0" animBg="1"/>
      <p:bldP spid="34" grpId="0" animBg="1"/>
      <p:bldP spid="35" grpId="0" animBg="1"/>
      <p:bldP spid="39" grpId="0" animBg="1"/>
      <p:bldP spid="41" grpId="0" animBg="1"/>
      <p:bldP spid="46" grpId="0" animBg="1"/>
      <p:bldP spid="4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21730" y="5805263"/>
            <a:ext cx="8040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27784" y="476672"/>
          <a:ext cx="2930369" cy="912738"/>
        </p:xfrm>
        <a:graphic>
          <a:graphicData uri="http://schemas.openxmlformats.org/presentationml/2006/ole">
            <p:oleObj spid="_x0000_s35842" name="Equation" r:id="rId4" imgW="774360" imgH="241200" progId="Equation.3">
              <p:embed/>
            </p:oleObj>
          </a:graphicData>
        </a:graphic>
      </p:graphicFrame>
      <p:sp>
        <p:nvSpPr>
          <p:cNvPr id="5" name="Oval 4"/>
          <p:cNvSpPr/>
          <p:nvPr/>
        </p:nvSpPr>
        <p:spPr>
          <a:xfrm>
            <a:off x="219573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63589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516216" y="184482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84482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35597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915816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5796136" y="184482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564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635896" y="2564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5076056" y="256490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55976" y="2564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2915816" y="25649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796136" y="256490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2195736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3635896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5076056" y="328498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4355976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2915816" y="32849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195736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635896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355976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2915816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2195736" y="472514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3635896" y="472514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2915816" y="472514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2195736" y="544522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2915816" y="544522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2195736" y="616530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119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pic1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1994" y="361521"/>
            <a:ext cx="7240011" cy="61349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pic2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1994" y="361521"/>
            <a:ext cx="7240011" cy="61349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pic3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1994" y="361521"/>
            <a:ext cx="7240011" cy="61349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pic4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1994" y="361521"/>
            <a:ext cx="7240011" cy="61349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pic5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1994" y="361521"/>
            <a:ext cx="7240011" cy="61349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21730" y="5805263"/>
            <a:ext cx="8040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76672"/>
            <a:ext cx="7768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Take </a:t>
            </a:r>
            <a:r>
              <a:rPr lang="en-GB" sz="3200" i="1" dirty="0" smtClean="0"/>
              <a:t>n</a:t>
            </a:r>
            <a:r>
              <a:rPr lang="en-GB" sz="3200" dirty="0" smtClean="0"/>
              <a:t> coins and separate them into two piles</a:t>
            </a:r>
            <a:endParaRPr lang="en-GB" sz="3200" dirty="0"/>
          </a:p>
        </p:txBody>
      </p:sp>
      <p:sp>
        <p:nvSpPr>
          <p:cNvPr id="7" name="Oval 6"/>
          <p:cNvSpPr/>
          <p:nvPr/>
        </p:nvSpPr>
        <p:spPr>
          <a:xfrm>
            <a:off x="3203848" y="177281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483768" y="2204864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995936" y="2276872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059832" y="2924944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283968" y="2996952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788024" y="2060848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4139952" y="141277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4644008" y="35010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4119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21730" y="5805263"/>
            <a:ext cx="8040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76672"/>
            <a:ext cx="7768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Take </a:t>
            </a:r>
            <a:r>
              <a:rPr lang="en-GB" sz="3200" i="1" dirty="0" smtClean="0"/>
              <a:t>n</a:t>
            </a:r>
            <a:r>
              <a:rPr lang="en-GB" sz="3200" dirty="0" smtClean="0"/>
              <a:t> coins and separate them into two piles</a:t>
            </a:r>
            <a:endParaRPr lang="en-GB" sz="3200" dirty="0"/>
          </a:p>
        </p:txBody>
      </p:sp>
      <p:sp>
        <p:nvSpPr>
          <p:cNvPr id="7" name="Oval 6"/>
          <p:cNvSpPr/>
          <p:nvPr/>
        </p:nvSpPr>
        <p:spPr>
          <a:xfrm>
            <a:off x="2339752" y="177281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1619672" y="2204864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148064" y="2276872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195736" y="2924944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5436096" y="2996952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940152" y="2060848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5292080" y="141277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611560" y="4293096"/>
            <a:ext cx="57073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Now multiply their sizes together</a:t>
            </a:r>
            <a:endParaRPr lang="en-GB" sz="3200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588224" y="4293096"/>
          <a:ext cx="1933929" cy="576064"/>
        </p:xfrm>
        <a:graphic>
          <a:graphicData uri="http://schemas.openxmlformats.org/presentationml/2006/ole">
            <p:oleObj spid="_x0000_s49154" name="Equation" r:id="rId4" imgW="596880" imgH="17748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644008" y="35010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622842" y="4941168"/>
            <a:ext cx="812562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Do the same with the remaining piles </a:t>
            </a:r>
          </a:p>
          <a:p>
            <a:r>
              <a:rPr lang="en-GB" sz="3200" dirty="0" smtClean="0"/>
              <a:t>and keep going until all the coins are separated.</a:t>
            </a:r>
            <a:endParaRPr lang="en-GB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683568" y="6093296"/>
            <a:ext cx="5497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Add up all the products formed.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234119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1805 0 " pathEditMode="relative" ptsTypes="AA">
                                      <p:cBhvr>
                                        <p:cTn id="6" dur="20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1805 0 " pathEditMode="relative" ptsTypes="AA">
                                      <p:cBhvr>
                                        <p:cTn id="8" dur="20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1805 0 " pathEditMode="relative" ptsTypes="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1805 0 " pathEditMode="relative" ptsTypes="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445 0 " pathEditMode="relative" ptsTypes="AA">
                                      <p:cBhvr>
                                        <p:cTn id="14" dur="20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445 0 " pathEditMode="relative" ptsTypes="AA">
                                      <p:cBhvr>
                                        <p:cTn id="16" dur="20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445 0 " pathEditMode="relative" ptsTypes="AA">
                                      <p:cBhvr>
                                        <p:cTn id="18" dur="2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043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21730" y="5805263"/>
            <a:ext cx="8040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76672"/>
            <a:ext cx="7768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Take </a:t>
            </a:r>
            <a:r>
              <a:rPr lang="en-GB" sz="3200" i="1" dirty="0" smtClean="0"/>
              <a:t>n</a:t>
            </a:r>
            <a:r>
              <a:rPr lang="en-GB" sz="3200" dirty="0" smtClean="0"/>
              <a:t> coins and separate them into two piles</a:t>
            </a:r>
            <a:endParaRPr lang="en-GB" sz="3200" dirty="0"/>
          </a:p>
        </p:txBody>
      </p:sp>
      <p:sp>
        <p:nvSpPr>
          <p:cNvPr id="7" name="Oval 6"/>
          <p:cNvSpPr/>
          <p:nvPr/>
        </p:nvSpPr>
        <p:spPr>
          <a:xfrm>
            <a:off x="2339752" y="177281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1619672" y="2204864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148064" y="2276872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195736" y="2924944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5436096" y="2996952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940152" y="2060848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5292080" y="1412776"/>
            <a:ext cx="720080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4644008" y="35010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187624" y="4005064"/>
          <a:ext cx="1816817" cy="576064"/>
        </p:xfrm>
        <a:graphic>
          <a:graphicData uri="http://schemas.openxmlformats.org/presentationml/2006/ole">
            <p:oleObj spid="_x0000_s34819" name="Equation" r:id="rId4" imgW="520560" imgH="164880" progId="Equation.3">
              <p:embed/>
            </p:oleObj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4860032" y="4005064"/>
          <a:ext cx="1905443" cy="576064"/>
        </p:xfrm>
        <a:graphic>
          <a:graphicData uri="http://schemas.openxmlformats.org/presentationml/2006/ole">
            <p:oleObj spid="_x0000_s34820" name="Equation" r:id="rId5" imgW="545760" imgH="164880" progId="Equation.3">
              <p:embed/>
            </p:oleObj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467544" y="5517232"/>
          <a:ext cx="8364538" cy="774700"/>
        </p:xfrm>
        <a:graphic>
          <a:graphicData uri="http://schemas.openxmlformats.org/presentationml/2006/ole">
            <p:oleObj spid="_x0000_s34822" name="Equation" r:id="rId6" imgW="1917360" imgH="177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34119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083 0.01041 " pathEditMode="relative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083 0.01041 " pathEditMode="relative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26735E-6 L 0.0552 -0.03168 " pathEditMode="relative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8664 -0.05227 " pathEditMode="relative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8664 -0.05227 " pathEditMode="relative" ptsTypes="AA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5503 0.03145 " pathEditMode="relative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5503 0.03145 " pathEditMode="relative" ptsTypes="AA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1606</TotalTime>
  <Words>75</Words>
  <Application>Microsoft Office PowerPoint</Application>
  <PresentationFormat>On-screen Show (4:3)</PresentationFormat>
  <Paragraphs>16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5 Minutes,  3 Problems, 0 Solutions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 &amp; the Imagination</dc:title>
  <dc:creator>Ceri</dc:creator>
  <cp:lastModifiedBy>David</cp:lastModifiedBy>
  <cp:revision>157</cp:revision>
  <dcterms:created xsi:type="dcterms:W3CDTF">2013-03-22T17:17:55Z</dcterms:created>
  <dcterms:modified xsi:type="dcterms:W3CDTF">2013-10-31T20:45:11Z</dcterms:modified>
</cp:coreProperties>
</file>