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80" r:id="rId2"/>
    <p:sldId id="279" r:id="rId3"/>
    <p:sldId id="288" r:id="rId4"/>
    <p:sldId id="289" r:id="rId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9900"/>
    <a:srgbClr val="3333CC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6037718-A09B-4067-B699-1B57B0E5F9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334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B74E11-8E0C-4DD9-BFDB-0D405D97D0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212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08EF50-AEC3-4D80-A75E-32A22C57C16F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F13C28-4771-4924-AFCA-66CE051BD9A5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BE2D8C-1AC2-40A6-BD55-CE166E66BF2F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B31435-E2FB-441A-BF90-DA7ECC7A4564}" type="slidenum">
              <a:rPr lang="en-GB" smtClean="0"/>
              <a:pPr/>
              <a:t>4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83452-BF99-4FC1-A9DA-A0623B1C8A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1299A-60F4-49C9-A70D-9E4E7EC303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914F24-C785-4456-BACC-52FCDF2714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B8B5C-DE31-4ED8-9717-E440CBA384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E20BD-5918-48E1-89DA-6176FE9AC9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545D1-A3F5-41CF-ABC0-2B769E4F92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EA1A4-B1C9-4A98-B071-3F625D02BE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1280A-0985-4FE1-848C-D2B1622D40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5300D8-6724-4041-817F-739899ED50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EEEF9-507A-4685-AE5D-1E174C801E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D7245-2C85-4797-8B29-8EF47351A5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B06AB-FFFA-4387-A711-F8A9F75D0C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50354-D529-4D33-8695-457AEAE62B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F13EDE6-49A6-4030-BBC7-6338269A61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6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5" Type="http://schemas.openxmlformats.org/officeDocument/2006/relationships/oleObject" Target="../embeddings/oleObject7.bin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9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1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7"/>
          <p:cNvGraphicFramePr>
            <a:graphicFrameLocks noChangeAspect="1"/>
          </p:cNvGraphicFramePr>
          <p:nvPr/>
        </p:nvGraphicFramePr>
        <p:xfrm>
          <a:off x="1752600" y="609600"/>
          <a:ext cx="1830388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4" imgW="558720" imgH="228600" progId="Equation.3">
                  <p:embed/>
                </p:oleObj>
              </mc:Choice>
              <mc:Fallback>
                <p:oleObj name="Equation" r:id="rId4" imgW="55872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609600"/>
                        <a:ext cx="1830388" cy="747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10"/>
          <p:cNvGraphicFramePr>
            <a:graphicFrameLocks noChangeAspect="1"/>
          </p:cNvGraphicFramePr>
          <p:nvPr/>
        </p:nvGraphicFramePr>
        <p:xfrm>
          <a:off x="1752600" y="609600"/>
          <a:ext cx="747713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6" imgW="228600" imgH="215640" progId="Equation.3">
                  <p:embed/>
                </p:oleObj>
              </mc:Choice>
              <mc:Fallback>
                <p:oleObj name="Equation" r:id="rId6" imgW="228600" imgH="21564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609600"/>
                        <a:ext cx="747713" cy="706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75" name="Text Box 15"/>
          <p:cNvSpPr txBox="1">
            <a:spLocks noChangeArrowheads="1"/>
          </p:cNvSpPr>
          <p:nvPr/>
        </p:nvSpPr>
        <p:spPr bwMode="auto">
          <a:xfrm>
            <a:off x="1447800" y="5867400"/>
            <a:ext cx="62055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800"/>
              <a:t>Can </a:t>
            </a:r>
            <a:r>
              <a:rPr lang="en-GB" sz="2800" b="1"/>
              <a:t>a</a:t>
            </a:r>
            <a:r>
              <a:rPr lang="en-GB" sz="2800"/>
              <a:t> and </a:t>
            </a:r>
            <a:r>
              <a:rPr lang="en-GB" sz="2800" b="1"/>
              <a:t>b</a:t>
            </a:r>
            <a:r>
              <a:rPr lang="en-GB" sz="2800"/>
              <a:t> both be whole numbers?</a:t>
            </a:r>
          </a:p>
        </p:txBody>
      </p:sp>
      <p:graphicFrame>
        <p:nvGraphicFramePr>
          <p:cNvPr id="66577" name="Object 17"/>
          <p:cNvGraphicFramePr>
            <a:graphicFrameLocks noChangeAspect="1"/>
          </p:cNvGraphicFramePr>
          <p:nvPr/>
        </p:nvGraphicFramePr>
        <p:xfrm>
          <a:off x="3429000" y="4267200"/>
          <a:ext cx="2286000" cy="128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8" imgW="469800" imgH="393480" progId="Equation.3">
                  <p:embed/>
                </p:oleObj>
              </mc:Choice>
              <mc:Fallback>
                <p:oleObj name="Equation" r:id="rId8" imgW="469800" imgH="39348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267200"/>
                        <a:ext cx="2286000" cy="128746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07" name="Group 16"/>
          <p:cNvGrpSpPr>
            <a:grpSpLocks/>
          </p:cNvGrpSpPr>
          <p:nvPr/>
        </p:nvGrpSpPr>
        <p:grpSpPr bwMode="auto">
          <a:xfrm>
            <a:off x="228600" y="228600"/>
            <a:ext cx="2438400" cy="2708275"/>
            <a:chOff x="228600" y="457200"/>
            <a:chExt cx="2438400" cy="2708275"/>
          </a:xfrm>
        </p:grpSpPr>
        <p:sp>
          <p:nvSpPr>
            <p:cNvPr id="4112" name="AutoShape 4"/>
            <p:cNvSpPr>
              <a:spLocks noChangeArrowheads="1"/>
            </p:cNvSpPr>
            <p:nvPr/>
          </p:nvSpPr>
          <p:spPr bwMode="auto">
            <a:xfrm>
              <a:off x="685800" y="457200"/>
              <a:ext cx="1981200" cy="1981200"/>
            </a:xfrm>
            <a:prstGeom prst="rtTriangl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4104" name="Object 8"/>
            <p:cNvGraphicFramePr>
              <a:graphicFrameLocks noChangeAspect="1"/>
            </p:cNvGraphicFramePr>
            <p:nvPr/>
          </p:nvGraphicFramePr>
          <p:xfrm>
            <a:off x="1447800" y="2667000"/>
            <a:ext cx="374650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9" name="Equation" r:id="rId10" imgW="114120" imgH="152280" progId="Equation.3">
                    <p:embed/>
                  </p:oleObj>
                </mc:Choice>
                <mc:Fallback>
                  <p:oleObj name="Equation" r:id="rId10" imgW="114120" imgH="152280" progId="Equation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7800" y="2667000"/>
                          <a:ext cx="374650" cy="4984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5" name="Object 9"/>
            <p:cNvGraphicFramePr>
              <a:graphicFrameLocks noChangeAspect="1"/>
            </p:cNvGraphicFramePr>
            <p:nvPr/>
          </p:nvGraphicFramePr>
          <p:xfrm>
            <a:off x="228600" y="1295400"/>
            <a:ext cx="374650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0" name="Equation" r:id="rId12" imgW="114120" imgH="152280" progId="Equation.3">
                    <p:embed/>
                  </p:oleObj>
                </mc:Choice>
                <mc:Fallback>
                  <p:oleObj name="Equation" r:id="rId12" imgW="114120" imgH="152280" progId="Equation.3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" y="1295400"/>
                          <a:ext cx="374650" cy="4984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Rectangle 14"/>
            <p:cNvSpPr/>
            <p:nvPr/>
          </p:nvSpPr>
          <p:spPr>
            <a:xfrm>
              <a:off x="685800" y="2209800"/>
              <a:ext cx="228600" cy="228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5029200" y="152400"/>
            <a:ext cx="3962400" cy="4065588"/>
            <a:chOff x="4114800" y="152400"/>
            <a:chExt cx="4724400" cy="4848225"/>
          </a:xfrm>
        </p:grpSpPr>
        <p:sp>
          <p:nvSpPr>
            <p:cNvPr id="4110" name="AutoShape 11"/>
            <p:cNvSpPr>
              <a:spLocks noChangeArrowheads="1"/>
            </p:cNvSpPr>
            <p:nvPr/>
          </p:nvSpPr>
          <p:spPr bwMode="auto">
            <a:xfrm>
              <a:off x="4572000" y="152400"/>
              <a:ext cx="4267200" cy="4267200"/>
            </a:xfrm>
            <a:prstGeom prst="rtTriangle">
              <a:avLst/>
            </a:prstGeom>
            <a:solidFill>
              <a:srgbClr val="FF99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4101" name="Object 12"/>
            <p:cNvGraphicFramePr>
              <a:graphicFrameLocks noChangeAspect="1"/>
            </p:cNvGraphicFramePr>
            <p:nvPr/>
          </p:nvGraphicFramePr>
          <p:xfrm>
            <a:off x="6477000" y="4419600"/>
            <a:ext cx="374650" cy="581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1" name="Equation" r:id="rId13" imgW="114120" imgH="177480" progId="Equation.3">
                    <p:embed/>
                  </p:oleObj>
                </mc:Choice>
                <mc:Fallback>
                  <p:oleObj name="Equation" r:id="rId13" imgW="114120" imgH="177480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77000" y="4419600"/>
                          <a:ext cx="374650" cy="5810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2" name="Object 13"/>
            <p:cNvGraphicFramePr>
              <a:graphicFrameLocks noChangeAspect="1"/>
            </p:cNvGraphicFramePr>
            <p:nvPr/>
          </p:nvGraphicFramePr>
          <p:xfrm>
            <a:off x="6858000" y="1676400"/>
            <a:ext cx="374650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2" name="Equation" r:id="rId15" imgW="114120" imgH="139680" progId="Equation.3">
                    <p:embed/>
                  </p:oleObj>
                </mc:Choice>
                <mc:Fallback>
                  <p:oleObj name="Equation" r:id="rId15" imgW="114120" imgH="139680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58000" y="1676400"/>
                          <a:ext cx="374650" cy="457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3" name="Object 7"/>
            <p:cNvGraphicFramePr>
              <a:graphicFrameLocks noChangeAspect="1"/>
            </p:cNvGraphicFramePr>
            <p:nvPr/>
          </p:nvGraphicFramePr>
          <p:xfrm>
            <a:off x="4114800" y="2133600"/>
            <a:ext cx="374650" cy="581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3" name="Equation" r:id="rId17" imgW="114120" imgH="177480" progId="Equation.3">
                    <p:embed/>
                  </p:oleObj>
                </mc:Choice>
                <mc:Fallback>
                  <p:oleObj name="Equation" r:id="rId17" imgW="114120" imgH="17748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14800" y="2133600"/>
                          <a:ext cx="374650" cy="5810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Rectangle 15"/>
            <p:cNvSpPr/>
            <p:nvPr/>
          </p:nvSpPr>
          <p:spPr>
            <a:xfrm>
              <a:off x="4572855" y="4190379"/>
              <a:ext cx="229028" cy="2290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0" y="4419600"/>
            <a:ext cx="2819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2800"/>
              <a:t>similar triangles</a:t>
            </a:r>
            <a:br>
              <a:rPr lang="en-GB" sz="2800"/>
            </a:br>
            <a:r>
              <a:rPr lang="en-GB" sz="2800"/>
              <a:t>so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5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pPr eaLnBrk="1" hangingPunct="1"/>
            <a:r>
              <a:rPr lang="en-GB" smtClean="0"/>
              <a:t>Proof that </a:t>
            </a:r>
            <a:r>
              <a:rPr lang="en-GB" smtClean="0">
                <a:sym typeface="Symbol" pitchFamily="18" charset="2"/>
              </a:rPr>
              <a:t>2 is irrational</a:t>
            </a:r>
          </a:p>
        </p:txBody>
      </p:sp>
      <p:sp>
        <p:nvSpPr>
          <p:cNvPr id="64530" name="Text Box 18"/>
          <p:cNvSpPr txBox="1">
            <a:spLocks noChangeArrowheads="1"/>
          </p:cNvSpPr>
          <p:nvPr/>
        </p:nvSpPr>
        <p:spPr bwMode="auto">
          <a:xfrm>
            <a:off x="7696200" y="276225"/>
            <a:ext cx="1355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/>
              <a:t>by origami</a:t>
            </a:r>
          </a:p>
        </p:txBody>
      </p:sp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533400" y="2133600"/>
            <a:ext cx="3200400" cy="3200400"/>
            <a:chOff x="336" y="1344"/>
            <a:chExt cx="2016" cy="2016"/>
          </a:xfrm>
        </p:grpSpPr>
        <p:sp>
          <p:nvSpPr>
            <p:cNvPr id="64531" name="Rectangle 19"/>
            <p:cNvSpPr>
              <a:spLocks noChangeArrowheads="1"/>
            </p:cNvSpPr>
            <p:nvPr/>
          </p:nvSpPr>
          <p:spPr bwMode="auto">
            <a:xfrm>
              <a:off x="336" y="1344"/>
              <a:ext cx="2016" cy="20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81" name="Line 20"/>
            <p:cNvSpPr>
              <a:spLocks noChangeShapeType="1"/>
            </p:cNvSpPr>
            <p:nvPr/>
          </p:nvSpPr>
          <p:spPr bwMode="auto">
            <a:xfrm>
              <a:off x="336" y="1344"/>
              <a:ext cx="2016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2855913" y="762000"/>
            <a:ext cx="3163887" cy="954088"/>
            <a:chOff x="838200" y="762000"/>
            <a:chExt cx="3163888" cy="954088"/>
          </a:xfrm>
        </p:grpSpPr>
        <p:graphicFrame>
          <p:nvGraphicFramePr>
            <p:cNvPr id="6147" name="Object 22"/>
            <p:cNvGraphicFramePr>
              <a:graphicFrameLocks noChangeAspect="1"/>
            </p:cNvGraphicFramePr>
            <p:nvPr/>
          </p:nvGraphicFramePr>
          <p:xfrm>
            <a:off x="2217738" y="762000"/>
            <a:ext cx="1784350" cy="954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8" name="Equation" r:id="rId4" imgW="736560" imgH="393480" progId="Equation.3">
                    <p:embed/>
                  </p:oleObj>
                </mc:Choice>
                <mc:Fallback>
                  <p:oleObj name="Equation" r:id="rId4" imgW="736560" imgH="393480" progId="Equation.3">
                    <p:embed/>
                    <p:pic>
                      <p:nvPicPr>
                        <p:cNvPr id="0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17738" y="762000"/>
                          <a:ext cx="1784350" cy="9540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79" name="Text Box 23"/>
            <p:cNvSpPr txBox="1">
              <a:spLocks noChangeArrowheads="1"/>
            </p:cNvSpPr>
            <p:nvPr/>
          </p:nvSpPr>
          <p:spPr bwMode="auto">
            <a:xfrm>
              <a:off x="838200" y="990600"/>
              <a:ext cx="11969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000">
                  <a:solidFill>
                    <a:srgbClr val="3333CC"/>
                  </a:solidFill>
                </a:rPr>
                <a:t>Suppose</a:t>
              </a:r>
            </a:p>
          </p:txBody>
        </p:sp>
      </p:grp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1752600" y="1600200"/>
            <a:ext cx="2657475" cy="2057400"/>
            <a:chOff x="1104" y="1824"/>
            <a:chExt cx="1674" cy="1296"/>
          </a:xfrm>
        </p:grpSpPr>
        <p:sp>
          <p:nvSpPr>
            <p:cNvPr id="6176" name="Text Box 26"/>
            <p:cNvSpPr txBox="1">
              <a:spLocks noChangeArrowheads="1"/>
            </p:cNvSpPr>
            <p:nvPr/>
          </p:nvSpPr>
          <p:spPr bwMode="auto">
            <a:xfrm>
              <a:off x="1248" y="2832"/>
              <a:ext cx="33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400" b="1"/>
                <a:t>17</a:t>
              </a:r>
            </a:p>
          </p:txBody>
        </p:sp>
        <p:sp>
          <p:nvSpPr>
            <p:cNvPr id="6177" name="Text Box 27"/>
            <p:cNvSpPr txBox="1">
              <a:spLocks noChangeArrowheads="1"/>
            </p:cNvSpPr>
            <p:nvPr/>
          </p:nvSpPr>
          <p:spPr bwMode="auto">
            <a:xfrm>
              <a:off x="1104" y="1824"/>
              <a:ext cx="33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400" b="1"/>
                <a:t>12</a:t>
              </a:r>
            </a:p>
          </p:txBody>
        </p:sp>
        <p:sp>
          <p:nvSpPr>
            <p:cNvPr id="6178" name="Text Box 33"/>
            <p:cNvSpPr txBox="1">
              <a:spLocks noChangeArrowheads="1"/>
            </p:cNvSpPr>
            <p:nvPr/>
          </p:nvSpPr>
          <p:spPr bwMode="auto">
            <a:xfrm>
              <a:off x="2448" y="2832"/>
              <a:ext cx="33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400" b="1">
                  <a:solidFill>
                    <a:srgbClr val="3333CC"/>
                  </a:solidFill>
                </a:rPr>
                <a:t>12</a:t>
              </a:r>
            </a:p>
          </p:txBody>
        </p: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2438400" y="2133600"/>
            <a:ext cx="1295400" cy="3200400"/>
            <a:chOff x="1536" y="2160"/>
            <a:chExt cx="816" cy="2016"/>
          </a:xfrm>
        </p:grpSpPr>
        <p:sp>
          <p:nvSpPr>
            <p:cNvPr id="6174" name="Line 28"/>
            <p:cNvSpPr>
              <a:spLocks noChangeShapeType="1"/>
            </p:cNvSpPr>
            <p:nvPr/>
          </p:nvSpPr>
          <p:spPr bwMode="auto">
            <a:xfrm flipH="1" flipV="1">
              <a:off x="1536" y="2160"/>
              <a:ext cx="816" cy="2016"/>
            </a:xfrm>
            <a:prstGeom prst="line">
              <a:avLst/>
            </a:prstGeom>
            <a:noFill/>
            <a:ln w="57150">
              <a:solidFill>
                <a:srgbClr val="3366FF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175" name="Line 35"/>
            <p:cNvSpPr>
              <a:spLocks noChangeShapeType="1"/>
            </p:cNvSpPr>
            <p:nvPr/>
          </p:nvSpPr>
          <p:spPr bwMode="auto">
            <a:xfrm flipV="1">
              <a:off x="2352" y="2160"/>
              <a:ext cx="0" cy="201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6" name="Group 50"/>
          <p:cNvGrpSpPr>
            <a:grpSpLocks/>
          </p:cNvGrpSpPr>
          <p:nvPr/>
        </p:nvGrpSpPr>
        <p:grpSpPr bwMode="auto">
          <a:xfrm>
            <a:off x="5383213" y="1447800"/>
            <a:ext cx="3200400" cy="3886200"/>
            <a:chOff x="3456" y="864"/>
            <a:chExt cx="2016" cy="2448"/>
          </a:xfrm>
        </p:grpSpPr>
        <p:sp>
          <p:nvSpPr>
            <p:cNvPr id="6167" name="Line 32"/>
            <p:cNvSpPr>
              <a:spLocks noChangeShapeType="1"/>
            </p:cNvSpPr>
            <p:nvPr/>
          </p:nvSpPr>
          <p:spPr bwMode="auto">
            <a:xfrm>
              <a:off x="4656" y="1296"/>
              <a:ext cx="816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6168" name="Group 42"/>
            <p:cNvGrpSpPr>
              <a:grpSpLocks/>
            </p:cNvGrpSpPr>
            <p:nvPr/>
          </p:nvGrpSpPr>
          <p:grpSpPr bwMode="auto">
            <a:xfrm>
              <a:off x="3456" y="864"/>
              <a:ext cx="2016" cy="2448"/>
              <a:chOff x="3312" y="1728"/>
              <a:chExt cx="2016" cy="2448"/>
            </a:xfrm>
          </p:grpSpPr>
          <p:sp>
            <p:nvSpPr>
              <p:cNvPr id="64541" name="AutoShape 29"/>
              <p:cNvSpPr>
                <a:spLocks noChangeArrowheads="1"/>
              </p:cNvSpPr>
              <p:nvPr/>
            </p:nvSpPr>
            <p:spPr bwMode="auto">
              <a:xfrm>
                <a:off x="3312" y="2160"/>
                <a:ext cx="2016" cy="2016"/>
              </a:xfrm>
              <a:prstGeom prst="rtTriangl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170" name="AutoShape 30"/>
              <p:cNvSpPr>
                <a:spLocks noChangeArrowheads="1"/>
              </p:cNvSpPr>
              <p:nvPr/>
            </p:nvSpPr>
            <p:spPr bwMode="auto">
              <a:xfrm rot="-2683802">
                <a:off x="3488" y="1728"/>
                <a:ext cx="864" cy="864"/>
              </a:xfrm>
              <a:prstGeom prst="rtTriangl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1" name="Line 31"/>
              <p:cNvSpPr>
                <a:spLocks noChangeShapeType="1"/>
              </p:cNvSpPr>
              <p:nvPr/>
            </p:nvSpPr>
            <p:spPr bwMode="auto">
              <a:xfrm flipH="1" flipV="1">
                <a:off x="4512" y="2160"/>
                <a:ext cx="816" cy="2016"/>
              </a:xfrm>
              <a:prstGeom prst="line">
                <a:avLst/>
              </a:prstGeom>
              <a:noFill/>
              <a:ln w="57150">
                <a:solidFill>
                  <a:srgbClr val="3366FF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172" name="Text Box 34"/>
              <p:cNvSpPr txBox="1">
                <a:spLocks noChangeArrowheads="1"/>
              </p:cNvSpPr>
              <p:nvPr/>
            </p:nvSpPr>
            <p:spPr bwMode="auto">
              <a:xfrm>
                <a:off x="3984" y="3312"/>
                <a:ext cx="33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2400" b="1">
                    <a:solidFill>
                      <a:srgbClr val="3333CC"/>
                    </a:solidFill>
                  </a:rPr>
                  <a:t>12</a:t>
                </a:r>
              </a:p>
            </p:txBody>
          </p:sp>
          <p:sp>
            <p:nvSpPr>
              <p:cNvPr id="6173" name="Line 36"/>
              <p:cNvSpPr>
                <a:spLocks noChangeShapeType="1"/>
              </p:cNvSpPr>
              <p:nvPr/>
            </p:nvSpPr>
            <p:spPr bwMode="auto">
              <a:xfrm flipH="1" flipV="1">
                <a:off x="3936" y="2784"/>
                <a:ext cx="1392" cy="1392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64549" name="Text Box 37"/>
          <p:cNvSpPr txBox="1">
            <a:spLocks noChangeArrowheads="1"/>
          </p:cNvSpPr>
          <p:nvPr/>
        </p:nvSpPr>
        <p:spPr bwMode="auto">
          <a:xfrm>
            <a:off x="5562600" y="2590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/>
              <a:t>5</a:t>
            </a:r>
          </a:p>
        </p:txBody>
      </p:sp>
      <p:sp>
        <p:nvSpPr>
          <p:cNvPr id="64550" name="Text Box 38"/>
          <p:cNvSpPr txBox="1">
            <a:spLocks noChangeArrowheads="1"/>
          </p:cNvSpPr>
          <p:nvPr/>
        </p:nvSpPr>
        <p:spPr bwMode="auto">
          <a:xfrm>
            <a:off x="6808788" y="251460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/>
              <a:t>5</a:t>
            </a:r>
          </a:p>
        </p:txBody>
      </p:sp>
      <p:sp>
        <p:nvSpPr>
          <p:cNvPr id="64551" name="Text Box 39"/>
          <p:cNvSpPr txBox="1">
            <a:spLocks noChangeArrowheads="1"/>
          </p:cNvSpPr>
          <p:nvPr/>
        </p:nvSpPr>
        <p:spPr bwMode="auto">
          <a:xfrm>
            <a:off x="6248400" y="16764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/>
              <a:t>7</a:t>
            </a:r>
          </a:p>
        </p:txBody>
      </p:sp>
      <p:grpSp>
        <p:nvGrpSpPr>
          <p:cNvPr id="8" name="Group 48"/>
          <p:cNvGrpSpPr>
            <a:grpSpLocks/>
          </p:cNvGrpSpPr>
          <p:nvPr/>
        </p:nvGrpSpPr>
        <p:grpSpPr bwMode="auto">
          <a:xfrm>
            <a:off x="3124200" y="5486400"/>
            <a:ext cx="2690813" cy="954088"/>
            <a:chOff x="1440" y="3456"/>
            <a:chExt cx="1695" cy="601"/>
          </a:xfrm>
        </p:grpSpPr>
        <p:graphicFrame>
          <p:nvGraphicFramePr>
            <p:cNvPr id="6146" name="Object 44"/>
            <p:cNvGraphicFramePr>
              <a:graphicFrameLocks noChangeAspect="1"/>
            </p:cNvGraphicFramePr>
            <p:nvPr/>
          </p:nvGraphicFramePr>
          <p:xfrm>
            <a:off x="2127" y="3456"/>
            <a:ext cx="1008" cy="6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9" name="Equation" r:id="rId6" imgW="660240" imgH="393480" progId="Equation.3">
                    <p:embed/>
                  </p:oleObj>
                </mc:Choice>
                <mc:Fallback>
                  <p:oleObj name="Equation" r:id="rId6" imgW="660240" imgH="393480" progId="Equation.3">
                    <p:embed/>
                    <p:pic>
                      <p:nvPicPr>
                        <p:cNvPr id="0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27" y="3456"/>
                          <a:ext cx="1008" cy="60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66" name="Text Box 45"/>
            <p:cNvSpPr txBox="1">
              <a:spLocks noChangeArrowheads="1"/>
            </p:cNvSpPr>
            <p:nvPr/>
          </p:nvSpPr>
          <p:spPr bwMode="auto">
            <a:xfrm>
              <a:off x="1440" y="3600"/>
              <a:ext cx="3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GB" sz="2000">
                  <a:solidFill>
                    <a:srgbClr val="3333CC"/>
                  </a:solidFill>
                </a:rPr>
                <a:t>So</a:t>
              </a:r>
            </a:p>
          </p:txBody>
        </p:sp>
      </p:grpSp>
      <p:sp>
        <p:nvSpPr>
          <p:cNvPr id="64559" name="Text Box 47"/>
          <p:cNvSpPr txBox="1">
            <a:spLocks noChangeArrowheads="1"/>
          </p:cNvSpPr>
          <p:nvPr/>
        </p:nvSpPr>
        <p:spPr bwMode="auto">
          <a:xfrm>
            <a:off x="1066800" y="6488113"/>
            <a:ext cx="7937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>
                <a:solidFill>
                  <a:srgbClr val="3333CC"/>
                </a:solidFill>
              </a:rPr>
              <a:t>We have found another fraction equal to </a:t>
            </a:r>
            <a:r>
              <a:rPr lang="en-GB">
                <a:solidFill>
                  <a:srgbClr val="3333CC"/>
                </a:solidFill>
                <a:sym typeface="Symbol" pitchFamily="18" charset="2"/>
              </a:rPr>
              <a:t>2, but </a:t>
            </a:r>
            <a:r>
              <a:rPr lang="en-GB">
                <a:solidFill>
                  <a:srgbClr val="3333CC"/>
                </a:solidFill>
              </a:rPr>
              <a:t>with a smaller denominator </a:t>
            </a:r>
          </a:p>
        </p:txBody>
      </p:sp>
      <p:grpSp>
        <p:nvGrpSpPr>
          <p:cNvPr id="9" name="Group 40"/>
          <p:cNvGrpSpPr>
            <a:grpSpLocks/>
          </p:cNvGrpSpPr>
          <p:nvPr/>
        </p:nvGrpSpPr>
        <p:grpSpPr bwMode="auto">
          <a:xfrm>
            <a:off x="5581650" y="2133600"/>
            <a:ext cx="898525" cy="838200"/>
            <a:chOff x="5580993" y="2133600"/>
            <a:chExt cx="898635" cy="838200"/>
          </a:xfrm>
        </p:grpSpPr>
        <p:cxnSp>
          <p:nvCxnSpPr>
            <p:cNvPr id="6162" name="Straight Connector 34"/>
            <p:cNvCxnSpPr>
              <a:cxnSpLocks noChangeShapeType="1"/>
            </p:cNvCxnSpPr>
            <p:nvPr/>
          </p:nvCxnSpPr>
          <p:spPr bwMode="auto">
            <a:xfrm rot="5400000" flipH="1" flipV="1">
              <a:off x="6185338" y="2808890"/>
              <a:ext cx="152400" cy="152400"/>
            </a:xfrm>
            <a:prstGeom prst="line">
              <a:avLst/>
            </a:prstGeom>
            <a:noFill/>
            <a:ln w="57150">
              <a:solidFill>
                <a:srgbClr val="3366FF"/>
              </a:solidFill>
              <a:round/>
              <a:headEnd/>
              <a:tailEnd/>
            </a:ln>
          </p:spPr>
        </p:cxnSp>
        <p:cxnSp>
          <p:nvCxnSpPr>
            <p:cNvPr id="6163" name="Straight Connector 36"/>
            <p:cNvCxnSpPr>
              <a:cxnSpLocks noChangeShapeType="1"/>
            </p:cNvCxnSpPr>
            <p:nvPr/>
          </p:nvCxnSpPr>
          <p:spPr bwMode="auto">
            <a:xfrm rot="10800000" flipH="1" flipV="1">
              <a:off x="6327228" y="2819400"/>
              <a:ext cx="152400" cy="152400"/>
            </a:xfrm>
            <a:prstGeom prst="line">
              <a:avLst/>
            </a:prstGeom>
            <a:noFill/>
            <a:ln w="57150">
              <a:solidFill>
                <a:srgbClr val="3366FF"/>
              </a:solidFill>
              <a:round/>
              <a:headEnd/>
              <a:tailEnd/>
            </a:ln>
          </p:spPr>
        </p:cxnSp>
        <p:sp>
          <p:nvSpPr>
            <p:cNvPr id="6164" name="Freeform 38"/>
            <p:cNvSpPr>
              <a:spLocks/>
            </p:cNvSpPr>
            <p:nvPr/>
          </p:nvSpPr>
          <p:spPr bwMode="auto">
            <a:xfrm>
              <a:off x="5580993" y="2133600"/>
              <a:ext cx="157655" cy="189186"/>
            </a:xfrm>
            <a:custGeom>
              <a:avLst/>
              <a:gdLst>
                <a:gd name="T0" fmla="*/ 0 w 157655"/>
                <a:gd name="T1" fmla="*/ 189186 h 189186"/>
                <a:gd name="T2" fmla="*/ 115614 w 157655"/>
                <a:gd name="T3" fmla="*/ 126124 h 189186"/>
                <a:gd name="T4" fmla="*/ 157655 w 157655"/>
                <a:gd name="T5" fmla="*/ 0 h 189186"/>
                <a:gd name="T6" fmla="*/ 0 60000 65536"/>
                <a:gd name="T7" fmla="*/ 0 60000 65536"/>
                <a:gd name="T8" fmla="*/ 0 60000 65536"/>
                <a:gd name="T9" fmla="*/ 0 w 157655"/>
                <a:gd name="T10" fmla="*/ 0 h 189186"/>
                <a:gd name="T11" fmla="*/ 157655 w 157655"/>
                <a:gd name="T12" fmla="*/ 189186 h 18918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7655" h="189186">
                  <a:moveTo>
                    <a:pt x="0" y="189186"/>
                  </a:moveTo>
                  <a:cubicBezTo>
                    <a:pt x="44669" y="173420"/>
                    <a:pt x="89338" y="157655"/>
                    <a:pt x="115614" y="126124"/>
                  </a:cubicBezTo>
                  <a:cubicBezTo>
                    <a:pt x="141890" y="94593"/>
                    <a:pt x="149772" y="47296"/>
                    <a:pt x="157655" y="0"/>
                  </a:cubicBezTo>
                </a:path>
              </a:pathLst>
            </a:custGeom>
            <a:noFill/>
            <a:ln w="57150">
              <a:solidFill>
                <a:srgbClr val="33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165" name="Text Box 39"/>
            <p:cNvSpPr txBox="1">
              <a:spLocks noChangeArrowheads="1"/>
            </p:cNvSpPr>
            <p:nvPr/>
          </p:nvSpPr>
          <p:spPr bwMode="auto">
            <a:xfrm>
              <a:off x="5715000" y="2133600"/>
              <a:ext cx="5549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000" b="1">
                  <a:solidFill>
                    <a:srgbClr val="0066FF"/>
                  </a:solidFill>
                </a:rPr>
                <a:t>45˚</a:t>
              </a:r>
            </a:p>
          </p:txBody>
        </p:sp>
      </p:grpSp>
      <p:sp>
        <p:nvSpPr>
          <p:cNvPr id="39" name="Text Box 18"/>
          <p:cNvSpPr txBox="1">
            <a:spLocks noChangeArrowheads="1"/>
          </p:cNvSpPr>
          <p:nvPr/>
        </p:nvSpPr>
        <p:spPr bwMode="auto">
          <a:xfrm>
            <a:off x="7620000" y="685800"/>
            <a:ext cx="13700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/>
              <a:t>THE IDEA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30" grpId="0"/>
      <p:bldP spid="64549" grpId="0"/>
      <p:bldP spid="64550" grpId="0"/>
      <p:bldP spid="64551" grpId="0"/>
      <p:bldP spid="64559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pPr eaLnBrk="1" hangingPunct="1"/>
            <a:r>
              <a:rPr lang="en-GB" smtClean="0"/>
              <a:t>Proof that </a:t>
            </a:r>
            <a:r>
              <a:rPr lang="en-GB" smtClean="0">
                <a:sym typeface="Symbol" pitchFamily="18" charset="2"/>
              </a:rPr>
              <a:t>2 is irrational</a:t>
            </a:r>
          </a:p>
        </p:txBody>
      </p:sp>
      <p:sp>
        <p:nvSpPr>
          <p:cNvPr id="64530" name="Text Box 18"/>
          <p:cNvSpPr txBox="1">
            <a:spLocks noChangeArrowheads="1"/>
          </p:cNvSpPr>
          <p:nvPr/>
        </p:nvSpPr>
        <p:spPr bwMode="auto">
          <a:xfrm>
            <a:off x="7788275" y="0"/>
            <a:ext cx="1355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/>
              <a:t>by origami</a:t>
            </a:r>
          </a:p>
        </p:txBody>
      </p:sp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533400" y="1981200"/>
            <a:ext cx="3200400" cy="3200400"/>
            <a:chOff x="336" y="1344"/>
            <a:chExt cx="2016" cy="2016"/>
          </a:xfrm>
        </p:grpSpPr>
        <p:sp>
          <p:nvSpPr>
            <p:cNvPr id="64531" name="Rectangle 19"/>
            <p:cNvSpPr>
              <a:spLocks noChangeArrowheads="1"/>
            </p:cNvSpPr>
            <p:nvPr/>
          </p:nvSpPr>
          <p:spPr bwMode="auto">
            <a:xfrm>
              <a:off x="336" y="1344"/>
              <a:ext cx="2016" cy="20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207" name="Line 20"/>
            <p:cNvSpPr>
              <a:spLocks noChangeShapeType="1"/>
            </p:cNvSpPr>
            <p:nvPr/>
          </p:nvSpPr>
          <p:spPr bwMode="auto">
            <a:xfrm>
              <a:off x="336" y="1344"/>
              <a:ext cx="2016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1752600" y="1447800"/>
            <a:ext cx="2505075" cy="2062163"/>
            <a:chOff x="1104" y="1824"/>
            <a:chExt cx="1578" cy="1299"/>
          </a:xfrm>
        </p:grpSpPr>
        <p:sp>
          <p:nvSpPr>
            <p:cNvPr id="7203" name="Text Box 26"/>
            <p:cNvSpPr txBox="1">
              <a:spLocks noChangeArrowheads="1"/>
            </p:cNvSpPr>
            <p:nvPr/>
          </p:nvSpPr>
          <p:spPr bwMode="auto">
            <a:xfrm>
              <a:off x="1248" y="2832"/>
              <a:ext cx="22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400" b="1">
                  <a:latin typeface="Comic Sans MS" pitchFamily="66" charset="0"/>
                </a:rPr>
                <a:t>a</a:t>
              </a:r>
            </a:p>
          </p:txBody>
        </p:sp>
        <p:sp>
          <p:nvSpPr>
            <p:cNvPr id="7204" name="Text Box 27"/>
            <p:cNvSpPr txBox="1">
              <a:spLocks noChangeArrowheads="1"/>
            </p:cNvSpPr>
            <p:nvPr/>
          </p:nvSpPr>
          <p:spPr bwMode="auto">
            <a:xfrm>
              <a:off x="1104" y="1824"/>
              <a:ext cx="23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400" b="1">
                  <a:latin typeface="Comic Sans MS" pitchFamily="66" charset="0"/>
                </a:rPr>
                <a:t>b</a:t>
              </a:r>
            </a:p>
          </p:txBody>
        </p:sp>
        <p:sp>
          <p:nvSpPr>
            <p:cNvPr id="7205" name="Text Box 33"/>
            <p:cNvSpPr txBox="1">
              <a:spLocks noChangeArrowheads="1"/>
            </p:cNvSpPr>
            <p:nvPr/>
          </p:nvSpPr>
          <p:spPr bwMode="auto">
            <a:xfrm>
              <a:off x="2448" y="2832"/>
              <a:ext cx="23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400" b="1">
                  <a:solidFill>
                    <a:srgbClr val="3333CC"/>
                  </a:solidFill>
                  <a:latin typeface="Comic Sans MS" pitchFamily="66" charset="0"/>
                </a:rPr>
                <a:t>b</a:t>
              </a:r>
            </a:p>
          </p:txBody>
        </p:sp>
      </p:grp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2438400" y="1981200"/>
            <a:ext cx="1295400" cy="3200400"/>
            <a:chOff x="1536" y="2160"/>
            <a:chExt cx="816" cy="2016"/>
          </a:xfrm>
        </p:grpSpPr>
        <p:sp>
          <p:nvSpPr>
            <p:cNvPr id="7201" name="Line 28"/>
            <p:cNvSpPr>
              <a:spLocks noChangeShapeType="1"/>
            </p:cNvSpPr>
            <p:nvPr/>
          </p:nvSpPr>
          <p:spPr bwMode="auto">
            <a:xfrm flipH="1" flipV="1">
              <a:off x="1536" y="2160"/>
              <a:ext cx="816" cy="2016"/>
            </a:xfrm>
            <a:prstGeom prst="line">
              <a:avLst/>
            </a:prstGeom>
            <a:noFill/>
            <a:ln w="57150">
              <a:solidFill>
                <a:srgbClr val="3366FF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02" name="Line 35"/>
            <p:cNvSpPr>
              <a:spLocks noChangeShapeType="1"/>
            </p:cNvSpPr>
            <p:nvPr/>
          </p:nvSpPr>
          <p:spPr bwMode="auto">
            <a:xfrm flipV="1">
              <a:off x="2352" y="2160"/>
              <a:ext cx="0" cy="201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5383213" y="1295400"/>
            <a:ext cx="3200400" cy="3886200"/>
            <a:chOff x="3456" y="864"/>
            <a:chExt cx="2016" cy="2448"/>
          </a:xfrm>
        </p:grpSpPr>
        <p:sp>
          <p:nvSpPr>
            <p:cNvPr id="7194" name="Line 32"/>
            <p:cNvSpPr>
              <a:spLocks noChangeShapeType="1"/>
            </p:cNvSpPr>
            <p:nvPr/>
          </p:nvSpPr>
          <p:spPr bwMode="auto">
            <a:xfrm>
              <a:off x="4656" y="1296"/>
              <a:ext cx="816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7195" name="Group 42"/>
            <p:cNvGrpSpPr>
              <a:grpSpLocks/>
            </p:cNvGrpSpPr>
            <p:nvPr/>
          </p:nvGrpSpPr>
          <p:grpSpPr bwMode="auto">
            <a:xfrm>
              <a:off x="3456" y="864"/>
              <a:ext cx="2016" cy="2448"/>
              <a:chOff x="3312" y="1728"/>
              <a:chExt cx="2016" cy="2448"/>
            </a:xfrm>
          </p:grpSpPr>
          <p:sp>
            <p:nvSpPr>
              <p:cNvPr id="64541" name="AutoShape 29"/>
              <p:cNvSpPr>
                <a:spLocks noChangeArrowheads="1"/>
              </p:cNvSpPr>
              <p:nvPr/>
            </p:nvSpPr>
            <p:spPr bwMode="auto">
              <a:xfrm>
                <a:off x="3312" y="2160"/>
                <a:ext cx="2016" cy="2016"/>
              </a:xfrm>
              <a:prstGeom prst="rtTriangl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197" name="AutoShape 30"/>
              <p:cNvSpPr>
                <a:spLocks noChangeArrowheads="1"/>
              </p:cNvSpPr>
              <p:nvPr/>
            </p:nvSpPr>
            <p:spPr bwMode="auto">
              <a:xfrm rot="-2683802">
                <a:off x="3488" y="1728"/>
                <a:ext cx="864" cy="864"/>
              </a:xfrm>
              <a:prstGeom prst="rtTriangl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8" name="Line 31"/>
              <p:cNvSpPr>
                <a:spLocks noChangeShapeType="1"/>
              </p:cNvSpPr>
              <p:nvPr/>
            </p:nvSpPr>
            <p:spPr bwMode="auto">
              <a:xfrm flipH="1" flipV="1">
                <a:off x="4512" y="2160"/>
                <a:ext cx="816" cy="2016"/>
              </a:xfrm>
              <a:prstGeom prst="line">
                <a:avLst/>
              </a:prstGeom>
              <a:noFill/>
              <a:ln w="57150">
                <a:solidFill>
                  <a:srgbClr val="3366FF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99" name="Text Box 34"/>
              <p:cNvSpPr txBox="1">
                <a:spLocks noChangeArrowheads="1"/>
              </p:cNvSpPr>
              <p:nvPr/>
            </p:nvSpPr>
            <p:spPr bwMode="auto">
              <a:xfrm>
                <a:off x="3984" y="3312"/>
                <a:ext cx="234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2400" b="1">
                    <a:solidFill>
                      <a:srgbClr val="3333CC"/>
                    </a:solidFill>
                    <a:latin typeface="Comic Sans MS" pitchFamily="66" charset="0"/>
                  </a:rPr>
                  <a:t>b</a:t>
                </a:r>
              </a:p>
            </p:txBody>
          </p:sp>
          <p:sp>
            <p:nvSpPr>
              <p:cNvPr id="7200" name="Line 36"/>
              <p:cNvSpPr>
                <a:spLocks noChangeShapeType="1"/>
              </p:cNvSpPr>
              <p:nvPr/>
            </p:nvSpPr>
            <p:spPr bwMode="auto">
              <a:xfrm flipH="1" flipV="1">
                <a:off x="3936" y="2784"/>
                <a:ext cx="1392" cy="1392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64549" name="Text Box 37"/>
          <p:cNvSpPr txBox="1">
            <a:spLocks noChangeArrowheads="1"/>
          </p:cNvSpPr>
          <p:nvPr/>
        </p:nvSpPr>
        <p:spPr bwMode="auto">
          <a:xfrm>
            <a:off x="5410200" y="2514600"/>
            <a:ext cx="727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>
                <a:latin typeface="Comic Sans MS" pitchFamily="66" charset="0"/>
              </a:rPr>
              <a:t>a-b</a:t>
            </a:r>
          </a:p>
        </p:txBody>
      </p:sp>
      <p:sp>
        <p:nvSpPr>
          <p:cNvPr id="64550" name="Text Box 38"/>
          <p:cNvSpPr txBox="1">
            <a:spLocks noChangeArrowheads="1"/>
          </p:cNvSpPr>
          <p:nvPr/>
        </p:nvSpPr>
        <p:spPr bwMode="auto">
          <a:xfrm>
            <a:off x="6705600" y="2362200"/>
            <a:ext cx="727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>
                <a:latin typeface="Comic Sans MS" pitchFamily="66" charset="0"/>
              </a:rPr>
              <a:t>a-b</a:t>
            </a:r>
          </a:p>
        </p:txBody>
      </p:sp>
      <p:sp>
        <p:nvSpPr>
          <p:cNvPr id="64551" name="Text Box 39"/>
          <p:cNvSpPr txBox="1">
            <a:spLocks noChangeArrowheads="1"/>
          </p:cNvSpPr>
          <p:nvPr/>
        </p:nvSpPr>
        <p:spPr bwMode="auto">
          <a:xfrm>
            <a:off x="5992813" y="152400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>
                <a:latin typeface="Comic Sans MS" pitchFamily="66" charset="0"/>
              </a:rPr>
              <a:t>2b-a</a:t>
            </a:r>
          </a:p>
        </p:txBody>
      </p:sp>
      <p:grpSp>
        <p:nvGrpSpPr>
          <p:cNvPr id="7" name="Group 48"/>
          <p:cNvGrpSpPr>
            <a:grpSpLocks/>
          </p:cNvGrpSpPr>
          <p:nvPr/>
        </p:nvGrpSpPr>
        <p:grpSpPr bwMode="auto">
          <a:xfrm>
            <a:off x="2286000" y="5334000"/>
            <a:ext cx="3044825" cy="954088"/>
            <a:chOff x="1440" y="3456"/>
            <a:chExt cx="1918" cy="601"/>
          </a:xfrm>
        </p:grpSpPr>
        <p:graphicFrame>
          <p:nvGraphicFramePr>
            <p:cNvPr id="7171" name="Object 44"/>
            <p:cNvGraphicFramePr>
              <a:graphicFrameLocks noChangeAspect="1"/>
            </p:cNvGraphicFramePr>
            <p:nvPr/>
          </p:nvGraphicFramePr>
          <p:xfrm>
            <a:off x="1904" y="3456"/>
            <a:ext cx="1454" cy="6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2" name="Equation" r:id="rId4" imgW="952200" imgH="393480" progId="Equation.3">
                    <p:embed/>
                  </p:oleObj>
                </mc:Choice>
                <mc:Fallback>
                  <p:oleObj name="Equation" r:id="rId4" imgW="952200" imgH="393480" progId="Equation.3">
                    <p:embed/>
                    <p:pic>
                      <p:nvPicPr>
                        <p:cNvPr id="0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4" y="3456"/>
                          <a:ext cx="1454" cy="60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93" name="Text Box 45"/>
            <p:cNvSpPr txBox="1">
              <a:spLocks noChangeArrowheads="1"/>
            </p:cNvSpPr>
            <p:nvPr/>
          </p:nvSpPr>
          <p:spPr bwMode="auto">
            <a:xfrm>
              <a:off x="1440" y="3600"/>
              <a:ext cx="3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GB" sz="2000">
                  <a:solidFill>
                    <a:srgbClr val="3333CC"/>
                  </a:solidFill>
                </a:rPr>
                <a:t>So</a:t>
              </a:r>
            </a:p>
          </p:txBody>
        </p:sp>
      </p:grpSp>
      <p:grpSp>
        <p:nvGrpSpPr>
          <p:cNvPr id="8" name="Group 33"/>
          <p:cNvGrpSpPr>
            <a:grpSpLocks/>
          </p:cNvGrpSpPr>
          <p:nvPr/>
        </p:nvGrpSpPr>
        <p:grpSpPr bwMode="auto">
          <a:xfrm>
            <a:off x="5581650" y="1981200"/>
            <a:ext cx="898525" cy="838200"/>
            <a:chOff x="5580993" y="2133600"/>
            <a:chExt cx="898635" cy="838200"/>
          </a:xfrm>
        </p:grpSpPr>
        <p:cxnSp>
          <p:nvCxnSpPr>
            <p:cNvPr id="7189" name="Straight Connector 34"/>
            <p:cNvCxnSpPr>
              <a:cxnSpLocks noChangeShapeType="1"/>
            </p:cNvCxnSpPr>
            <p:nvPr/>
          </p:nvCxnSpPr>
          <p:spPr bwMode="auto">
            <a:xfrm rot="5400000" flipH="1" flipV="1">
              <a:off x="6185338" y="2808890"/>
              <a:ext cx="152400" cy="152400"/>
            </a:xfrm>
            <a:prstGeom prst="line">
              <a:avLst/>
            </a:prstGeom>
            <a:noFill/>
            <a:ln w="57150">
              <a:solidFill>
                <a:srgbClr val="3366FF"/>
              </a:solidFill>
              <a:round/>
              <a:headEnd/>
              <a:tailEnd/>
            </a:ln>
          </p:spPr>
        </p:cxnSp>
        <p:cxnSp>
          <p:nvCxnSpPr>
            <p:cNvPr id="7190" name="Straight Connector 35"/>
            <p:cNvCxnSpPr>
              <a:cxnSpLocks noChangeShapeType="1"/>
            </p:cNvCxnSpPr>
            <p:nvPr/>
          </p:nvCxnSpPr>
          <p:spPr bwMode="auto">
            <a:xfrm rot="10800000" flipH="1" flipV="1">
              <a:off x="6327228" y="2819400"/>
              <a:ext cx="152400" cy="152400"/>
            </a:xfrm>
            <a:prstGeom prst="line">
              <a:avLst/>
            </a:prstGeom>
            <a:noFill/>
            <a:ln w="57150">
              <a:solidFill>
                <a:srgbClr val="3366FF"/>
              </a:solidFill>
              <a:round/>
              <a:headEnd/>
              <a:tailEnd/>
            </a:ln>
          </p:spPr>
        </p:cxnSp>
        <p:sp>
          <p:nvSpPr>
            <p:cNvPr id="7191" name="Freeform 36"/>
            <p:cNvSpPr>
              <a:spLocks/>
            </p:cNvSpPr>
            <p:nvPr/>
          </p:nvSpPr>
          <p:spPr bwMode="auto">
            <a:xfrm>
              <a:off x="5580993" y="2133600"/>
              <a:ext cx="157655" cy="189186"/>
            </a:xfrm>
            <a:custGeom>
              <a:avLst/>
              <a:gdLst>
                <a:gd name="T0" fmla="*/ 0 w 157655"/>
                <a:gd name="T1" fmla="*/ 189186 h 189186"/>
                <a:gd name="T2" fmla="*/ 115614 w 157655"/>
                <a:gd name="T3" fmla="*/ 126124 h 189186"/>
                <a:gd name="T4" fmla="*/ 157655 w 157655"/>
                <a:gd name="T5" fmla="*/ 0 h 189186"/>
                <a:gd name="T6" fmla="*/ 0 60000 65536"/>
                <a:gd name="T7" fmla="*/ 0 60000 65536"/>
                <a:gd name="T8" fmla="*/ 0 60000 65536"/>
                <a:gd name="T9" fmla="*/ 0 w 157655"/>
                <a:gd name="T10" fmla="*/ 0 h 189186"/>
                <a:gd name="T11" fmla="*/ 157655 w 157655"/>
                <a:gd name="T12" fmla="*/ 189186 h 18918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7655" h="189186">
                  <a:moveTo>
                    <a:pt x="0" y="189186"/>
                  </a:moveTo>
                  <a:cubicBezTo>
                    <a:pt x="44669" y="173420"/>
                    <a:pt x="89338" y="157655"/>
                    <a:pt x="115614" y="126124"/>
                  </a:cubicBezTo>
                  <a:cubicBezTo>
                    <a:pt x="141890" y="94593"/>
                    <a:pt x="149772" y="47296"/>
                    <a:pt x="157655" y="0"/>
                  </a:cubicBezTo>
                </a:path>
              </a:pathLst>
            </a:custGeom>
            <a:noFill/>
            <a:ln w="57150">
              <a:solidFill>
                <a:srgbClr val="33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92" name="Text Box 39"/>
            <p:cNvSpPr txBox="1">
              <a:spLocks noChangeArrowheads="1"/>
            </p:cNvSpPr>
            <p:nvPr/>
          </p:nvSpPr>
          <p:spPr bwMode="auto">
            <a:xfrm>
              <a:off x="5715000" y="2133600"/>
              <a:ext cx="5549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000" b="1">
                  <a:solidFill>
                    <a:srgbClr val="0066FF"/>
                  </a:solidFill>
                </a:rPr>
                <a:t>45˚</a:t>
              </a:r>
            </a:p>
          </p:txBody>
        </p:sp>
      </p:grpSp>
      <p:sp>
        <p:nvSpPr>
          <p:cNvPr id="40" name="Text Box 18"/>
          <p:cNvSpPr txBox="1">
            <a:spLocks noChangeArrowheads="1"/>
          </p:cNvSpPr>
          <p:nvPr/>
        </p:nvSpPr>
        <p:spPr bwMode="auto">
          <a:xfrm>
            <a:off x="8047038" y="381000"/>
            <a:ext cx="10969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2000"/>
              <a:t>THE </a:t>
            </a:r>
            <a:br>
              <a:rPr lang="en-GB" sz="2000"/>
            </a:br>
            <a:r>
              <a:rPr lang="en-GB" sz="2000"/>
              <a:t>PROOF</a:t>
            </a:r>
          </a:p>
        </p:txBody>
      </p:sp>
      <p:grpSp>
        <p:nvGrpSpPr>
          <p:cNvPr id="9" name="Group 42"/>
          <p:cNvGrpSpPr>
            <a:grpSpLocks/>
          </p:cNvGrpSpPr>
          <p:nvPr/>
        </p:nvGrpSpPr>
        <p:grpSpPr bwMode="auto">
          <a:xfrm>
            <a:off x="990600" y="685800"/>
            <a:ext cx="4535488" cy="954088"/>
            <a:chOff x="990600" y="685800"/>
            <a:chExt cx="4535488" cy="954088"/>
          </a:xfrm>
        </p:grpSpPr>
        <p:graphicFrame>
          <p:nvGraphicFramePr>
            <p:cNvPr id="7170" name="Object 22"/>
            <p:cNvGraphicFramePr>
              <a:graphicFrameLocks noChangeAspect="1"/>
            </p:cNvGraphicFramePr>
            <p:nvPr/>
          </p:nvGraphicFramePr>
          <p:xfrm>
            <a:off x="3894138" y="685800"/>
            <a:ext cx="1631950" cy="954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3" name="Equation" r:id="rId6" imgW="672840" imgH="393480" progId="Equation.3">
                    <p:embed/>
                  </p:oleObj>
                </mc:Choice>
                <mc:Fallback>
                  <p:oleObj name="Equation" r:id="rId6" imgW="672840" imgH="393480" progId="Equation.3">
                    <p:embed/>
                    <p:pic>
                      <p:nvPicPr>
                        <p:cNvPr id="0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94138" y="685800"/>
                          <a:ext cx="1631950" cy="9540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88" name="Text Box 23"/>
            <p:cNvSpPr txBox="1">
              <a:spLocks noChangeArrowheads="1"/>
            </p:cNvSpPr>
            <p:nvPr/>
          </p:nvSpPr>
          <p:spPr bwMode="auto">
            <a:xfrm>
              <a:off x="990600" y="928688"/>
              <a:ext cx="24638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000">
                  <a:solidFill>
                    <a:srgbClr val="3333CC"/>
                  </a:solidFill>
                </a:rPr>
                <a:t>Suppose it's rational</a:t>
              </a:r>
            </a:p>
          </p:txBody>
        </p:sp>
      </p:grpSp>
      <p:sp>
        <p:nvSpPr>
          <p:cNvPr id="44" name="Text Box 47"/>
          <p:cNvSpPr txBox="1">
            <a:spLocks noChangeArrowheads="1"/>
          </p:cNvSpPr>
          <p:nvPr/>
        </p:nvSpPr>
        <p:spPr bwMode="auto">
          <a:xfrm>
            <a:off x="5715000" y="5410200"/>
            <a:ext cx="3429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solidFill>
                  <a:srgbClr val="3333CC"/>
                </a:solidFill>
              </a:rPr>
              <a:t>We have found another fraction equal to </a:t>
            </a:r>
            <a:r>
              <a:rPr lang="en-GB">
                <a:solidFill>
                  <a:srgbClr val="3333CC"/>
                </a:solidFill>
                <a:sym typeface="Symbol" pitchFamily="18" charset="2"/>
              </a:rPr>
              <a:t>2, but </a:t>
            </a:r>
            <a:r>
              <a:rPr lang="en-GB">
                <a:solidFill>
                  <a:srgbClr val="3333CC"/>
                </a:solidFill>
              </a:rPr>
              <a:t>with a smaller positive integer denominator </a:t>
            </a:r>
          </a:p>
        </p:txBody>
      </p:sp>
      <p:sp>
        <p:nvSpPr>
          <p:cNvPr id="45" name="Text Box 46"/>
          <p:cNvSpPr txBox="1">
            <a:spLocks noChangeArrowheads="1"/>
          </p:cNvSpPr>
          <p:nvPr/>
        </p:nvSpPr>
        <p:spPr bwMode="auto">
          <a:xfrm>
            <a:off x="5943600" y="990600"/>
            <a:ext cx="1873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 b="1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GB" sz="2000" b="1" i="1">
                <a:solidFill>
                  <a:srgbClr val="FF0000"/>
                </a:solidFill>
                <a:latin typeface="Calibri" pitchFamily="34" charset="0"/>
              </a:rPr>
              <a:t>note: b &lt; a &lt; 2b</a:t>
            </a:r>
            <a:endParaRPr lang="en-GB" sz="2000" b="1" i="1">
              <a:solidFill>
                <a:srgbClr val="FF0000"/>
              </a:solidFill>
            </a:endParaRPr>
          </a:p>
        </p:txBody>
      </p:sp>
      <p:sp>
        <p:nvSpPr>
          <p:cNvPr id="46" name="Text Box 46"/>
          <p:cNvSpPr txBox="1">
            <a:spLocks noChangeArrowheads="1"/>
          </p:cNvSpPr>
          <p:nvPr/>
        </p:nvSpPr>
        <p:spPr bwMode="auto">
          <a:xfrm>
            <a:off x="0" y="6457950"/>
            <a:ext cx="88566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 b="1">
                <a:solidFill>
                  <a:srgbClr val="FF0000"/>
                </a:solidFill>
                <a:latin typeface="Calibri" pitchFamily="34" charset="0"/>
              </a:rPr>
              <a:t> So if </a:t>
            </a:r>
            <a:r>
              <a:rPr lang="en-GB" sz="2000" b="1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2 is rational, </a:t>
            </a:r>
            <a:r>
              <a:rPr lang="en-GB" sz="2000" b="1">
                <a:solidFill>
                  <a:srgbClr val="FF0000"/>
                </a:solidFill>
                <a:latin typeface="Calibri" pitchFamily="34" charset="0"/>
              </a:rPr>
              <a:t>we find an infinite decreasing sequence of integers less than b</a:t>
            </a:r>
            <a:endParaRPr lang="en-GB" sz="2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30" grpId="0"/>
      <p:bldP spid="64549" grpId="0"/>
      <p:bldP spid="64550" grpId="0"/>
      <p:bldP spid="64551" grpId="0"/>
      <p:bldP spid="40" grpId="0"/>
      <p:bldP spid="44" grpId="0"/>
      <p:bldP spid="45" grpId="0"/>
      <p:bldP spid="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6"/>
          <p:cNvSpPr txBox="1">
            <a:spLocks noChangeArrowheads="1"/>
          </p:cNvSpPr>
          <p:nvPr/>
        </p:nvSpPr>
        <p:spPr bwMode="auto">
          <a:xfrm>
            <a:off x="1676400" y="838200"/>
            <a:ext cx="57023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3200">
                <a:latin typeface="Calibri" pitchFamily="34" charset="0"/>
              </a:rPr>
              <a:t>But an infinite decreasing sequence of integers less than b is impossible!</a:t>
            </a:r>
            <a:endParaRPr lang="en-GB" sz="32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0" y="2828925"/>
            <a:ext cx="4572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3200">
                <a:latin typeface="Calibri" pitchFamily="34" charset="0"/>
              </a:rPr>
              <a:t>so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286000" y="3810000"/>
            <a:ext cx="45720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3200">
                <a:latin typeface="Calibri" pitchFamily="34" charset="0"/>
              </a:rPr>
              <a:t>our original assumption that </a:t>
            </a:r>
            <a:r>
              <a:rPr lang="en-GB" sz="3200">
                <a:latin typeface="Calibri" pitchFamily="34" charset="0"/>
                <a:sym typeface="Symbol" pitchFamily="18" charset="2"/>
              </a:rPr>
              <a:t>2 is rational must be wrong i.e. we have proved </a:t>
            </a:r>
            <a:r>
              <a:rPr lang="en-GB" sz="3200" b="1">
                <a:latin typeface="Calibri" pitchFamily="34" charset="0"/>
                <a:sym typeface="Symbol" pitchFamily="18" charset="2"/>
              </a:rPr>
              <a:t>2 is irrational</a:t>
            </a:r>
            <a:endParaRPr lang="en-GB" sz="32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1065</TotalTime>
  <Words>151</Words>
  <Application>Microsoft Office PowerPoint</Application>
  <PresentationFormat>On-screen Show (4:3)</PresentationFormat>
  <Paragraphs>39</Paragraphs>
  <Slides>4</Slides>
  <Notes>4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Default Design</vt:lpstr>
      <vt:lpstr>Equation</vt:lpstr>
      <vt:lpstr>PowerPoint Presentation</vt:lpstr>
      <vt:lpstr>Proof that 2 is irrational</vt:lpstr>
      <vt:lpstr>Proof that 2 is irrational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Francis Hunt</dc:creator>
  <cp:lastModifiedBy>mathjam</cp:lastModifiedBy>
  <cp:revision>65</cp:revision>
  <cp:lastPrinted>1601-01-01T00:00:00Z</cp:lastPrinted>
  <dcterms:created xsi:type="dcterms:W3CDTF">1601-01-01T00:00:00Z</dcterms:created>
  <dcterms:modified xsi:type="dcterms:W3CDTF">2013-11-03T09:54:37Z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