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71" r:id="rId8"/>
    <p:sldId id="261" r:id="rId9"/>
    <p:sldId id="262" r:id="rId10"/>
    <p:sldId id="263" r:id="rId11"/>
    <p:sldId id="265" r:id="rId12"/>
    <p:sldId id="266" r:id="rId13"/>
    <p:sldId id="264" r:id="rId14"/>
    <p:sldId id="269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38E4-6EEE-314F-AC51-E118ACC1D335}" type="datetimeFigureOut">
              <a:rPr lang="en-US" smtClean="0"/>
              <a:pPr/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E496-7299-C14D-9D70-9469277A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38E4-6EEE-314F-AC51-E118ACC1D335}" type="datetimeFigureOut">
              <a:rPr lang="en-US" smtClean="0"/>
              <a:pPr/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E496-7299-C14D-9D70-9469277A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38E4-6EEE-314F-AC51-E118ACC1D335}" type="datetimeFigureOut">
              <a:rPr lang="en-US" smtClean="0"/>
              <a:pPr/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E496-7299-C14D-9D70-9469277A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38E4-6EEE-314F-AC51-E118ACC1D335}" type="datetimeFigureOut">
              <a:rPr lang="en-US" smtClean="0"/>
              <a:pPr/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E496-7299-C14D-9D70-9469277A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38E4-6EEE-314F-AC51-E118ACC1D335}" type="datetimeFigureOut">
              <a:rPr lang="en-US" smtClean="0"/>
              <a:pPr/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E496-7299-C14D-9D70-9469277A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38E4-6EEE-314F-AC51-E118ACC1D335}" type="datetimeFigureOut">
              <a:rPr lang="en-US" smtClean="0"/>
              <a:pPr/>
              <a:t>21/10/2013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E496-7299-C14D-9D70-9469277A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38E4-6EEE-314F-AC51-E118ACC1D335}" type="datetimeFigureOut">
              <a:rPr lang="en-US" smtClean="0"/>
              <a:pPr/>
              <a:t>21/10/2013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E496-7299-C14D-9D70-9469277A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38E4-6EEE-314F-AC51-E118ACC1D335}" type="datetimeFigureOut">
              <a:rPr lang="en-US" smtClean="0"/>
              <a:pPr/>
              <a:t>21/10/2013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E496-7299-C14D-9D70-9469277A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38E4-6EEE-314F-AC51-E118ACC1D335}" type="datetimeFigureOut">
              <a:rPr lang="en-US" smtClean="0"/>
              <a:pPr/>
              <a:t>21/10/2013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E496-7299-C14D-9D70-9469277A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38E4-6EEE-314F-AC51-E118ACC1D335}" type="datetimeFigureOut">
              <a:rPr lang="en-US" smtClean="0"/>
              <a:pPr/>
              <a:t>21/10/2013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E496-7299-C14D-9D70-9469277A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38E4-6EEE-314F-AC51-E118ACC1D335}" type="datetimeFigureOut">
              <a:rPr lang="en-US" smtClean="0"/>
              <a:pPr/>
              <a:t>21/10/2013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E496-7299-C14D-9D70-9469277A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38E4-6EEE-314F-AC51-E118ACC1D335}" type="datetimeFigureOut">
              <a:rPr lang="en-US" smtClean="0"/>
              <a:pPr/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E496-7299-C14D-9D70-9469277A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r"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Oh yeah ... I forgot (drum roll please)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63721" y="1775967"/>
            <a:ext cx="535648" cy="923330"/>
          </a:xfrm>
          <a:prstGeom prst="rect">
            <a:avLst/>
          </a:prstGeom>
          <a:noFill/>
          <a:effectLst>
            <a:glow rad="228600">
              <a:schemeClr val="accent2">
                <a:alpha val="75000"/>
              </a:schemeClr>
            </a:glow>
          </a:effectLst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sz="5400" dirty="0" smtClean="0">
                <a:effectLst>
                  <a:glow rad="228600">
                    <a:schemeClr val="accent2">
                      <a:alpha val="75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3</a:t>
            </a:r>
            <a:endParaRPr lang="en-US" sz="5400" dirty="0">
              <a:effectLst>
                <a:glow rad="228600">
                  <a:schemeClr val="accent2">
                    <a:alpha val="75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913" y="4000688"/>
            <a:ext cx="2967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3366FF"/>
                </a:solidFill>
              </a:rPr>
              <a:t>1/3 </a:t>
            </a:r>
            <a:r>
              <a:rPr lang="en-US" sz="6000" dirty="0" smtClean="0"/>
              <a:t>= </a:t>
            </a:r>
            <a:r>
              <a:rPr lang="en-US" sz="6000" dirty="0" smtClean="0">
                <a:solidFill>
                  <a:srgbClr val="FF0000"/>
                </a:solidFill>
              </a:rPr>
              <a:t>0.3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913" y="4808733"/>
            <a:ext cx="29497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ea typeface="Lucida Grande"/>
                <a:cs typeface="Lucida Grande"/>
              </a:rPr>
              <a:t>1/3</a:t>
            </a:r>
            <a:r>
              <a:rPr lang="en-US" sz="5400" dirty="0" smtClean="0"/>
              <a:t> </a:t>
            </a:r>
            <a:r>
              <a:rPr lang="en-US" sz="6000" dirty="0" smtClean="0"/>
              <a:t>= </a:t>
            </a:r>
            <a:r>
              <a:rPr lang="en-US" sz="6000" dirty="0" smtClean="0">
                <a:solidFill>
                  <a:srgbClr val="3366FF"/>
                </a:solidFill>
              </a:rPr>
              <a:t>0.3</a:t>
            </a:r>
            <a:endParaRPr lang="en-US" sz="6000" dirty="0">
              <a:solidFill>
                <a:srgbClr val="3366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27593" y="4212856"/>
            <a:ext cx="34307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98946" y="5024311"/>
            <a:ext cx="343070" cy="1588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0426" y="4671956"/>
            <a:ext cx="3336821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3 is a ‘cannibal’ </a:t>
            </a:r>
          </a:p>
          <a:p>
            <a:r>
              <a:rPr lang="en-US" sz="4000" dirty="0" smtClean="0"/>
              <a:t>dual inversal.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827514"/>
              </p:ext>
            </p:extLst>
          </p:nvPr>
        </p:nvGraphicFramePr>
        <p:xfrm>
          <a:off x="1577226" y="835230"/>
          <a:ext cx="6096000" cy="4892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76923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714285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142857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588235294117647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52631578947368421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0737" y="5892820"/>
            <a:ext cx="331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*We’ll come back to these later!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7780" y="416367"/>
            <a:ext cx="6445320" cy="3527043"/>
          </a:xfrm>
          <a:prstGeom prst="rect">
            <a:avLst/>
          </a:prstGeom>
          <a:noFill/>
        </p:spPr>
        <p:txBody>
          <a:bodyPr wrap="none" rtlCol="0">
            <a:prstTxWarp prst="textRingInside">
              <a:avLst/>
            </a:prstTxWarp>
            <a:spAutoFit/>
          </a:bodyPr>
          <a:lstStyle/>
          <a:p>
            <a:r>
              <a:rPr lang="en-US" sz="9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alpha val="75000"/>
                    </a:schemeClr>
                  </a:glow>
                  <a:reflection blurRad="6350" stA="55000" endA="50" endPos="85000" dir="5400000" sy="-100000" algn="bl" rotWithShape="0"/>
                </a:effectLst>
                <a:latin typeface="Herculanum"/>
                <a:cs typeface="Herculanum"/>
              </a:rPr>
              <a:t>H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alpha val="75000"/>
                    </a:schemeClr>
                  </a:glow>
                  <a:reflection blurRad="6350" stA="55000" endA="50" endPos="85000" dir="5400000" sy="-100000" algn="bl" rotWithShape="0"/>
                </a:effectLst>
                <a:latin typeface="Herculanum"/>
                <a:cs typeface="Herculanum"/>
              </a:rPr>
              <a:t>ere  are  a  few  interesting  things ...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alpha val="75000"/>
                  </a:schemeClr>
                </a:glow>
                <a:reflection blurRad="6350" stA="55000" endA="50" endPos="85000" dir="5400000" sy="-100000" algn="bl" rotWithShape="0"/>
              </a:effectLst>
              <a:latin typeface="Herculanum"/>
              <a:cs typeface="Herculanum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*Interesting point no. 1 - It doesn’t work for everything...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302851">
            <a:off x="1737953" y="3604262"/>
            <a:ext cx="7873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sz="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3616206">
            <a:off x="5146709" y="1683555"/>
            <a:ext cx="13286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3"/>
                </a:solidFill>
              </a:rPr>
              <a:t>12</a:t>
            </a:r>
            <a:endParaRPr lang="en-US" sz="8800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2067307">
            <a:off x="1881080" y="1898394"/>
            <a:ext cx="13286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1"/>
                </a:solidFill>
              </a:rPr>
              <a:t>24</a:t>
            </a:r>
            <a:endParaRPr lang="en-US" sz="88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>
            <a:off x="6674487" y="3692768"/>
            <a:ext cx="13286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2"/>
                </a:solidFill>
              </a:rPr>
              <a:t>18</a:t>
            </a:r>
            <a:endParaRPr lang="en-US" sz="88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5196" y="3692768"/>
            <a:ext cx="13286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6"/>
                </a:solidFill>
              </a:rPr>
              <a:t>15</a:t>
            </a:r>
            <a:endParaRPr lang="en-US" sz="8800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9168" y="5604933"/>
            <a:ext cx="3647265" cy="646331"/>
          </a:xfrm>
          <a:prstGeom prst="rect">
            <a:avLst/>
          </a:prstGeom>
          <a:noFill/>
          <a:ln>
            <a:solidFill>
              <a:srgbClr val="20F7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They are all multiples of 3 but it does</a:t>
            </a:r>
          </a:p>
          <a:p>
            <a:r>
              <a:rPr lang="en-US" dirty="0" smtClean="0"/>
              <a:t>work for some e.g. 21 &amp; 47619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81640" y="2772778"/>
            <a:ext cx="7599306" cy="1938992"/>
          </a:xfrm>
          <a:prstGeom prst="bevel">
            <a:avLst/>
          </a:prstGeom>
          <a:solidFill>
            <a:schemeClr val="accent2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point no.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0629" y="2830948"/>
            <a:ext cx="6857842" cy="1754327"/>
          </a:xfrm>
          <a:prstGeom prst="rect">
            <a:avLst/>
          </a:prstGeom>
          <a:noFill/>
          <a:ln w="9525" cap="sq" cmpd="sng" algn="ctr">
            <a:noFill/>
            <a:prstDash val="solid"/>
            <a:bevel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If A &amp; B and C &amp; D are dual </a:t>
            </a:r>
          </a:p>
          <a:p>
            <a:r>
              <a:rPr lang="en-US" sz="3600" dirty="0" smtClean="0"/>
              <a:t>inversal pairs then AC &amp; BD </a:t>
            </a:r>
          </a:p>
          <a:p>
            <a:r>
              <a:rPr lang="en-US" sz="3600" dirty="0" smtClean="0"/>
              <a:t>and AD &amp; BC are dual inversal pairs.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9968" y="2641740"/>
            <a:ext cx="1253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1/4   = 0.25</a:t>
            </a:r>
          </a:p>
          <a:p>
            <a:endParaRPr lang="en-US" dirty="0" smtClean="0"/>
          </a:p>
          <a:p>
            <a:r>
              <a:rPr lang="en-US" dirty="0" smtClean="0"/>
              <a:t>1/25 = 0.04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67542" y="2689480"/>
            <a:ext cx="19097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51170" y="2501560"/>
            <a:ext cx="115792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Length = 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198698" y="3244484"/>
            <a:ext cx="19097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523363" y="2501560"/>
            <a:ext cx="658966" cy="14018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358517" y="2501560"/>
            <a:ext cx="823813" cy="74451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89937" y="3596562"/>
            <a:ext cx="1370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1/27 = 0.037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1/37 = 0.027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177959" y="3663398"/>
            <a:ext cx="36284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77959" y="4494093"/>
            <a:ext cx="36284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85000" y="4082426"/>
            <a:ext cx="115792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Length = 3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540807" y="3847898"/>
            <a:ext cx="444193" cy="237066"/>
          </a:xfrm>
          <a:prstGeom prst="line">
            <a:avLst/>
          </a:prstGeom>
          <a:ln>
            <a:solidFill>
              <a:srgbClr val="00FFF7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6617305" y="4127986"/>
            <a:ext cx="410716" cy="324675"/>
          </a:xfrm>
          <a:prstGeom prst="line">
            <a:avLst/>
          </a:prstGeom>
          <a:ln>
            <a:solidFill>
              <a:schemeClr val="accent2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89000" y="4355898"/>
            <a:ext cx="217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1/7            = 0.142857</a:t>
            </a:r>
          </a:p>
          <a:p>
            <a:r>
              <a:rPr lang="en-US" dirty="0" smtClean="0"/>
              <a:t>1/142857 = 0.000007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215632" y="4389766"/>
            <a:ext cx="747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74895" y="4711506"/>
            <a:ext cx="747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73016" y="4465990"/>
            <a:ext cx="115792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Length = 6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963334" y="4731616"/>
            <a:ext cx="635019" cy="103706"/>
          </a:xfrm>
          <a:prstGeom prst="line">
            <a:avLst/>
          </a:prstGeom>
          <a:ln>
            <a:solidFill>
              <a:srgbClr val="00FFF7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63328" y="4443291"/>
            <a:ext cx="635019" cy="279852"/>
          </a:xfrm>
          <a:prstGeom prst="line">
            <a:avLst/>
          </a:prstGeom>
          <a:ln>
            <a:solidFill>
              <a:schemeClr val="accent2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00667" y="5744431"/>
            <a:ext cx="446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1/17                              = 0.588235294117647 </a:t>
            </a:r>
          </a:p>
          <a:p>
            <a:r>
              <a:rPr lang="en-US" dirty="0" smtClean="0"/>
              <a:t>1/588235294117647 = 0.0000000000000017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539148" y="5803700"/>
            <a:ext cx="171692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73010" y="6100039"/>
            <a:ext cx="182872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65800" y="5905298"/>
            <a:ext cx="127492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Length = 16</a:t>
            </a:r>
            <a:endParaRPr lang="en-US" dirty="0"/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point no. 3 - length of the recurring sequence is always the same in a pair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45" idx="1"/>
          </p:cNvCxnSpPr>
          <p:nvPr/>
        </p:nvCxnSpPr>
        <p:spPr>
          <a:xfrm rot="10800000">
            <a:off x="5289938" y="5905298"/>
            <a:ext cx="475863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1"/>
          </p:cNvCxnSpPr>
          <p:nvPr/>
        </p:nvCxnSpPr>
        <p:spPr>
          <a:xfrm rot="10800000" flipV="1">
            <a:off x="5401734" y="6089963"/>
            <a:ext cx="364067" cy="116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91324" y="2568468"/>
            <a:ext cx="808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3</a:t>
            </a:r>
            <a:endParaRPr lang="en-US" sz="9600" b="1" dirty="0"/>
          </a:p>
        </p:txBody>
      </p:sp>
      <p:pic>
        <p:nvPicPr>
          <p:cNvPr id="6" name="Picture 5" descr="numb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7"/>
            <a:ext cx="9162791" cy="544036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654501" y="3905217"/>
            <a:ext cx="1118078" cy="457200"/>
          </a:xfrm>
          <a:prstGeom prst="wedgeEllipseCallout">
            <a:avLst/>
          </a:prstGeom>
          <a:solidFill>
            <a:srgbClr val="00FFF7"/>
          </a:solidFill>
          <a:ln>
            <a:solidFill>
              <a:srgbClr val="20F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Bye!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533" y="274637"/>
            <a:ext cx="8229600" cy="6409107"/>
          </a:xfrm>
        </p:spPr>
        <p:txBody>
          <a:bodyPr>
            <a:normAutofit/>
          </a:bodyPr>
          <a:lstStyle/>
          <a:p>
            <a:r>
              <a:rPr lang="en-US" sz="9600" dirty="0" smtClean="0">
                <a:latin typeface="Herculanum"/>
                <a:cs typeface="Herculanum"/>
              </a:rPr>
              <a:t>THIS  IS  WHAT I CALL...</a:t>
            </a:r>
            <a:endParaRPr lang="en-US" sz="9600" dirty="0">
              <a:latin typeface="Herculanum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12089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r"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80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Herculanum"/>
                <a:cs typeface="Herculanum"/>
              </a:rPr>
              <a:t>Dual  Inversal Numbers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1978" y="572892"/>
            <a:ext cx="15955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Herculanum"/>
                <a:cs typeface="Herculanum"/>
              </a:rPr>
              <a:t>e.g.</a:t>
            </a:r>
            <a:endParaRPr lang="en-US" sz="6600" dirty="0">
              <a:latin typeface="Herculanum"/>
              <a:cs typeface="Herculan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2472" y="1090434"/>
            <a:ext cx="1899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effectLst>
                  <a:glow rad="228600">
                    <a:schemeClr val="accent1">
                      <a:alpha val="75000"/>
                    </a:schemeClr>
                  </a:glow>
                </a:effectLst>
              </a:rPr>
              <a:t>2 </a:t>
            </a:r>
            <a:r>
              <a:rPr lang="en-US" sz="4000" b="1" dirty="0" smtClean="0">
                <a:effectLst>
                  <a:glow rad="228600">
                    <a:schemeClr val="accent1">
                      <a:alpha val="75000"/>
                    </a:schemeClr>
                  </a:glow>
                </a:effectLst>
              </a:rPr>
              <a:t>&amp;</a:t>
            </a:r>
            <a:r>
              <a:rPr lang="en-US" sz="7200" b="1" dirty="0" smtClean="0">
                <a:effectLst>
                  <a:glow rad="228600">
                    <a:schemeClr val="accent1">
                      <a:alpha val="75000"/>
                    </a:schemeClr>
                  </a:glow>
                </a:effectLst>
              </a:rPr>
              <a:t> 5</a:t>
            </a:r>
            <a:endParaRPr lang="en-US" sz="7200" b="1" dirty="0">
              <a:effectLst>
                <a:glow rad="228600">
                  <a:schemeClr val="accent1">
                    <a:alpha val="75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913" y="3494644"/>
            <a:ext cx="2967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3366FF"/>
                </a:solidFill>
              </a:rPr>
              <a:t>1/2 </a:t>
            </a:r>
            <a:r>
              <a:rPr lang="en-US" sz="6000" dirty="0" smtClean="0"/>
              <a:t>= </a:t>
            </a:r>
            <a:r>
              <a:rPr lang="en-US" sz="6000" dirty="0" smtClean="0">
                <a:solidFill>
                  <a:srgbClr val="FF0000"/>
                </a:solidFill>
              </a:rPr>
              <a:t>0.5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913" y="4302689"/>
            <a:ext cx="29497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ea typeface="Lucida Grande"/>
                <a:cs typeface="Lucida Grande"/>
              </a:rPr>
              <a:t>1/5</a:t>
            </a:r>
            <a:r>
              <a:rPr lang="en-US" sz="5400" dirty="0" smtClean="0"/>
              <a:t> </a:t>
            </a:r>
            <a:r>
              <a:rPr lang="en-US" sz="6000" dirty="0" smtClean="0"/>
              <a:t>= </a:t>
            </a:r>
            <a:r>
              <a:rPr lang="en-US" sz="6000" dirty="0" smtClean="0">
                <a:solidFill>
                  <a:srgbClr val="3366FF"/>
                </a:solidFill>
              </a:rPr>
              <a:t>0.2</a:t>
            </a:r>
            <a:endParaRPr lang="en-US" sz="6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OK .</a:t>
            </a:r>
            <a:r>
              <a:rPr lang="en-US" dirty="0" smtClean="0"/>
              <a:t>.. How about 4?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1937" y="1417638"/>
            <a:ext cx="2656647" cy="1200329"/>
          </a:xfrm>
          <a:prstGeom prst="rect">
            <a:avLst/>
          </a:prstGeom>
          <a:noFill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7200" b="1" dirty="0" smtClean="0">
                <a:effectLst>
                  <a:glow rad="228600">
                    <a:schemeClr val="accent3">
                      <a:alpha val="75000"/>
                    </a:schemeClr>
                  </a:glow>
                  <a:outerShdw blurRad="50800" dist="38100" dir="18900000" algn="tr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4 </a:t>
            </a:r>
            <a:r>
              <a:rPr lang="en-US" sz="4000" b="1" dirty="0" smtClean="0">
                <a:effectLst>
                  <a:glow rad="228600">
                    <a:schemeClr val="accent3">
                      <a:alpha val="75000"/>
                    </a:schemeClr>
                  </a:glow>
                  <a:outerShdw blurRad="50800" dist="38100" dir="18900000" algn="tr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&amp;</a:t>
            </a:r>
            <a:r>
              <a:rPr lang="en-US" sz="7200" b="1" dirty="0" smtClean="0">
                <a:effectLst>
                  <a:glow rad="228600">
                    <a:schemeClr val="accent3">
                      <a:alpha val="75000"/>
                    </a:schemeClr>
                  </a:glow>
                  <a:outerShdw blurRad="50800" dist="38100" dir="18900000" algn="tr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 25</a:t>
            </a:r>
            <a:r>
              <a:rPr lang="en-US" sz="7200" b="1" dirty="0" smtClean="0"/>
              <a:t>   </a:t>
            </a:r>
            <a:endParaRPr 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2913" y="3494644"/>
            <a:ext cx="37050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3366FF"/>
                </a:solidFill>
              </a:rPr>
              <a:t>1/4   </a:t>
            </a:r>
            <a:r>
              <a:rPr lang="en-US" sz="6000" dirty="0" smtClean="0"/>
              <a:t>= </a:t>
            </a:r>
            <a:r>
              <a:rPr lang="en-US" sz="6000" dirty="0" smtClean="0">
                <a:solidFill>
                  <a:srgbClr val="FF0000"/>
                </a:solidFill>
              </a:rPr>
              <a:t>0.25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913" y="4302689"/>
            <a:ext cx="3729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ea typeface="Lucida Grande"/>
                <a:cs typeface="Lucida Grande"/>
              </a:rPr>
              <a:t>1/25</a:t>
            </a:r>
            <a:r>
              <a:rPr lang="en-US" sz="5400" dirty="0" smtClean="0"/>
              <a:t> </a:t>
            </a:r>
            <a:r>
              <a:rPr lang="en-US" sz="6000" dirty="0" smtClean="0"/>
              <a:t>= </a:t>
            </a:r>
            <a:r>
              <a:rPr lang="en-US" sz="6000" dirty="0" smtClean="0">
                <a:solidFill>
                  <a:srgbClr val="3366FF"/>
                </a:solidFill>
              </a:rPr>
              <a:t>0.04</a:t>
            </a:r>
            <a:endParaRPr lang="en-US" sz="6000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9334" y="5970601"/>
            <a:ext cx="613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Pretty simple, eh? Watch out cos ‘ere they come – more of ‘em!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rculanum"/>
                <a:cs typeface="Herculanum"/>
              </a:rPr>
              <a:t>The Great ...</a:t>
            </a:r>
            <a:endParaRPr lang="en-US" dirty="0">
              <a:latin typeface="Herculanum"/>
              <a:cs typeface="Herculan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913" y="3494644"/>
            <a:ext cx="41370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3366FF"/>
                </a:solidFill>
              </a:rPr>
              <a:t>1/27 </a:t>
            </a:r>
            <a:r>
              <a:rPr lang="en-US" sz="6000" dirty="0" smtClean="0"/>
              <a:t>= </a:t>
            </a:r>
            <a:r>
              <a:rPr lang="en-US" sz="6000" dirty="0" smtClean="0">
                <a:solidFill>
                  <a:srgbClr val="FF0000"/>
                </a:solidFill>
              </a:rPr>
              <a:t>0.037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913" y="4302689"/>
            <a:ext cx="4119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ea typeface="Lucida Grande"/>
                <a:cs typeface="Lucida Grande"/>
              </a:rPr>
              <a:t>1/37</a:t>
            </a:r>
            <a:r>
              <a:rPr lang="en-US" sz="5400" dirty="0" smtClean="0"/>
              <a:t> </a:t>
            </a:r>
            <a:r>
              <a:rPr lang="en-US" sz="6000" dirty="0" smtClean="0"/>
              <a:t>= </a:t>
            </a:r>
            <a:r>
              <a:rPr lang="en-US" sz="6000" dirty="0" smtClean="0">
                <a:solidFill>
                  <a:srgbClr val="3366FF"/>
                </a:solidFill>
              </a:rPr>
              <a:t>0.027</a:t>
            </a:r>
            <a:endParaRPr lang="en-US" sz="6000" dirty="0">
              <a:solidFill>
                <a:srgbClr val="3366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9282" y="1417638"/>
            <a:ext cx="3394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effectLst>
                  <a:glow rad="228600">
                    <a:schemeClr val="accent3">
                      <a:alpha val="75000"/>
                    </a:schemeClr>
                  </a:glow>
                  <a:outerShdw blurRad="50800" dist="38100" dir="18900000" algn="tr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27 </a:t>
            </a:r>
            <a:r>
              <a:rPr lang="en-US" sz="4000" b="1" dirty="0" smtClean="0">
                <a:effectLst>
                  <a:glow rad="228600">
                    <a:schemeClr val="accent3">
                      <a:alpha val="75000"/>
                    </a:schemeClr>
                  </a:glow>
                  <a:outerShdw blurRad="50800" dist="38100" dir="18900000" algn="tr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&amp;</a:t>
            </a:r>
            <a:r>
              <a:rPr lang="en-US" sz="7200" b="1" dirty="0" smtClean="0">
                <a:effectLst>
                  <a:glow rad="228600">
                    <a:schemeClr val="accent3">
                      <a:alpha val="75000"/>
                    </a:schemeClr>
                  </a:glow>
                  <a:outerShdw blurRad="50800" dist="38100" dir="18900000" algn="tr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 37!</a:t>
            </a:r>
            <a:r>
              <a:rPr lang="en-US" b="1" dirty="0" smtClean="0"/>
              <a:t>   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496733" y="3708400"/>
            <a:ext cx="1083734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62859" y="4529693"/>
            <a:ext cx="1083734" cy="1588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65800" y="5401887"/>
            <a:ext cx="3315218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These lines mean recurring</a:t>
            </a:r>
          </a:p>
          <a:p>
            <a:r>
              <a:rPr lang="en-US" dirty="0" smtClean="0"/>
              <a:t>so 0.037 = 0.037037037037037...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303172" y="5765800"/>
            <a:ext cx="32623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4327185" y="3963271"/>
            <a:ext cx="1691901" cy="1185336"/>
          </a:xfrm>
          <a:prstGeom prst="straightConnector1">
            <a:avLst/>
          </a:prstGeom>
          <a:ln>
            <a:solidFill>
              <a:srgbClr val="20F7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9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7751" y="2673557"/>
            <a:ext cx="244148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Herculanum"/>
                <a:cs typeface="Herculanum"/>
              </a:rPr>
              <a:t>Want</a:t>
            </a:r>
          </a:p>
          <a:p>
            <a:r>
              <a:rPr lang="en-US" sz="5400" dirty="0" smtClean="0">
                <a:latin typeface="Herculanum"/>
                <a:cs typeface="Herculanum"/>
              </a:rPr>
              <a:t>more?</a:t>
            </a:r>
            <a:endParaRPr lang="en-US" sz="5400" dirty="0">
              <a:latin typeface="Herculanum"/>
              <a:cs typeface="Herculanum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3416" y="662338"/>
            <a:ext cx="4760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effectLst>
                  <a:glow rad="228600">
                    <a:schemeClr val="accent3">
                      <a:alpha val="75000"/>
                    </a:schemeClr>
                  </a:glow>
                  <a:outerShdw blurRad="50800" dist="38100" dir="18900000" algn="tr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7 </a:t>
            </a:r>
            <a:r>
              <a:rPr lang="en-US" sz="4000" b="1" dirty="0" smtClean="0">
                <a:effectLst>
                  <a:glow rad="228600">
                    <a:schemeClr val="accent3">
                      <a:alpha val="75000"/>
                    </a:schemeClr>
                  </a:glow>
                  <a:outerShdw blurRad="50800" dist="38100" dir="18900000" algn="tr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&amp;</a:t>
            </a:r>
            <a:r>
              <a:rPr lang="en-US" sz="7200" b="1" dirty="0" smtClean="0">
                <a:effectLst>
                  <a:glow rad="228600">
                    <a:schemeClr val="accent3">
                      <a:alpha val="75000"/>
                    </a:schemeClr>
                  </a:glow>
                  <a:outerShdw blurRad="50800" dist="38100" dir="18900000" algn="tr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 142857</a:t>
            </a:r>
            <a:r>
              <a:rPr lang="en-US" b="1" dirty="0" smtClean="0"/>
              <a:t>  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2913" y="3494644"/>
            <a:ext cx="6830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3366FF"/>
                </a:solidFill>
              </a:rPr>
              <a:t>1/7            </a:t>
            </a:r>
            <a:r>
              <a:rPr lang="en-US" sz="6000" dirty="0" smtClean="0"/>
              <a:t>= </a:t>
            </a:r>
            <a:r>
              <a:rPr lang="en-US" sz="6000" dirty="0" smtClean="0">
                <a:solidFill>
                  <a:srgbClr val="FF0000"/>
                </a:solidFill>
              </a:rPr>
              <a:t>0.142857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913" y="4302689"/>
            <a:ext cx="68495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ea typeface="Lucida Grande"/>
                <a:cs typeface="Lucida Grande"/>
              </a:rPr>
              <a:t>1/142857</a:t>
            </a:r>
            <a:r>
              <a:rPr lang="en-US" sz="5400" dirty="0" smtClean="0"/>
              <a:t> </a:t>
            </a:r>
            <a:r>
              <a:rPr lang="en-US" sz="6000" dirty="0" smtClean="0"/>
              <a:t>= </a:t>
            </a:r>
            <a:r>
              <a:rPr lang="en-US" sz="6000" dirty="0" smtClean="0">
                <a:solidFill>
                  <a:srgbClr val="3366FF"/>
                </a:solidFill>
              </a:rPr>
              <a:t>0.000007</a:t>
            </a:r>
            <a:endParaRPr lang="en-US" sz="6000" dirty="0">
              <a:solidFill>
                <a:srgbClr val="3366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23256" y="3705224"/>
            <a:ext cx="2148086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3256" y="4510307"/>
            <a:ext cx="2148086" cy="20974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E6"/>
      </a:accent1>
      <a:accent2>
        <a:srgbClr val="00FFF7"/>
      </a:accent2>
      <a:accent3>
        <a:srgbClr val="FFFB00"/>
      </a:accent3>
      <a:accent4>
        <a:srgbClr val="FF0500"/>
      </a:accent4>
      <a:accent5>
        <a:srgbClr val="001DFF"/>
      </a:accent5>
      <a:accent6>
        <a:srgbClr val="20F7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350</Words>
  <Application>Microsoft Macintosh PowerPoint</Application>
  <PresentationFormat>On-screen Show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THIS  IS  WHAT I CALL...</vt:lpstr>
      <vt:lpstr>Dual  Inversal Numbers</vt:lpstr>
      <vt:lpstr>PowerPoint Presentation</vt:lpstr>
      <vt:lpstr>OK ... How about 4?</vt:lpstr>
      <vt:lpstr>The Great ...</vt:lpstr>
      <vt:lpstr>PowerPoint Presentation</vt:lpstr>
      <vt:lpstr>PowerPoint Presentation</vt:lpstr>
      <vt:lpstr>PowerPoint Presentation</vt:lpstr>
      <vt:lpstr>Oh yeah ... I forgot (drum roll please)</vt:lpstr>
      <vt:lpstr>PowerPoint Presentation</vt:lpstr>
      <vt:lpstr>PowerPoint Presentation</vt:lpstr>
      <vt:lpstr>*Interesting point no. 1 - It doesn’t work for everything...</vt:lpstr>
      <vt:lpstr>Interesting point no. 2</vt:lpstr>
      <vt:lpstr>Interesting point no. 3 - length of the recurring sequence is always the same in a pair</vt:lpstr>
      <vt:lpstr>Thanks for watching!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WHAT I CALL...</dc:title>
  <dc:creator>Adam Bethlehem</dc:creator>
  <cp:lastModifiedBy>Katie Steckles</cp:lastModifiedBy>
  <cp:revision>15</cp:revision>
  <dcterms:created xsi:type="dcterms:W3CDTF">2013-08-21T09:53:57Z</dcterms:created>
  <dcterms:modified xsi:type="dcterms:W3CDTF">2013-10-21T14:08:44Z</dcterms:modified>
</cp:coreProperties>
</file>