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6" autoAdjust="0"/>
  </p:normalViewPr>
  <p:slideViewPr>
    <p:cSldViewPr>
      <p:cViewPr varScale="1">
        <p:scale>
          <a:sx n="107" d="100"/>
          <a:sy n="107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1284" y="-12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C95E2-F058-4333-A7EA-7512D9C84A79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B8953-450D-4429-9F31-6F37BCDC180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E72EE-BC12-4B6E-A410-98658B22DCC7}" type="datetimeFigureOut">
              <a:rPr lang="en-GB" smtClean="0"/>
              <a:pPr/>
              <a:t>29/10/2013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1AEFC-46BF-4B49-8A1F-3F726779EC6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130425"/>
            <a:ext cx="8136904" cy="1470025"/>
          </a:xfrm>
        </p:spPr>
        <p:txBody>
          <a:bodyPr>
            <a:normAutofit/>
          </a:bodyPr>
          <a:lstStyle/>
          <a:p>
            <a:r>
              <a:rPr lang="en-GB" dirty="0" smtClean="0"/>
              <a:t>A Glance at A Couple of</a:t>
            </a:r>
            <a:br>
              <a:rPr lang="en-GB" dirty="0" smtClean="0"/>
            </a:br>
            <a:r>
              <a:rPr lang="en-GB" dirty="0" smtClean="0"/>
              <a:t>Maths’ Weakish Links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 smtClean="0"/>
              <a:t>Ken McKelvie</a:t>
            </a:r>
          </a:p>
          <a:p>
            <a:r>
              <a:rPr lang="en-GB" sz="2400" dirty="0" smtClean="0"/>
              <a:t>University of Liverpool Maths Outreach Team</a:t>
            </a:r>
          </a:p>
          <a:p>
            <a:endParaRPr lang="en-GB" sz="2400" dirty="0"/>
          </a:p>
          <a:p>
            <a:r>
              <a:rPr lang="en-GB" sz="2400" u="sng" dirty="0" smtClean="0"/>
              <a:t>mckelvie@liv.ac.uk</a:t>
            </a:r>
            <a:endParaRPr lang="en-GB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u="sng" dirty="0" smtClean="0"/>
              <a:t>Conventional Post-16 Curriculum Splits  :</a:t>
            </a:r>
          </a:p>
          <a:p>
            <a:pPr>
              <a:buNone/>
            </a:pPr>
            <a:endParaRPr lang="en-GB" sz="1200" u="sng" dirty="0" smtClean="0"/>
          </a:p>
          <a:p>
            <a:pPr>
              <a:buNone/>
            </a:pPr>
            <a:r>
              <a:rPr lang="en-GB" sz="2400" dirty="0" smtClean="0"/>
              <a:t>	(i) Theory and Techniques</a:t>
            </a:r>
          </a:p>
          <a:p>
            <a:pPr>
              <a:buNone/>
            </a:pPr>
            <a:r>
              <a:rPr lang="en-GB" sz="2400" dirty="0" smtClean="0"/>
              <a:t>	(ii) Skills - variously described as :</a:t>
            </a:r>
          </a:p>
          <a:p>
            <a:pPr>
              <a:buNone/>
            </a:pPr>
            <a:r>
              <a:rPr lang="en-GB" sz="2400" dirty="0"/>
              <a:t> </a:t>
            </a:r>
            <a:r>
              <a:rPr lang="en-GB" sz="2400" dirty="0" smtClean="0"/>
              <a:t>    “Key Skills”,  “Transferable Skills”, “Graduate Skills”</a:t>
            </a:r>
          </a:p>
          <a:p>
            <a:pPr>
              <a:buNone/>
            </a:pPr>
            <a:endParaRPr lang="en-GB" sz="1200" dirty="0" smtClean="0"/>
          </a:p>
          <a:p>
            <a:r>
              <a:rPr lang="en-GB" sz="2400" u="sng" dirty="0" smtClean="0"/>
              <a:t>We Focus on Two Sets of Skills in particular :</a:t>
            </a:r>
          </a:p>
          <a:p>
            <a:endParaRPr lang="en-GB" sz="1200" u="sng" dirty="0" smtClean="0"/>
          </a:p>
          <a:p>
            <a:pPr>
              <a:buNone/>
            </a:pPr>
            <a:r>
              <a:rPr lang="en-GB" sz="2400" dirty="0"/>
              <a:t>	</a:t>
            </a:r>
            <a:r>
              <a:rPr lang="en-GB" sz="2400" dirty="0" smtClean="0"/>
              <a:t>(i) Corroboration Skills – Only a Mention	</a:t>
            </a:r>
          </a:p>
          <a:p>
            <a:pPr>
              <a:buNone/>
            </a:pPr>
            <a:r>
              <a:rPr lang="en-GB" sz="2400" dirty="0"/>
              <a:t> </a:t>
            </a:r>
            <a:r>
              <a:rPr lang="en-GB" sz="2400" dirty="0" smtClean="0"/>
              <a:t>    (ii) Communication Skills – Our Principal Concern</a:t>
            </a:r>
          </a:p>
          <a:p>
            <a:pPr>
              <a:buNone/>
            </a:pPr>
            <a:endParaRPr lang="en-GB" sz="2400" dirty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/>
          </a:p>
          <a:p>
            <a:pPr>
              <a:buNone/>
            </a:pPr>
            <a:endParaRPr lang="en-GB" sz="2400" dirty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Autofit/>
          </a:bodyPr>
          <a:lstStyle/>
          <a:p>
            <a:r>
              <a:rPr lang="en-GB" sz="2400" dirty="0" smtClean="0"/>
              <a:t> </a:t>
            </a:r>
            <a:r>
              <a:rPr lang="en-GB" sz="2400" u="sng" dirty="0" smtClean="0"/>
              <a:t>Skills Issues :</a:t>
            </a:r>
          </a:p>
          <a:p>
            <a:pPr>
              <a:buNone/>
            </a:pPr>
            <a:endParaRPr lang="en-GB" sz="1200" dirty="0" smtClean="0"/>
          </a:p>
          <a:p>
            <a:pPr>
              <a:buNone/>
            </a:pPr>
            <a:r>
              <a:rPr lang="en-GB" sz="2400" dirty="0" smtClean="0"/>
              <a:t>	Skills usually under-analysed </a:t>
            </a:r>
          </a:p>
          <a:p>
            <a:pPr>
              <a:buNone/>
            </a:pPr>
            <a:r>
              <a:rPr lang="en-GB" sz="2400" dirty="0"/>
              <a:t>	</a:t>
            </a:r>
            <a:r>
              <a:rPr lang="en-GB" sz="2400" dirty="0" smtClean="0"/>
              <a:t>Skills often under-rehearsed</a:t>
            </a:r>
          </a:p>
          <a:p>
            <a:pPr>
              <a:buNone/>
            </a:pPr>
            <a:endParaRPr lang="en-GB" sz="1200" dirty="0" smtClean="0"/>
          </a:p>
          <a:p>
            <a:r>
              <a:rPr lang="en-GB" sz="2400" u="sng" dirty="0" smtClean="0"/>
              <a:t>Frequent Responses on asking “Why so?”:</a:t>
            </a:r>
          </a:p>
          <a:p>
            <a:endParaRPr lang="en-GB" sz="1200" u="sng" dirty="0" smtClean="0"/>
          </a:p>
          <a:p>
            <a:pPr>
              <a:buNone/>
            </a:pPr>
            <a:r>
              <a:rPr lang="en-GB" sz="2400" dirty="0" smtClean="0"/>
              <a:t>	In 16 – 19 : “no time”, “not examined”</a:t>
            </a:r>
          </a:p>
          <a:p>
            <a:pPr>
              <a:buNone/>
            </a:pPr>
            <a:r>
              <a:rPr lang="en-GB" sz="2400" dirty="0" smtClean="0"/>
              <a:t>	In H.E. – “not maths”, “not proper maths”,  </a:t>
            </a:r>
          </a:p>
          <a:p>
            <a:pPr>
              <a:buNone/>
            </a:pPr>
            <a:r>
              <a:rPr lang="en-GB" sz="2400" dirty="0" smtClean="0"/>
              <a:t>		          “not real maths”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/>
          </a:p>
          <a:p>
            <a:endParaRPr lang="en-GB" sz="2400" dirty="0" smtClean="0"/>
          </a:p>
          <a:p>
            <a:pPr>
              <a:buNone/>
            </a:pPr>
            <a:endParaRPr lang="en-GB" sz="2400" dirty="0"/>
          </a:p>
          <a:p>
            <a:endParaRPr lang="en-GB" sz="2400" dirty="0" smtClean="0"/>
          </a:p>
          <a:p>
            <a:pPr>
              <a:buNone/>
            </a:pPr>
            <a:endParaRPr lang="en-GB" sz="2400" dirty="0"/>
          </a:p>
          <a:p>
            <a:pPr>
              <a:buNone/>
            </a:pPr>
            <a:r>
              <a:rPr lang="en-GB" sz="2400" dirty="0" smtClean="0"/>
              <a:t>	</a:t>
            </a:r>
          </a:p>
          <a:p>
            <a:pPr>
              <a:buNone/>
            </a:pPr>
            <a:endParaRPr lang="en-GB" sz="2400" dirty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/>
          </a:p>
          <a:p>
            <a:pPr>
              <a:buNone/>
            </a:pPr>
            <a:endParaRPr lang="en-GB" sz="2400" dirty="0"/>
          </a:p>
          <a:p>
            <a:pPr>
              <a:buNone/>
            </a:pPr>
            <a:r>
              <a:rPr lang="en-GB" sz="2400" dirty="0" smtClean="0"/>
              <a:t>	 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pPr>
              <a:buNone/>
            </a:pPr>
            <a:r>
              <a:rPr lang="en-GB" sz="2400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sz="9600" u="sng" dirty="0" smtClean="0"/>
              <a:t>Communication Failures can be Expensive :</a:t>
            </a:r>
          </a:p>
          <a:p>
            <a:pPr>
              <a:buNone/>
            </a:pPr>
            <a:endParaRPr lang="en-GB" sz="4800" u="sng" dirty="0" smtClean="0"/>
          </a:p>
          <a:p>
            <a:pPr>
              <a:buNone/>
            </a:pPr>
            <a:r>
              <a:rPr lang="en-GB" sz="9600" dirty="0" smtClean="0"/>
              <a:t>	Visualise quantitative decisions being made at National </a:t>
            </a:r>
          </a:p>
          <a:p>
            <a:pPr>
              <a:buNone/>
            </a:pPr>
            <a:r>
              <a:rPr lang="en-GB" sz="9600" dirty="0" smtClean="0"/>
              <a:t>	level involving two groups of personnel : the ultimate </a:t>
            </a:r>
          </a:p>
          <a:p>
            <a:pPr>
              <a:buNone/>
            </a:pPr>
            <a:r>
              <a:rPr lang="en-GB" sz="9600" dirty="0" smtClean="0"/>
              <a:t>	decision-makers and  the data-holders. Let us speculate </a:t>
            </a:r>
          </a:p>
          <a:p>
            <a:pPr>
              <a:buNone/>
            </a:pPr>
            <a:r>
              <a:rPr lang="en-GB" sz="9600" dirty="0" smtClean="0"/>
              <a:t>	that both groups have studied maths up to the age of 	         at least 16.</a:t>
            </a:r>
          </a:p>
          <a:p>
            <a:pPr>
              <a:buNone/>
            </a:pPr>
            <a:endParaRPr lang="en-GB" sz="1200" dirty="0" smtClean="0"/>
          </a:p>
          <a:p>
            <a:pPr>
              <a:buNone/>
            </a:pPr>
            <a:r>
              <a:rPr lang="en-GB" sz="6500" dirty="0" smtClean="0"/>
              <a:t>	</a:t>
            </a:r>
            <a:r>
              <a:rPr lang="en-GB" sz="9600" dirty="0" smtClean="0"/>
              <a:t>Examples of situations in which things appear to go </a:t>
            </a:r>
          </a:p>
          <a:p>
            <a:pPr>
              <a:buNone/>
            </a:pPr>
            <a:r>
              <a:rPr lang="en-GB" sz="9600" dirty="0" smtClean="0"/>
              <a:t>	wrong abound in the proceedings of the House of </a:t>
            </a:r>
          </a:p>
          <a:p>
            <a:pPr>
              <a:buNone/>
            </a:pPr>
            <a:r>
              <a:rPr lang="en-GB" sz="9600" dirty="0" smtClean="0"/>
              <a:t>	Commons Public Accounts Committee (PAC). In one</a:t>
            </a:r>
          </a:p>
          <a:p>
            <a:pPr>
              <a:buNone/>
            </a:pPr>
            <a:r>
              <a:rPr lang="en-GB" sz="9600" dirty="0" smtClean="0"/>
              <a:t>	example, the “waste of £74m” re the design of UK’s </a:t>
            </a:r>
          </a:p>
          <a:p>
            <a:pPr>
              <a:buNone/>
            </a:pPr>
            <a:r>
              <a:rPr lang="en-GB" sz="9600" dirty="0" smtClean="0"/>
              <a:t>	next aircraft carrier was ascribed to decisions based </a:t>
            </a:r>
          </a:p>
          <a:p>
            <a:pPr>
              <a:buNone/>
            </a:pPr>
            <a:r>
              <a:rPr lang="en-GB" sz="9600" dirty="0" smtClean="0"/>
              <a:t>	on “immature data” and “flawed assumptions”.</a:t>
            </a:r>
          </a:p>
          <a:p>
            <a:pPr>
              <a:buNone/>
            </a:pPr>
            <a:endParaRPr lang="en-GB" sz="9600" dirty="0" smtClean="0"/>
          </a:p>
          <a:p>
            <a:pPr>
              <a:buNone/>
            </a:pPr>
            <a:endParaRPr lang="en-GB" sz="9600" dirty="0" smtClean="0"/>
          </a:p>
          <a:p>
            <a:pPr>
              <a:buNone/>
            </a:pPr>
            <a:endParaRPr lang="en-GB" sz="9600" dirty="0" smtClean="0"/>
          </a:p>
          <a:p>
            <a:pPr>
              <a:buNone/>
            </a:pPr>
            <a:endParaRPr lang="en-GB" sz="9600" dirty="0" smtClean="0"/>
          </a:p>
          <a:p>
            <a:pPr>
              <a:buNone/>
            </a:pPr>
            <a:endParaRPr lang="en-GB" sz="9600" dirty="0" smtClean="0"/>
          </a:p>
          <a:p>
            <a:pPr>
              <a:buNone/>
            </a:pPr>
            <a:endParaRPr lang="en-GB" sz="9600" dirty="0" smtClean="0"/>
          </a:p>
          <a:p>
            <a:pPr>
              <a:buNone/>
            </a:pPr>
            <a:endParaRPr lang="en-GB" sz="9600" dirty="0" smtClean="0"/>
          </a:p>
          <a:p>
            <a:pPr>
              <a:buNone/>
            </a:pPr>
            <a:endParaRPr lang="en-GB" sz="9600" dirty="0" smtClean="0"/>
          </a:p>
          <a:p>
            <a:pPr>
              <a:buNone/>
            </a:pPr>
            <a:endParaRPr lang="en-GB" sz="9600" dirty="0" smtClean="0"/>
          </a:p>
          <a:p>
            <a:pPr>
              <a:buNone/>
            </a:pPr>
            <a:endParaRPr lang="en-GB" sz="9600" dirty="0" smtClean="0"/>
          </a:p>
          <a:p>
            <a:endParaRPr lang="en-GB" sz="9600" dirty="0" smtClean="0"/>
          </a:p>
          <a:p>
            <a:endParaRPr lang="en-GB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sz="4000" u="sng" dirty="0" smtClean="0"/>
              <a:t>Our  Challenge !</a:t>
            </a:r>
          </a:p>
          <a:p>
            <a:pPr>
              <a:buNone/>
            </a:pPr>
            <a:endParaRPr lang="en-GB" sz="1800" u="sng" dirty="0" smtClean="0"/>
          </a:p>
          <a:p>
            <a:pPr>
              <a:buNone/>
            </a:pPr>
            <a:r>
              <a:rPr lang="en-GB" sz="4000" dirty="0" smtClean="0"/>
              <a:t> 	What goes wrong? </a:t>
            </a:r>
          </a:p>
          <a:p>
            <a:pPr>
              <a:buNone/>
            </a:pPr>
            <a:r>
              <a:rPr lang="en-GB" sz="4000" dirty="0" smtClean="0"/>
              <a:t>	- possibly a lack of mutual understanding on the </a:t>
            </a:r>
          </a:p>
          <a:p>
            <a:pPr>
              <a:buNone/>
            </a:pPr>
            <a:r>
              <a:rPr lang="en-GB" sz="4000" dirty="0" smtClean="0"/>
              <a:t>	   part of the  decision-makers and the data-holders</a:t>
            </a:r>
          </a:p>
          <a:p>
            <a:pPr>
              <a:buNone/>
            </a:pPr>
            <a:r>
              <a:rPr lang="en-GB" sz="4000" dirty="0" smtClean="0"/>
              <a:t>	Why does it go wrong?</a:t>
            </a:r>
          </a:p>
          <a:p>
            <a:pPr>
              <a:buNone/>
            </a:pPr>
            <a:r>
              <a:rPr lang="en-GB" sz="4000" dirty="0" smtClean="0"/>
              <a:t>	- possibly lack of early recognition of the need for </a:t>
            </a:r>
          </a:p>
          <a:p>
            <a:pPr>
              <a:buNone/>
            </a:pPr>
            <a:r>
              <a:rPr lang="en-GB" sz="4000" dirty="0" smtClean="0"/>
              <a:t>	  some mutual understanding</a:t>
            </a:r>
          </a:p>
          <a:p>
            <a:pPr>
              <a:buNone/>
            </a:pPr>
            <a:r>
              <a:rPr lang="en-GB" sz="4000" dirty="0" smtClean="0"/>
              <a:t>	Where might the fault lie anyway?</a:t>
            </a:r>
          </a:p>
          <a:p>
            <a:pPr>
              <a:buNone/>
            </a:pPr>
            <a:r>
              <a:rPr lang="en-GB" sz="4000" dirty="0" smtClean="0"/>
              <a:t>	- possibly in the historically minimal relevance </a:t>
            </a:r>
          </a:p>
          <a:p>
            <a:pPr>
              <a:buNone/>
            </a:pPr>
            <a:r>
              <a:rPr lang="en-GB" sz="4000" dirty="0" smtClean="0"/>
              <a:t>	  ascribed to transferable skills in the delivery of the </a:t>
            </a:r>
          </a:p>
          <a:p>
            <a:pPr>
              <a:buNone/>
            </a:pPr>
            <a:r>
              <a:rPr lang="en-GB" sz="4000" dirty="0" smtClean="0"/>
              <a:t>       various mathematical curricula </a:t>
            </a:r>
          </a:p>
          <a:p>
            <a:pPr>
              <a:buNone/>
            </a:pPr>
            <a:endParaRPr lang="en-GB" sz="4000" dirty="0" smtClean="0"/>
          </a:p>
          <a:p>
            <a:pPr>
              <a:buNone/>
            </a:pPr>
            <a:endParaRPr lang="en-GB" sz="4000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... and another Challenge –</a:t>
            </a:r>
          </a:p>
          <a:p>
            <a:pPr>
              <a:buNone/>
            </a:pPr>
            <a:endParaRPr lang="en-GB" sz="1200" dirty="0" smtClean="0"/>
          </a:p>
          <a:p>
            <a:pPr>
              <a:buNone/>
            </a:pPr>
            <a:r>
              <a:rPr lang="en-GB" sz="2400" dirty="0" smtClean="0"/>
              <a:t>	</a:t>
            </a:r>
            <a:r>
              <a:rPr lang="en-GB" sz="2400" u="sng" dirty="0" smtClean="0"/>
              <a:t>A worrying public image of Mathematics : </a:t>
            </a:r>
          </a:p>
          <a:p>
            <a:pPr>
              <a:buNone/>
            </a:pPr>
            <a:endParaRPr lang="en-GB" sz="1200" u="sng" dirty="0" smtClean="0"/>
          </a:p>
          <a:p>
            <a:pPr>
              <a:buNone/>
            </a:pPr>
            <a:r>
              <a:rPr lang="en-GB" sz="2400" dirty="0" smtClean="0"/>
              <a:t>	Richard Bacon and Christopher Hope are co-authors of </a:t>
            </a:r>
          </a:p>
          <a:p>
            <a:pPr>
              <a:buNone/>
            </a:pPr>
            <a:r>
              <a:rPr lang="en-GB" sz="2400" dirty="0" smtClean="0"/>
              <a:t>	“Conundrum: Why every government gets things wrong and what we can do about it” – Biteback 2013.</a:t>
            </a:r>
          </a:p>
          <a:p>
            <a:pPr>
              <a:buNone/>
            </a:pPr>
            <a:r>
              <a:rPr lang="en-GB" sz="2400" dirty="0" smtClean="0"/>
              <a:t>	In it they write of PAC economists “fleeing towards the respectability and internal logic of mathematics, becoming </a:t>
            </a:r>
            <a:r>
              <a:rPr lang="en-GB" sz="2400" b="1" dirty="0" smtClean="0"/>
              <a:t>less interesting and less  useful</a:t>
            </a:r>
            <a:r>
              <a:rPr lang="en-GB" sz="2400" dirty="0" smtClean="0"/>
              <a:t> as a result”.</a:t>
            </a:r>
          </a:p>
          <a:p>
            <a:pPr>
              <a:buNone/>
            </a:pPr>
            <a:r>
              <a:rPr lang="en-GB" sz="2400" dirty="0" smtClean="0"/>
              <a:t>	Really?! </a:t>
            </a:r>
          </a:p>
          <a:p>
            <a:pPr>
              <a:buNone/>
            </a:pPr>
            <a:r>
              <a:rPr lang="en-GB" sz="2400" dirty="0" smtClean="0"/>
              <a:t>	How might we mathematicians remedy this?</a:t>
            </a:r>
          </a:p>
          <a:p>
            <a:pPr>
              <a:buNone/>
            </a:pPr>
            <a:r>
              <a:rPr lang="en-GB" sz="2400" b="1" dirty="0" smtClean="0"/>
              <a:t>	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39</Words>
  <Application>Microsoft Office PowerPoint</Application>
  <PresentationFormat>On-screen Show (4:3)</PresentationFormat>
  <Paragraphs>107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 Glance at A Couple of Maths’ Weakish Links</vt:lpstr>
      <vt:lpstr>Slide 2</vt:lpstr>
      <vt:lpstr>Slide 3</vt:lpstr>
      <vt:lpstr>Slide 4</vt:lpstr>
      <vt:lpstr>Slide 5</vt:lpstr>
      <vt:lpstr>Slide 6</vt:lpstr>
    </vt:vector>
  </TitlesOfParts>
  <Company>The University of Liverpool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“Maths Weakish Links”</dc:title>
  <dc:creator>mckelvie</dc:creator>
  <cp:lastModifiedBy>mckelvie</cp:lastModifiedBy>
  <cp:revision>57</cp:revision>
  <dcterms:created xsi:type="dcterms:W3CDTF">2013-10-28T11:25:40Z</dcterms:created>
  <dcterms:modified xsi:type="dcterms:W3CDTF">2013-10-29T18:14:18Z</dcterms:modified>
</cp:coreProperties>
</file>