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73192-BEB4-4023-ABC3-01335DB4522A}" type="datetimeFigureOut">
              <a:rPr lang="en-GB" smtClean="0"/>
              <a:t>28/10/2013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B6FF-4F1E-44F4-9F0C-58A5B055F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762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73192-BEB4-4023-ABC3-01335DB4522A}" type="datetimeFigureOut">
              <a:rPr lang="en-GB" smtClean="0"/>
              <a:t>28/10/2013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B6FF-4F1E-44F4-9F0C-58A5B055F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30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73192-BEB4-4023-ABC3-01335DB4522A}" type="datetimeFigureOut">
              <a:rPr lang="en-GB" smtClean="0"/>
              <a:t>28/10/2013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B6FF-4F1E-44F4-9F0C-58A5B055F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872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73192-BEB4-4023-ABC3-01335DB4522A}" type="datetimeFigureOut">
              <a:rPr lang="en-GB" smtClean="0"/>
              <a:t>28/10/2013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B6FF-4F1E-44F4-9F0C-58A5B055F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425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73192-BEB4-4023-ABC3-01335DB4522A}" type="datetimeFigureOut">
              <a:rPr lang="en-GB" smtClean="0"/>
              <a:t>28/10/2013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B6FF-4F1E-44F4-9F0C-58A5B055F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403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73192-BEB4-4023-ABC3-01335DB4522A}" type="datetimeFigureOut">
              <a:rPr lang="en-GB" smtClean="0"/>
              <a:t>28/10/2013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B6FF-4F1E-44F4-9F0C-58A5B055F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759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73192-BEB4-4023-ABC3-01335DB4522A}" type="datetimeFigureOut">
              <a:rPr lang="en-GB" smtClean="0"/>
              <a:t>28/10/2013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B6FF-4F1E-44F4-9F0C-58A5B055F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0705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73192-BEB4-4023-ABC3-01335DB4522A}" type="datetimeFigureOut">
              <a:rPr lang="en-GB" smtClean="0"/>
              <a:t>28/10/2013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B6FF-4F1E-44F4-9F0C-58A5B055F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7025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73192-BEB4-4023-ABC3-01335DB4522A}" type="datetimeFigureOut">
              <a:rPr lang="en-GB" smtClean="0"/>
              <a:t>28/10/2013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B6FF-4F1E-44F4-9F0C-58A5B055F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0157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73192-BEB4-4023-ABC3-01335DB4522A}" type="datetimeFigureOut">
              <a:rPr lang="en-GB" smtClean="0"/>
              <a:t>28/10/2013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B6FF-4F1E-44F4-9F0C-58A5B055F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545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73192-BEB4-4023-ABC3-01335DB4522A}" type="datetimeFigureOut">
              <a:rPr lang="en-GB" smtClean="0"/>
              <a:t>28/10/2013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B6FF-4F1E-44F4-9F0C-58A5B055F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3469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harpenSoften amount="-51000"/>
                    </a14:imgEffect>
                    <a14:imgEffect>
                      <a14:brightnessContrast bright="48000"/>
                    </a14:imgEffect>
                  </a14:imgLayer>
                </a14:imgProps>
              </a:ext>
            </a:extLst>
          </a:blip>
          <a:srcRect/>
          <a:stretch>
            <a:fillRect t="-31000" b="-3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73192-BEB4-4023-ABC3-01335DB4522A}" type="datetimeFigureOut">
              <a:rPr lang="en-GB" smtClean="0"/>
              <a:t>28/10/2013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CB6FF-4F1E-44F4-9F0C-58A5B055F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6902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44824"/>
            <a:ext cx="7772400" cy="1470025"/>
          </a:xfrm>
        </p:spPr>
        <p:txBody>
          <a:bodyPr>
            <a:normAutofit/>
          </a:bodyPr>
          <a:lstStyle/>
          <a:p>
            <a:r>
              <a:rPr lang="en-GB" sz="8000" dirty="0" smtClean="0">
                <a:cs typeface="Times New Roman" panose="02020603050405020304" pitchFamily="18" charset="0"/>
              </a:rPr>
              <a:t>Biased Coins</a:t>
            </a:r>
            <a:endParaRPr lang="en-GB" sz="8000" dirty="0"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3717032"/>
            <a:ext cx="7920880" cy="838944"/>
          </a:xfrm>
        </p:spPr>
        <p:txBody>
          <a:bodyPr>
            <a:normAutofit fontScale="92500"/>
          </a:bodyPr>
          <a:lstStyle/>
          <a:p>
            <a:r>
              <a:rPr lang="en-GB" dirty="0" smtClean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Or “</a:t>
            </a:r>
            <a:r>
              <a:rPr lang="en-GB" i="1" dirty="0" smtClean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Why I am considering buying 840 </a:t>
            </a:r>
            <a:r>
              <a:rPr lang="en-GB" i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b</a:t>
            </a:r>
            <a:r>
              <a:rPr lang="en-GB" i="1" dirty="0" smtClean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lank dice”</a:t>
            </a:r>
            <a:endParaRPr lang="en-GB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299592" y="4966320"/>
            <a:ext cx="6584776" cy="838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Michael Gibson</a:t>
            </a:r>
            <a:endParaRPr lang="en-GB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067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614"/>
            <a:ext cx="8229600" cy="994122"/>
          </a:xfrm>
        </p:spPr>
        <p:txBody>
          <a:bodyPr>
            <a:normAutofit/>
          </a:bodyPr>
          <a:lstStyle/>
          <a:p>
            <a:r>
              <a:rPr lang="en-GB" sz="4000" dirty="0" smtClean="0">
                <a:cs typeface="Times New Roman" panose="02020603050405020304" pitchFamily="18" charset="0"/>
              </a:rPr>
              <a:t>Let’s Keep Going!</a:t>
            </a:r>
            <a:endParaRPr lang="en-GB" sz="4800" dirty="0"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28592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GB" sz="2400" dirty="0" smtClean="0">
                <a:latin typeface="+mj-lt"/>
              </a:rPr>
              <a:t>If we initially restrict ourselves to only 2 non-zero components, then we find the following vectors (and their multiples) work for up to </a:t>
            </a:r>
            <a:r>
              <a:rPr lang="en-GB" sz="2400" b="1" dirty="0" smtClean="0">
                <a:latin typeface="+mj-lt"/>
              </a:rPr>
              <a:t>3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b="1" dirty="0" smtClean="0">
                <a:latin typeface="+mj-lt"/>
              </a:rPr>
              <a:t>throws</a:t>
            </a:r>
            <a:r>
              <a:rPr lang="en-GB" sz="2400" dirty="0" smtClean="0">
                <a:latin typeface="+mj-lt"/>
              </a:rPr>
              <a:t>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sz="2400" dirty="0" smtClean="0">
                <a:latin typeface="+mj-lt"/>
              </a:rPr>
              <a:t>(2, 0, 3, 0)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sz="2400" dirty="0" smtClean="0">
                <a:latin typeface="+mj-lt"/>
              </a:rPr>
              <a:t>(4, 0, 0, 1)  * note this is equivalent to our coins earlier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sz="2400" dirty="0" smtClean="0">
                <a:latin typeface="+mj-lt"/>
              </a:rPr>
              <a:t>(0, 1, 2, 0)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sz="2400" dirty="0" smtClean="0">
                <a:latin typeface="+mj-lt"/>
              </a:rPr>
              <a:t>(0, 3, 0, 1)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sz="2400" dirty="0" smtClean="0">
                <a:latin typeface="+mj-lt"/>
              </a:rPr>
              <a:t>Any (physically possible) linear combination of these will also work for at least 3 throws (but note that these 4 vectors can’t all be linearly independent, for the same reason).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sz="2400" dirty="0" smtClean="0">
                <a:latin typeface="+mj-lt"/>
              </a:rPr>
              <a:t>It turns out that adding the first 3 together to give (6, 1, 5, 1) actually works for </a:t>
            </a:r>
            <a:r>
              <a:rPr lang="en-GB" sz="2400" b="1" dirty="0" smtClean="0">
                <a:latin typeface="+mj-lt"/>
              </a:rPr>
              <a:t>5 throws</a:t>
            </a:r>
            <a:r>
              <a:rPr lang="en-GB" sz="2400" dirty="0" smtClean="0">
                <a:latin typeface="+mj-lt"/>
              </a:rPr>
              <a:t>, as does the vector (52, 27, 54, 13), or any linear combination these two.  The former seems optimal.</a:t>
            </a:r>
          </a:p>
        </p:txBody>
      </p:sp>
    </p:spTree>
    <p:extLst>
      <p:ext uri="{BB962C8B-B14F-4D97-AF65-F5344CB8AC3E}">
        <p14:creationId xmlns:p14="http://schemas.microsoft.com/office/powerpoint/2010/main" val="1440100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614"/>
            <a:ext cx="8229600" cy="994122"/>
          </a:xfrm>
        </p:spPr>
        <p:txBody>
          <a:bodyPr>
            <a:normAutofit/>
          </a:bodyPr>
          <a:lstStyle/>
          <a:p>
            <a:r>
              <a:rPr lang="en-GB" sz="4000" dirty="0" smtClean="0">
                <a:cs typeface="Times New Roman" panose="02020603050405020304" pitchFamily="18" charset="0"/>
              </a:rPr>
              <a:t>Let’s Keep Going!</a:t>
            </a:r>
            <a:endParaRPr lang="en-GB" sz="4800" dirty="0">
              <a:cs typeface="Times New Roman" panose="02020603050405020304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4433233"/>
              </p:ext>
            </p:extLst>
          </p:nvPr>
        </p:nvGraphicFramePr>
        <p:xfrm>
          <a:off x="2845692" y="2565760"/>
          <a:ext cx="3454500" cy="23754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7250"/>
                <a:gridCol w="1727250"/>
              </a:tblGrid>
              <a:tr h="2847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Ratio H:T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Number of dice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47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0:6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47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1:5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5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47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2:4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47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3:3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6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47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4:2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47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5:1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5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47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6:0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539552" y="1165394"/>
            <a:ext cx="799288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b="1" dirty="0">
                <a:solidFill>
                  <a:schemeClr val="accent3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0" lang="en-GB" altLang="en-US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 you have a collection of six sided dice, representing coins by having either heads or tails marked on each face, in the ratio H:T, from which you repeatedly choose one at random, roll it up to 5 times, then return it to the collection, the results obtained from a collection consisting of 20 dice as detailed below</a:t>
            </a:r>
            <a:endParaRPr kumimoji="0" lang="en-GB" altLang="en-US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539552" y="5301208"/>
            <a:ext cx="799288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kumimoji="0" lang="en-GB" altLang="en-US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statistically indistinguishable</a:t>
            </a:r>
            <a:r>
              <a:rPr kumimoji="0" lang="en-GB" altLang="en-US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from those that would be obtained from an infinite collection of coins with a continuous uniform distribution of biases.</a:t>
            </a:r>
            <a:endParaRPr kumimoji="0" lang="en-GB" altLang="en-US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961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614"/>
            <a:ext cx="8229600" cy="994122"/>
          </a:xfrm>
        </p:spPr>
        <p:txBody>
          <a:bodyPr>
            <a:normAutofit/>
          </a:bodyPr>
          <a:lstStyle/>
          <a:p>
            <a:r>
              <a:rPr lang="en-GB" sz="4000" dirty="0" smtClean="0">
                <a:cs typeface="Times New Roman" panose="02020603050405020304" pitchFamily="18" charset="0"/>
              </a:rPr>
              <a:t>Let’s Keep Going!</a:t>
            </a:r>
            <a:endParaRPr lang="en-GB" sz="4800" dirty="0">
              <a:cs typeface="Times New Roman" panose="02020603050405020304" pitchFamily="18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28592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GB" sz="2400" dirty="0" smtClean="0">
                <a:latin typeface="+mj-lt"/>
              </a:rPr>
              <a:t>We still have two linearly independent vectors to combine, so this should give us hope of going further still.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sz="2400" dirty="0" smtClean="0">
                <a:latin typeface="+mj-lt"/>
              </a:rPr>
              <a:t>There is only one vector (plus its multiples) which will work, and it turns out to be (272, 27, 216, 41).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sz="2400" dirty="0" smtClean="0">
                <a:latin typeface="+mj-lt"/>
              </a:rPr>
              <a:t>This matches our model for up to </a:t>
            </a:r>
            <a:r>
              <a:rPr lang="en-GB" sz="2400" b="1" dirty="0" smtClean="0">
                <a:latin typeface="+mj-lt"/>
              </a:rPr>
              <a:t>7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b="1" dirty="0" smtClean="0">
                <a:latin typeface="+mj-lt"/>
              </a:rPr>
              <a:t>throws</a:t>
            </a:r>
            <a:r>
              <a:rPr lang="en-GB" sz="2400" dirty="0" smtClean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6610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614"/>
            <a:ext cx="8229600" cy="994122"/>
          </a:xfrm>
        </p:spPr>
        <p:txBody>
          <a:bodyPr>
            <a:normAutofit/>
          </a:bodyPr>
          <a:lstStyle/>
          <a:p>
            <a:r>
              <a:rPr lang="en-GB" sz="4000" dirty="0" smtClean="0">
                <a:cs typeface="Times New Roman" panose="02020603050405020304" pitchFamily="18" charset="0"/>
              </a:rPr>
              <a:t>Let’s Keep Going!</a:t>
            </a:r>
            <a:endParaRPr lang="en-GB" sz="4800" dirty="0">
              <a:cs typeface="Times New Roman" panose="02020603050405020304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9595759"/>
              </p:ext>
            </p:extLst>
          </p:nvPr>
        </p:nvGraphicFramePr>
        <p:xfrm>
          <a:off x="2845692" y="2565760"/>
          <a:ext cx="3454500" cy="25237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7250"/>
                <a:gridCol w="1727250"/>
              </a:tblGrid>
              <a:tr h="2847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Ratio H:T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Number of dice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47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0:6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41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47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1:5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216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47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2:4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47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3:3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272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47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4:2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47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5:1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216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47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6:0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41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539552" y="1165394"/>
            <a:ext cx="799288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b="1" dirty="0">
                <a:solidFill>
                  <a:schemeClr val="accent3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0" lang="en-GB" altLang="en-US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 you have a collection of six sided dice, representing coins by having either heads or tails marked on each face, in the ratio H:T, from which you repeatedly choose one at random, roll it up to 7 times, then return it to the collection, the results obtained from a collection consisting of 840 dice as detailed below</a:t>
            </a:r>
            <a:endParaRPr kumimoji="0" lang="en-GB" altLang="en-US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539552" y="5301208"/>
            <a:ext cx="799288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kumimoji="0" lang="en-GB" altLang="en-US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statistically indistinguishable</a:t>
            </a:r>
            <a:r>
              <a:rPr kumimoji="0" lang="en-GB" altLang="en-US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from those that would be obtained from an infinite collection of coins with a continuous uniform distribution of biases.</a:t>
            </a:r>
            <a:endParaRPr kumimoji="0" lang="en-GB" altLang="en-US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10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611560" y="1613118"/>
            <a:ext cx="7992888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8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And that is why I am considering buying 840 blank dice.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800" dirty="0" smtClean="0">
                <a:latin typeface="+mj-lt"/>
                <a:cs typeface="Times New Roman" panose="02020603050405020304" pitchFamily="18" charset="0"/>
              </a:rPr>
              <a:t>Anyone fancy chipping in? </a:t>
            </a:r>
            <a:endParaRPr kumimoji="0" lang="en-GB" altLang="en-US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834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>
                <a:cs typeface="Times New Roman" panose="02020603050405020304" pitchFamily="18" charset="0"/>
              </a:rPr>
              <a:t>Some “QI” Questions…</a:t>
            </a:r>
            <a:endParaRPr lang="en-GB" sz="4800" dirty="0"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>
                <a:latin typeface="+mj-lt"/>
                <a:cs typeface="Times New Roman" panose="02020603050405020304" pitchFamily="18" charset="0"/>
              </a:rPr>
              <a:t>What is the total value of the coins in this bag?</a:t>
            </a:r>
          </a:p>
          <a:p>
            <a:pPr marL="0" indent="0">
              <a:buNone/>
            </a:pPr>
            <a:r>
              <a:rPr lang="en-GB" dirty="0" smtClean="0">
                <a:latin typeface="+mj-lt"/>
                <a:cs typeface="Times New Roman" panose="02020603050405020304" pitchFamily="18" charset="0"/>
              </a:rPr>
              <a:t>(I am holding up a bag which appears to contain 6 10p coins.)</a:t>
            </a:r>
          </a:p>
          <a:p>
            <a:pPr marL="0" indent="0">
              <a:buNone/>
            </a:pPr>
            <a:endParaRPr lang="en-GB" dirty="0"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dirty="0" smtClean="0">
                <a:latin typeface="+mj-lt"/>
                <a:cs typeface="Times New Roman" panose="02020603050405020304" pitchFamily="18" charset="0"/>
              </a:rPr>
              <a:t>If a coin is tossed once and shows heads, what is the probability that it will show heads next time?</a:t>
            </a:r>
          </a:p>
          <a:p>
            <a:pPr marL="0" indent="0">
              <a:buNone/>
            </a:pPr>
            <a:endParaRPr lang="en-GB" dirty="0"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dirty="0" smtClean="0">
                <a:latin typeface="+mj-lt"/>
                <a:cs typeface="Times New Roman" panose="02020603050405020304" pitchFamily="18" charset="0"/>
              </a:rPr>
              <a:t>What if the coin was chosen from a collection with a uniform distribution of biases?</a:t>
            </a:r>
            <a:endParaRPr lang="en-GB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90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en-GB" dirty="0" smtClean="0">
                <a:cs typeface="Times New Roman" panose="02020603050405020304" pitchFamily="18" charset="0"/>
              </a:rPr>
              <a:t>Defining Bias…</a:t>
            </a:r>
            <a:endParaRPr lang="en-GB" dirty="0"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40768"/>
                <a:ext cx="8229600" cy="5112568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2400" dirty="0" smtClean="0">
                    <a:latin typeface="+mj-lt"/>
                    <a:cs typeface="Times New Roman" panose="02020603050405020304" pitchFamily="18" charset="0"/>
                  </a:rPr>
                  <a:t>We can define the bias of a coin by its </a:t>
                </a:r>
                <a:r>
                  <a:rPr lang="en-GB" sz="2400" i="1" dirty="0" smtClean="0">
                    <a:latin typeface="+mj-lt"/>
                    <a:cs typeface="Times New Roman" panose="02020603050405020304" pitchFamily="18" charset="0"/>
                  </a:rPr>
                  <a:t>weighting,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+mj-lt"/>
                        <a:cs typeface="Times New Roman" panose="02020603050405020304" pitchFamily="18" charset="0"/>
                      </a:rPr>
                      <m:t>𝑊</m:t>
                    </m:r>
                  </m:oMath>
                </a14:m>
                <a:r>
                  <a:rPr lang="en-GB" sz="2400" dirty="0" smtClean="0">
                    <a:latin typeface="+mj-lt"/>
                    <a:cs typeface="Times New Roman" panose="02020603050405020304" pitchFamily="18" charset="0"/>
                  </a:rPr>
                  <a:t>, i.e. the probability of heads on any toss.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latin typeface="+mj-lt"/>
                        </a:rPr>
                        <m:t>𝑃</m:t>
                      </m:r>
                      <m:d>
                        <m:dPr>
                          <m:ctrlPr>
                            <a:rPr lang="en-GB" sz="2400" i="1">
                              <a:latin typeface="+mj-lt"/>
                            </a:rPr>
                          </m:ctrlPr>
                        </m:dPr>
                        <m:e>
                          <m:r>
                            <a:rPr lang="en-GB" sz="2400" i="1">
                              <a:latin typeface="+mj-lt"/>
                            </a:rPr>
                            <m:t>𝐻</m:t>
                          </m:r>
                          <m:r>
                            <a:rPr lang="en-GB" sz="2400" i="1">
                              <a:latin typeface="+mj-lt"/>
                            </a:rPr>
                            <m:t> | </m:t>
                          </m:r>
                          <m:r>
                            <a:rPr lang="en-GB" sz="2400" i="1">
                              <a:latin typeface="+mj-lt"/>
                            </a:rPr>
                            <m:t>𝑊</m:t>
                          </m:r>
                          <m:r>
                            <a:rPr lang="en-GB" sz="2400" i="1">
                              <a:latin typeface="+mj-lt"/>
                            </a:rPr>
                            <m:t>=</m:t>
                          </m:r>
                          <m:r>
                            <a:rPr lang="en-GB" sz="2400" i="1">
                              <a:latin typeface="+mj-lt"/>
                            </a:rPr>
                            <m:t>𝑤</m:t>
                          </m:r>
                        </m:e>
                      </m:d>
                      <m:r>
                        <m:rPr>
                          <m:aln/>
                        </m:rPr>
                        <a:rPr lang="en-GB" sz="2400" i="1">
                          <a:latin typeface="+mj-lt"/>
                        </a:rPr>
                        <m:t>=</m:t>
                      </m:r>
                      <m:r>
                        <a:rPr lang="en-GB" sz="2400" i="1">
                          <a:latin typeface="+mj-lt"/>
                        </a:rPr>
                        <m:t>𝑤</m:t>
                      </m:r>
                      <m:r>
                        <a:rPr lang="en-GB" sz="2400" i="1">
                          <a:latin typeface="+mj-lt"/>
                        </a:rPr>
                        <m:t>,</m:t>
                      </m:r>
                    </m:oMath>
                    <m:oMath xmlns:m="http://schemas.openxmlformats.org/officeDocument/2006/math">
                      <m:r>
                        <a:rPr lang="en-GB" sz="2400" i="1">
                          <a:latin typeface="+mj-lt"/>
                        </a:rPr>
                        <m:t>𝑃</m:t>
                      </m:r>
                      <m:d>
                        <m:dPr>
                          <m:ctrlPr>
                            <a:rPr lang="en-GB" sz="2400" i="1">
                              <a:latin typeface="+mj-lt"/>
                            </a:rPr>
                          </m:ctrlPr>
                        </m:dPr>
                        <m:e>
                          <m:r>
                            <a:rPr lang="en-GB" sz="2400" i="1">
                              <a:latin typeface="+mj-lt"/>
                            </a:rPr>
                            <m:t>𝑇</m:t>
                          </m:r>
                          <m:r>
                            <a:rPr lang="en-GB" sz="2400" i="1">
                              <a:latin typeface="+mj-lt"/>
                            </a:rPr>
                            <m:t> | </m:t>
                          </m:r>
                          <m:r>
                            <a:rPr lang="en-GB" sz="2400" i="1">
                              <a:latin typeface="+mj-lt"/>
                            </a:rPr>
                            <m:t>𝑊</m:t>
                          </m:r>
                          <m:r>
                            <a:rPr lang="en-GB" sz="2400" i="1">
                              <a:latin typeface="+mj-lt"/>
                            </a:rPr>
                            <m:t>=</m:t>
                          </m:r>
                          <m:r>
                            <a:rPr lang="en-GB" sz="2400" i="1">
                              <a:latin typeface="+mj-lt"/>
                            </a:rPr>
                            <m:t>𝑤</m:t>
                          </m:r>
                        </m:e>
                      </m:d>
                      <m:r>
                        <m:rPr>
                          <m:aln/>
                        </m:rPr>
                        <a:rPr lang="en-GB" sz="2400" i="1">
                          <a:latin typeface="+mj-lt"/>
                        </a:rPr>
                        <m:t>=</m:t>
                      </m:r>
                      <m:r>
                        <a:rPr lang="en-GB" sz="2400" i="1">
                          <a:latin typeface="+mj-lt"/>
                        </a:rPr>
                        <m:t>1−</m:t>
                      </m:r>
                      <m:r>
                        <a:rPr lang="en-GB" sz="2400" i="1">
                          <a:latin typeface="+mj-lt"/>
                        </a:rPr>
                        <m:t>𝑤</m:t>
                      </m:r>
                    </m:oMath>
                  </m:oMathPara>
                </a14:m>
                <a:endParaRPr lang="en-GB" sz="2400" dirty="0" smtClean="0">
                  <a:latin typeface="+mj-lt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GB" sz="2400" dirty="0" smtClean="0">
                    <a:latin typeface="+mj-lt"/>
                    <a:cs typeface="Times New Roman" panose="02020603050405020304" pitchFamily="18" charset="0"/>
                  </a:rPr>
                  <a:t>We consider an infinite collection of coins with a uniform distribution of weightings, i.e.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GB" sz="2400" dirty="0" smtClean="0">
                    <a:latin typeface="+mj-lt"/>
                    <a:cs typeface="Times New Roman" panose="02020603050405020304" pitchFamily="18" charset="0"/>
                  </a:rPr>
                  <a:t>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400" i="1">
                            <a:latin typeface="+mj-lt"/>
                          </a:rPr>
                        </m:ctrlPr>
                      </m:sSubPr>
                      <m:e>
                        <m:r>
                          <a:rPr lang="en-GB" sz="2400" i="1">
                            <a:latin typeface="+mj-lt"/>
                          </a:rPr>
                          <m:t>𝑓</m:t>
                        </m:r>
                      </m:e>
                      <m:sub>
                        <m:r>
                          <a:rPr lang="en-GB" sz="2400" i="1">
                            <a:latin typeface="+mj-lt"/>
                          </a:rPr>
                          <m:t>𝑊</m:t>
                        </m:r>
                      </m:sub>
                    </m:sSub>
                    <m:r>
                      <a:rPr lang="en-GB" sz="2400" i="1">
                        <a:latin typeface="+mj-lt"/>
                      </a:rPr>
                      <m:t>(</m:t>
                    </m:r>
                    <m:r>
                      <a:rPr lang="en-GB" sz="2400" i="1">
                        <a:latin typeface="+mj-lt"/>
                      </a:rPr>
                      <m:t>𝑤</m:t>
                    </m:r>
                    <m:r>
                      <a:rPr lang="en-GB" sz="2400" i="1">
                        <a:latin typeface="+mj-lt"/>
                      </a:rPr>
                      <m:t>)=1</m:t>
                    </m:r>
                  </m:oMath>
                </a14:m>
                <a:r>
                  <a:rPr lang="en-GB" sz="2400" dirty="0">
                    <a:latin typeface="+mj-lt"/>
                    <a:cs typeface="Times New Roman" panose="02020603050405020304" pitchFamily="18" charset="0"/>
                  </a:rPr>
                  <a:t> 	if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+mj-lt"/>
                      </a:rPr>
                      <m:t>0≤</m:t>
                    </m:r>
                    <m:r>
                      <a:rPr lang="en-GB" sz="2400" i="1">
                        <a:latin typeface="+mj-lt"/>
                      </a:rPr>
                      <m:t>𝑤</m:t>
                    </m:r>
                    <m:r>
                      <a:rPr lang="en-GB" sz="2400" i="1">
                        <a:latin typeface="+mj-lt"/>
                      </a:rPr>
                      <m:t>≤1</m:t>
                    </m:r>
                  </m:oMath>
                </a14:m>
                <a:r>
                  <a:rPr lang="en-GB" sz="2400" dirty="0">
                    <a:latin typeface="+mj-lt"/>
                    <a:cs typeface="Times New Roman" panose="02020603050405020304" pitchFamily="18" charset="0"/>
                  </a:rPr>
                  <a:t>,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GB" sz="2400" dirty="0" smtClean="0">
                    <a:latin typeface="+mj-lt"/>
                    <a:cs typeface="Times New Roman" panose="02020603050405020304" pitchFamily="18" charset="0"/>
                  </a:rPr>
                  <a:t>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400" i="1">
                            <a:latin typeface="+mj-lt"/>
                          </a:rPr>
                        </m:ctrlPr>
                      </m:sSubPr>
                      <m:e>
                        <m:r>
                          <a:rPr lang="en-GB" sz="2400" i="1">
                            <a:latin typeface="+mj-lt"/>
                          </a:rPr>
                          <m:t>𝑓</m:t>
                        </m:r>
                      </m:e>
                      <m:sub>
                        <m:r>
                          <a:rPr lang="en-GB" sz="2400" i="1">
                            <a:latin typeface="+mj-lt"/>
                          </a:rPr>
                          <m:t>𝑊</m:t>
                        </m:r>
                      </m:sub>
                    </m:sSub>
                    <m:r>
                      <a:rPr lang="en-GB" sz="2400" i="1">
                        <a:latin typeface="+mj-lt"/>
                      </a:rPr>
                      <m:t>(</m:t>
                    </m:r>
                    <m:r>
                      <a:rPr lang="en-GB" sz="2400" i="1">
                        <a:latin typeface="+mj-lt"/>
                      </a:rPr>
                      <m:t>𝑤</m:t>
                    </m:r>
                    <m:r>
                      <a:rPr lang="en-GB" sz="2400" i="1">
                        <a:latin typeface="+mj-lt"/>
                      </a:rPr>
                      <m:t>)=0</m:t>
                    </m:r>
                  </m:oMath>
                </a14:m>
                <a:r>
                  <a:rPr lang="en-GB" sz="2400" dirty="0">
                    <a:latin typeface="+mj-lt"/>
                    <a:cs typeface="Times New Roman" panose="02020603050405020304" pitchFamily="18" charset="0"/>
                  </a:rPr>
                  <a:t> 	otherwise.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GB" sz="2400" dirty="0" smtClean="0">
                    <a:latin typeface="+mj-lt"/>
                    <a:cs typeface="Times New Roman" panose="02020603050405020304" pitchFamily="18" charset="0"/>
                  </a:rPr>
                  <a:t>This will later be referred to as “our model”.</a:t>
                </a:r>
                <a:endParaRPr lang="en-GB" sz="2400" dirty="0">
                  <a:latin typeface="+mj-lt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40768"/>
                <a:ext cx="8229600" cy="5112568"/>
              </a:xfrm>
              <a:blipFill rotWithShape="1">
                <a:blip r:embed="rId2"/>
                <a:stretch>
                  <a:fillRect l="-1111" t="-9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219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614"/>
            <a:ext cx="8229600" cy="994122"/>
          </a:xfrm>
        </p:spPr>
        <p:txBody>
          <a:bodyPr>
            <a:normAutofit/>
          </a:bodyPr>
          <a:lstStyle/>
          <a:p>
            <a:r>
              <a:rPr lang="en-GB" sz="4000" dirty="0" smtClean="0">
                <a:cs typeface="Times New Roman" panose="02020603050405020304" pitchFamily="18" charset="0"/>
              </a:rPr>
              <a:t>Outcomes for 1 or 2 </a:t>
            </a:r>
            <a:r>
              <a:rPr lang="en-GB" sz="4000" dirty="0">
                <a:cs typeface="Times New Roman" panose="02020603050405020304" pitchFamily="18" charset="0"/>
              </a:rPr>
              <a:t>t</a:t>
            </a:r>
            <a:r>
              <a:rPr lang="en-GB" sz="4000" dirty="0" smtClean="0">
                <a:cs typeface="Times New Roman" panose="02020603050405020304" pitchFamily="18" charset="0"/>
              </a:rPr>
              <a:t>osses</a:t>
            </a:r>
            <a:endParaRPr lang="en-GB" sz="4800" dirty="0"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80728"/>
                <a:ext cx="8229600" cy="5472608"/>
              </a:xfrm>
            </p:spPr>
            <p:txBody>
              <a:bodyPr>
                <a:normAutofit fontScale="70000" lnSpcReduction="20000"/>
              </a:bodyPr>
              <a:lstStyle/>
              <a:p>
                <a:pPr marL="0" indent="0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+mj-lt"/>
                        </a:rPr>
                        <m:t>𝑃</m:t>
                      </m:r>
                      <m:d>
                        <m:dPr>
                          <m:ctrlPr>
                            <a:rPr lang="en-GB" sz="2800" i="1">
                              <a:latin typeface="+mj-lt"/>
                            </a:rPr>
                          </m:ctrlPr>
                        </m:dPr>
                        <m:e>
                          <m:r>
                            <a:rPr lang="en-GB" sz="2800" i="1">
                              <a:latin typeface="+mj-lt"/>
                            </a:rPr>
                            <m:t>𝐻</m:t>
                          </m:r>
                        </m:e>
                      </m:d>
                      <m:r>
                        <m:rPr>
                          <m:aln/>
                        </m:rPr>
                        <a:rPr lang="en-GB" sz="2800" i="1">
                          <a:latin typeface="+mj-lt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lang="en-GB" sz="2800" i="1">
                              <a:latin typeface="+mj-lt"/>
                            </a:rPr>
                          </m:ctrlPr>
                        </m:naryPr>
                        <m:sub>
                          <m:r>
                            <a:rPr lang="en-GB" sz="2800" i="1">
                              <a:latin typeface="+mj-lt"/>
                            </a:rPr>
                            <m:t>0</m:t>
                          </m:r>
                        </m:sub>
                        <m:sup>
                          <m:r>
                            <a:rPr lang="en-GB" sz="2800" i="1">
                              <a:latin typeface="+mj-lt"/>
                            </a:rPr>
                            <m:t>1</m:t>
                          </m:r>
                        </m:sup>
                        <m:e>
                          <m:r>
                            <a:rPr lang="en-GB" sz="2800" i="1">
                              <a:latin typeface="+mj-lt"/>
                            </a:rPr>
                            <m:t>𝑓</m:t>
                          </m:r>
                          <m:d>
                            <m:dPr>
                              <m:ctrlPr>
                                <a:rPr lang="en-GB" sz="2800" i="1">
                                  <a:latin typeface="+mj-lt"/>
                                </a:rPr>
                              </m:ctrlPr>
                            </m:dPr>
                            <m:e>
                              <m:r>
                                <a:rPr lang="en-GB" sz="2800" i="1">
                                  <a:latin typeface="+mj-lt"/>
                                </a:rPr>
                                <m:t>𝑤</m:t>
                              </m:r>
                            </m:e>
                          </m:d>
                          <m:r>
                            <a:rPr lang="en-GB" sz="2800" i="1">
                              <a:latin typeface="+mj-lt"/>
                            </a:rPr>
                            <m:t>𝑃</m:t>
                          </m:r>
                          <m:d>
                            <m:dPr>
                              <m:endChr m:val="|"/>
                              <m:ctrlPr>
                                <a:rPr lang="en-GB" sz="2800" i="1">
                                  <a:latin typeface="+mj-lt"/>
                                </a:rPr>
                              </m:ctrlPr>
                            </m:dPr>
                            <m:e>
                              <m:r>
                                <a:rPr lang="en-GB" sz="2800" i="1">
                                  <a:latin typeface="+mj-lt"/>
                                </a:rPr>
                                <m:t>𝐻</m:t>
                              </m:r>
                              <m:r>
                                <a:rPr lang="en-GB" sz="2800" i="1">
                                  <a:latin typeface="+mj-lt"/>
                                </a:rPr>
                                <m:t> </m:t>
                              </m:r>
                            </m:e>
                          </m:d>
                          <m:r>
                            <a:rPr lang="en-GB" sz="2800" i="1">
                              <a:latin typeface="+mj-lt"/>
                            </a:rPr>
                            <m:t> </m:t>
                          </m:r>
                          <m:r>
                            <a:rPr lang="en-GB" sz="2800" i="1">
                              <a:latin typeface="+mj-lt"/>
                            </a:rPr>
                            <m:t>𝑊</m:t>
                          </m:r>
                          <m:r>
                            <a:rPr lang="en-GB" sz="2800" i="1">
                              <a:latin typeface="+mj-lt"/>
                            </a:rPr>
                            <m:t>=</m:t>
                          </m:r>
                          <m:r>
                            <a:rPr lang="en-GB" sz="2800" i="1">
                              <a:latin typeface="+mj-lt"/>
                            </a:rPr>
                            <m:t>𝑤</m:t>
                          </m:r>
                          <m:r>
                            <a:rPr lang="en-GB" sz="2800" i="1">
                              <a:latin typeface="+mj-lt"/>
                            </a:rPr>
                            <m:t>)</m:t>
                          </m:r>
                        </m:e>
                      </m:nary>
                      <m:r>
                        <a:rPr lang="en-GB" sz="2800" i="1">
                          <a:latin typeface="+mj-lt"/>
                        </a:rPr>
                        <m:t>𝑑𝑤</m:t>
                      </m:r>
                      <m:r>
                        <m:rPr>
                          <m:aln/>
                        </m:rPr>
                        <a:rPr lang="en-GB" sz="2800" i="1">
                          <a:latin typeface="+mj-lt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lang="en-GB" sz="2800" i="1">
                              <a:latin typeface="+mj-lt"/>
                            </a:rPr>
                          </m:ctrlPr>
                        </m:naryPr>
                        <m:sub>
                          <m:r>
                            <a:rPr lang="en-GB" sz="2800" i="1">
                              <a:latin typeface="+mj-lt"/>
                            </a:rPr>
                            <m:t>0</m:t>
                          </m:r>
                        </m:sub>
                        <m:sup>
                          <m:r>
                            <a:rPr lang="en-GB" sz="2800" i="1">
                              <a:latin typeface="+mj-lt"/>
                            </a:rPr>
                            <m:t>1</m:t>
                          </m:r>
                        </m:sup>
                        <m:e>
                          <m:r>
                            <a:rPr lang="en-GB" sz="2800" i="1">
                              <a:latin typeface="+mj-lt"/>
                            </a:rPr>
                            <m:t>1×</m:t>
                          </m:r>
                          <m:r>
                            <a:rPr lang="en-GB" sz="2800" i="1">
                              <a:latin typeface="+mj-lt"/>
                            </a:rPr>
                            <m:t>𝑤</m:t>
                          </m:r>
                        </m:e>
                      </m:nary>
                      <m:r>
                        <a:rPr lang="en-GB" sz="2800" i="1">
                          <a:latin typeface="+mj-lt"/>
                        </a:rPr>
                        <m:t>𝑑𝑤</m:t>
                      </m:r>
                      <m:r>
                        <a:rPr lang="en-GB" sz="2800" i="1">
                          <a:latin typeface="+mj-lt"/>
                        </a:rPr>
                        <m:t>=</m:t>
                      </m:r>
                      <m:box>
                        <m:boxPr>
                          <m:ctrlPr>
                            <a:rPr lang="en-GB" sz="2800" i="1">
                              <a:latin typeface="+mj-lt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latin typeface="+mj-lt"/>
                                </a:rPr>
                              </m:ctrlPr>
                            </m:fPr>
                            <m:num>
                              <m:r>
                                <a:rPr lang="en-GB" sz="2800" i="1">
                                  <a:latin typeface="+mj-lt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800" i="1">
                                  <a:latin typeface="+mj-lt"/>
                                </a:rPr>
                                <m:t>2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 smtClean="0">
                  <a:latin typeface="+mj-lt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+mj-lt"/>
                        </a:rPr>
                        <m:t>𝑃</m:t>
                      </m:r>
                      <m:d>
                        <m:dPr>
                          <m:ctrlPr>
                            <a:rPr lang="en-GB" sz="2800" i="1">
                              <a:latin typeface="+mj-lt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+mj-lt"/>
                            </a:rPr>
                            <m:t>𝑇</m:t>
                          </m:r>
                        </m:e>
                      </m:d>
                      <m:r>
                        <m:rPr>
                          <m:aln/>
                        </m:rPr>
                        <a:rPr lang="en-GB" sz="2800" i="1">
                          <a:latin typeface="+mj-lt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lang="en-GB" sz="2800" i="1">
                              <a:latin typeface="+mj-lt"/>
                            </a:rPr>
                          </m:ctrlPr>
                        </m:naryPr>
                        <m:sub>
                          <m:r>
                            <a:rPr lang="en-GB" sz="2800" i="1">
                              <a:latin typeface="+mj-lt"/>
                            </a:rPr>
                            <m:t>0</m:t>
                          </m:r>
                        </m:sub>
                        <m:sup>
                          <m:r>
                            <a:rPr lang="en-GB" sz="2800" i="1">
                              <a:latin typeface="+mj-lt"/>
                            </a:rPr>
                            <m:t>1</m:t>
                          </m:r>
                        </m:sup>
                        <m:e>
                          <m:r>
                            <a:rPr lang="en-GB" sz="2800" i="1">
                              <a:latin typeface="+mj-lt"/>
                            </a:rPr>
                            <m:t>𝑓</m:t>
                          </m:r>
                          <m:d>
                            <m:dPr>
                              <m:ctrlPr>
                                <a:rPr lang="en-GB" sz="2800" i="1">
                                  <a:latin typeface="+mj-lt"/>
                                </a:rPr>
                              </m:ctrlPr>
                            </m:dPr>
                            <m:e>
                              <m:r>
                                <a:rPr lang="en-GB" sz="2800" i="1">
                                  <a:latin typeface="+mj-lt"/>
                                </a:rPr>
                                <m:t>𝑤</m:t>
                              </m:r>
                            </m:e>
                          </m:d>
                          <m:r>
                            <a:rPr lang="en-GB" sz="2800" i="1">
                              <a:latin typeface="+mj-lt"/>
                            </a:rPr>
                            <m:t>𝑃</m:t>
                          </m:r>
                          <m:d>
                            <m:dPr>
                              <m:endChr m:val="|"/>
                              <m:ctrlPr>
                                <a:rPr lang="en-GB" sz="2800" i="1">
                                  <a:latin typeface="+mj-lt"/>
                                </a:rPr>
                              </m:ctrlPr>
                            </m:dPr>
                            <m:e>
                              <m:r>
                                <a:rPr lang="en-GB" sz="2800" b="0" i="1" smtClean="0">
                                  <a:latin typeface="+mj-lt"/>
                                </a:rPr>
                                <m:t>𝑇</m:t>
                              </m:r>
                              <m:r>
                                <a:rPr lang="en-GB" sz="2800" i="1">
                                  <a:latin typeface="+mj-lt"/>
                                </a:rPr>
                                <m:t> </m:t>
                              </m:r>
                            </m:e>
                          </m:d>
                          <m:r>
                            <a:rPr lang="en-GB" sz="2800" i="1">
                              <a:latin typeface="+mj-lt"/>
                            </a:rPr>
                            <m:t> </m:t>
                          </m:r>
                          <m:r>
                            <a:rPr lang="en-GB" sz="2800" i="1">
                              <a:latin typeface="+mj-lt"/>
                            </a:rPr>
                            <m:t>𝑊</m:t>
                          </m:r>
                          <m:r>
                            <a:rPr lang="en-GB" sz="2800" i="1">
                              <a:latin typeface="+mj-lt"/>
                            </a:rPr>
                            <m:t>=</m:t>
                          </m:r>
                          <m:r>
                            <a:rPr lang="en-GB" sz="2800" i="1">
                              <a:latin typeface="+mj-lt"/>
                            </a:rPr>
                            <m:t>𝑤</m:t>
                          </m:r>
                          <m:r>
                            <a:rPr lang="en-GB" sz="2800" i="1">
                              <a:latin typeface="+mj-lt"/>
                            </a:rPr>
                            <m:t>)</m:t>
                          </m:r>
                        </m:e>
                      </m:nary>
                      <m:r>
                        <a:rPr lang="en-GB" sz="2800" i="1">
                          <a:latin typeface="+mj-lt"/>
                        </a:rPr>
                        <m:t>𝑑𝑤</m:t>
                      </m:r>
                      <m:r>
                        <m:rPr>
                          <m:aln/>
                        </m:rPr>
                        <a:rPr lang="en-GB" sz="2800" i="1">
                          <a:latin typeface="+mj-lt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lang="en-GB" sz="2800" i="1">
                              <a:latin typeface="+mj-lt"/>
                            </a:rPr>
                          </m:ctrlPr>
                        </m:naryPr>
                        <m:sub>
                          <m:r>
                            <a:rPr lang="en-GB" sz="2800" i="1">
                              <a:latin typeface="+mj-lt"/>
                            </a:rPr>
                            <m:t>0</m:t>
                          </m:r>
                        </m:sub>
                        <m:sup>
                          <m:r>
                            <a:rPr lang="en-GB" sz="2800" i="1">
                              <a:latin typeface="+mj-lt"/>
                            </a:rPr>
                            <m:t>1</m:t>
                          </m:r>
                        </m:sup>
                        <m:e>
                          <m:r>
                            <a:rPr lang="en-GB" sz="2800" i="1">
                              <a:latin typeface="+mj-lt"/>
                            </a:rPr>
                            <m:t>1×</m:t>
                          </m:r>
                          <m:r>
                            <a:rPr lang="en-GB" sz="2800" b="0" i="1" smtClean="0">
                              <a:latin typeface="+mj-lt"/>
                            </a:rPr>
                            <m:t>(1−</m:t>
                          </m:r>
                          <m:r>
                            <a:rPr lang="en-GB" sz="2800" i="1">
                              <a:latin typeface="+mj-lt"/>
                            </a:rPr>
                            <m:t>𝑤</m:t>
                          </m:r>
                        </m:e>
                      </m:nary>
                      <m:r>
                        <a:rPr lang="en-GB" sz="2800" b="0" i="1" smtClean="0">
                          <a:latin typeface="+mj-lt"/>
                        </a:rPr>
                        <m:t>)</m:t>
                      </m:r>
                      <m:r>
                        <a:rPr lang="en-GB" sz="2800" i="1">
                          <a:latin typeface="+mj-lt"/>
                        </a:rPr>
                        <m:t>𝑑𝑤</m:t>
                      </m:r>
                      <m:r>
                        <a:rPr lang="en-GB" sz="2800" i="1">
                          <a:latin typeface="+mj-lt"/>
                        </a:rPr>
                        <m:t>=</m:t>
                      </m:r>
                      <m:box>
                        <m:boxPr>
                          <m:ctrlPr>
                            <a:rPr lang="en-GB" sz="2800" i="1">
                              <a:latin typeface="+mj-lt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latin typeface="+mj-lt"/>
                                </a:rPr>
                              </m:ctrlPr>
                            </m:fPr>
                            <m:num>
                              <m:r>
                                <a:rPr lang="en-GB" sz="2800" i="1">
                                  <a:latin typeface="+mj-lt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800" i="1">
                                  <a:latin typeface="+mj-lt"/>
                                </a:rPr>
                                <m:t>2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 smtClean="0">
                  <a:latin typeface="+mj-lt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:endParaRPr lang="en-GB" sz="2800" dirty="0">
                  <a:latin typeface="+mj-lt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+mj-lt"/>
                        </a:rPr>
                        <m:t>𝑃</m:t>
                      </m:r>
                      <m:d>
                        <m:dPr>
                          <m:ctrlPr>
                            <a:rPr lang="en-GB" sz="2800" i="1">
                              <a:latin typeface="+mj-lt"/>
                            </a:rPr>
                          </m:ctrlPr>
                        </m:dPr>
                        <m:e>
                          <m:r>
                            <a:rPr lang="en-GB" sz="2800" i="1">
                              <a:latin typeface="+mj-lt"/>
                            </a:rPr>
                            <m:t>𝐻</m:t>
                          </m:r>
                          <m:r>
                            <a:rPr lang="en-GB" sz="2800" b="0" i="1" smtClean="0">
                              <a:latin typeface="+mj-lt"/>
                            </a:rPr>
                            <m:t>𝐻</m:t>
                          </m:r>
                        </m:e>
                      </m:d>
                      <m:r>
                        <m:rPr>
                          <m:aln/>
                        </m:rPr>
                        <a:rPr lang="en-GB" sz="2800" i="1">
                          <a:latin typeface="+mj-lt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lang="en-GB" sz="2800" i="1">
                              <a:latin typeface="+mj-lt"/>
                            </a:rPr>
                          </m:ctrlPr>
                        </m:naryPr>
                        <m:sub>
                          <m:r>
                            <a:rPr lang="en-GB" sz="2800" i="1">
                              <a:latin typeface="+mj-lt"/>
                            </a:rPr>
                            <m:t>0</m:t>
                          </m:r>
                        </m:sub>
                        <m:sup>
                          <m:r>
                            <a:rPr lang="en-GB" sz="2800" i="1">
                              <a:latin typeface="+mj-lt"/>
                            </a:rPr>
                            <m:t>1</m:t>
                          </m:r>
                        </m:sup>
                        <m:e>
                          <m:r>
                            <a:rPr lang="en-GB" sz="2800" i="1">
                              <a:latin typeface="+mj-lt"/>
                            </a:rPr>
                            <m:t>𝑓</m:t>
                          </m:r>
                          <m:d>
                            <m:dPr>
                              <m:ctrlPr>
                                <a:rPr lang="en-GB" sz="2800" i="1">
                                  <a:latin typeface="+mj-lt"/>
                                </a:rPr>
                              </m:ctrlPr>
                            </m:dPr>
                            <m:e>
                              <m:r>
                                <a:rPr lang="en-GB" sz="2800" i="1">
                                  <a:latin typeface="+mj-lt"/>
                                </a:rPr>
                                <m:t>𝑤</m:t>
                              </m:r>
                            </m:e>
                          </m:d>
                          <m:r>
                            <a:rPr lang="en-GB" sz="2800" i="1">
                              <a:latin typeface="+mj-lt"/>
                            </a:rPr>
                            <m:t>𝑃</m:t>
                          </m:r>
                          <m:d>
                            <m:dPr>
                              <m:endChr m:val="|"/>
                              <m:ctrlPr>
                                <a:rPr lang="en-GB" sz="2800" i="1">
                                  <a:latin typeface="+mj-lt"/>
                                </a:rPr>
                              </m:ctrlPr>
                            </m:dPr>
                            <m:e>
                              <m:r>
                                <a:rPr lang="en-GB" sz="2800" i="1">
                                  <a:latin typeface="+mj-lt"/>
                                </a:rPr>
                                <m:t>𝐻</m:t>
                              </m:r>
                              <m:r>
                                <a:rPr lang="en-GB" sz="2800" b="0" i="1" smtClean="0">
                                  <a:latin typeface="+mj-lt"/>
                                </a:rPr>
                                <m:t>𝐻</m:t>
                              </m:r>
                              <m:r>
                                <a:rPr lang="en-GB" sz="2800" i="1">
                                  <a:latin typeface="+mj-lt"/>
                                </a:rPr>
                                <m:t> </m:t>
                              </m:r>
                            </m:e>
                          </m:d>
                          <m:r>
                            <a:rPr lang="en-GB" sz="2800" i="1">
                              <a:latin typeface="+mj-lt"/>
                            </a:rPr>
                            <m:t> </m:t>
                          </m:r>
                          <m:r>
                            <a:rPr lang="en-GB" sz="2800" i="1">
                              <a:latin typeface="+mj-lt"/>
                            </a:rPr>
                            <m:t>𝑊</m:t>
                          </m:r>
                          <m:r>
                            <a:rPr lang="en-GB" sz="2800" i="1">
                              <a:latin typeface="+mj-lt"/>
                            </a:rPr>
                            <m:t>=</m:t>
                          </m:r>
                          <m:r>
                            <a:rPr lang="en-GB" sz="2800" i="1">
                              <a:latin typeface="+mj-lt"/>
                            </a:rPr>
                            <m:t>𝑤</m:t>
                          </m:r>
                          <m:r>
                            <a:rPr lang="en-GB" sz="2800" i="1">
                              <a:latin typeface="+mj-lt"/>
                            </a:rPr>
                            <m:t>)</m:t>
                          </m:r>
                        </m:e>
                      </m:nary>
                      <m:r>
                        <a:rPr lang="en-GB" sz="2800" i="1">
                          <a:latin typeface="+mj-lt"/>
                        </a:rPr>
                        <m:t>𝑑𝑤</m:t>
                      </m:r>
                      <m:r>
                        <m:rPr>
                          <m:aln/>
                        </m:rPr>
                        <a:rPr lang="en-GB" sz="2800" i="1">
                          <a:latin typeface="+mj-lt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lang="en-GB" sz="2800" i="1">
                              <a:latin typeface="+mj-lt"/>
                            </a:rPr>
                          </m:ctrlPr>
                        </m:naryPr>
                        <m:sub>
                          <m:r>
                            <a:rPr lang="en-GB" sz="2800" i="1">
                              <a:latin typeface="+mj-lt"/>
                            </a:rPr>
                            <m:t>0</m:t>
                          </m:r>
                        </m:sub>
                        <m:sup>
                          <m:r>
                            <a:rPr lang="en-GB" sz="2800" i="1">
                              <a:latin typeface="+mj-lt"/>
                            </a:rPr>
                            <m:t>1</m:t>
                          </m:r>
                        </m:sup>
                        <m:e>
                          <m:r>
                            <a:rPr lang="en-GB" sz="2800" i="1">
                              <a:latin typeface="+mj-lt"/>
                            </a:rPr>
                            <m:t>1×</m:t>
                          </m:r>
                          <m:sSup>
                            <m:sSupPr>
                              <m:ctrlPr>
                                <a:rPr lang="en-GB" sz="2800" i="1">
                                  <a:latin typeface="+mj-lt"/>
                                </a:rPr>
                              </m:ctrlPr>
                            </m:sSupPr>
                            <m:e>
                              <m:r>
                                <a:rPr lang="en-GB" sz="2800" i="1">
                                  <a:latin typeface="+mj-lt"/>
                                </a:rPr>
                                <m:t>𝑤</m:t>
                              </m:r>
                            </m:e>
                            <m:sup>
                              <m:r>
                                <a:rPr lang="en-GB" sz="2800" i="1">
                                  <a:latin typeface="+mj-lt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GB" sz="2800" i="1">
                          <a:latin typeface="+mj-lt"/>
                        </a:rPr>
                        <m:t>𝑑𝑤</m:t>
                      </m:r>
                      <m:r>
                        <a:rPr lang="en-GB" sz="2800" i="1">
                          <a:latin typeface="+mj-lt"/>
                        </a:rPr>
                        <m:t>=</m:t>
                      </m:r>
                      <m:box>
                        <m:boxPr>
                          <m:ctrlPr>
                            <a:rPr lang="en-GB" sz="2800" i="1">
                              <a:latin typeface="+mj-lt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latin typeface="+mj-lt"/>
                                </a:rPr>
                              </m:ctrlPr>
                            </m:fPr>
                            <m:num>
                              <m:r>
                                <a:rPr lang="en-GB" sz="2800" i="1">
                                  <a:latin typeface="+mj-lt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800" b="0" i="1" smtClean="0">
                                  <a:latin typeface="+mj-lt"/>
                                </a:rPr>
                                <m:t>3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 smtClean="0">
                  <a:latin typeface="+mj-lt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+mj-lt"/>
                        </a:rPr>
                        <m:t>𝑃</m:t>
                      </m:r>
                      <m:d>
                        <m:dPr>
                          <m:ctrlPr>
                            <a:rPr lang="en-GB" sz="2800" i="1">
                              <a:latin typeface="+mj-lt"/>
                            </a:rPr>
                          </m:ctrlPr>
                        </m:dPr>
                        <m:e>
                          <m:r>
                            <a:rPr lang="en-GB" sz="2800" i="1">
                              <a:latin typeface="+mj-lt"/>
                            </a:rPr>
                            <m:t>𝐻</m:t>
                          </m:r>
                          <m:r>
                            <a:rPr lang="en-GB" sz="2800" b="0" i="1" smtClean="0">
                              <a:latin typeface="+mj-lt"/>
                            </a:rPr>
                            <m:t>𝑇</m:t>
                          </m:r>
                        </m:e>
                      </m:d>
                      <m:r>
                        <m:rPr>
                          <m:aln/>
                        </m:rPr>
                        <a:rPr lang="en-GB" sz="2800" i="1">
                          <a:latin typeface="+mj-lt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lang="en-GB" sz="2800" i="1">
                              <a:latin typeface="+mj-lt"/>
                            </a:rPr>
                          </m:ctrlPr>
                        </m:naryPr>
                        <m:sub>
                          <m:r>
                            <a:rPr lang="en-GB" sz="2800" i="1">
                              <a:latin typeface="+mj-lt"/>
                            </a:rPr>
                            <m:t>0</m:t>
                          </m:r>
                        </m:sub>
                        <m:sup>
                          <m:r>
                            <a:rPr lang="en-GB" sz="2800" i="1">
                              <a:latin typeface="+mj-lt"/>
                            </a:rPr>
                            <m:t>1</m:t>
                          </m:r>
                        </m:sup>
                        <m:e>
                          <m:r>
                            <a:rPr lang="en-GB" sz="2800" i="1">
                              <a:latin typeface="+mj-lt"/>
                            </a:rPr>
                            <m:t>𝑓</m:t>
                          </m:r>
                          <m:d>
                            <m:dPr>
                              <m:ctrlPr>
                                <a:rPr lang="en-GB" sz="2800" i="1">
                                  <a:latin typeface="+mj-lt"/>
                                </a:rPr>
                              </m:ctrlPr>
                            </m:dPr>
                            <m:e>
                              <m:r>
                                <a:rPr lang="en-GB" sz="2800" i="1">
                                  <a:latin typeface="+mj-lt"/>
                                </a:rPr>
                                <m:t>𝑤</m:t>
                              </m:r>
                            </m:e>
                          </m:d>
                          <m:r>
                            <a:rPr lang="en-GB" sz="2800" i="1">
                              <a:latin typeface="+mj-lt"/>
                            </a:rPr>
                            <m:t>𝑃</m:t>
                          </m:r>
                          <m:d>
                            <m:dPr>
                              <m:endChr m:val="|"/>
                              <m:ctrlPr>
                                <a:rPr lang="en-GB" sz="2800" i="1">
                                  <a:latin typeface="+mj-lt"/>
                                </a:rPr>
                              </m:ctrlPr>
                            </m:dPr>
                            <m:e>
                              <m:r>
                                <a:rPr lang="en-GB" sz="2800" i="1">
                                  <a:latin typeface="+mj-lt"/>
                                </a:rPr>
                                <m:t>𝐻</m:t>
                              </m:r>
                              <m:r>
                                <a:rPr lang="en-GB" sz="2800" b="0" i="1" smtClean="0">
                                  <a:latin typeface="+mj-lt"/>
                                </a:rPr>
                                <m:t>𝑇</m:t>
                              </m:r>
                              <m:r>
                                <a:rPr lang="en-GB" sz="2800" i="1">
                                  <a:latin typeface="+mj-lt"/>
                                </a:rPr>
                                <m:t> </m:t>
                              </m:r>
                            </m:e>
                          </m:d>
                          <m:r>
                            <a:rPr lang="en-GB" sz="2800" i="1">
                              <a:latin typeface="+mj-lt"/>
                            </a:rPr>
                            <m:t> </m:t>
                          </m:r>
                          <m:r>
                            <a:rPr lang="en-GB" sz="2800" i="1">
                              <a:latin typeface="+mj-lt"/>
                            </a:rPr>
                            <m:t>𝑊</m:t>
                          </m:r>
                          <m:r>
                            <a:rPr lang="en-GB" sz="2800" i="1">
                              <a:latin typeface="+mj-lt"/>
                            </a:rPr>
                            <m:t>=</m:t>
                          </m:r>
                          <m:r>
                            <a:rPr lang="en-GB" sz="2800" i="1">
                              <a:latin typeface="+mj-lt"/>
                            </a:rPr>
                            <m:t>𝑤</m:t>
                          </m:r>
                          <m:r>
                            <a:rPr lang="en-GB" sz="2800" i="1">
                              <a:latin typeface="+mj-lt"/>
                            </a:rPr>
                            <m:t>)</m:t>
                          </m:r>
                        </m:e>
                      </m:nary>
                      <m:r>
                        <a:rPr lang="en-GB" sz="2800" i="1">
                          <a:latin typeface="+mj-lt"/>
                        </a:rPr>
                        <m:t>𝑑𝑤</m:t>
                      </m:r>
                      <m:r>
                        <m:rPr>
                          <m:aln/>
                        </m:rPr>
                        <a:rPr lang="en-GB" sz="2800" i="1">
                          <a:latin typeface="+mj-lt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lang="en-GB" sz="2800" i="1">
                              <a:latin typeface="+mj-lt"/>
                            </a:rPr>
                          </m:ctrlPr>
                        </m:naryPr>
                        <m:sub>
                          <m:r>
                            <a:rPr lang="en-GB" sz="2800" i="1">
                              <a:latin typeface="+mj-lt"/>
                            </a:rPr>
                            <m:t>0</m:t>
                          </m:r>
                        </m:sub>
                        <m:sup>
                          <m:r>
                            <a:rPr lang="en-GB" sz="2800" i="1">
                              <a:latin typeface="+mj-lt"/>
                            </a:rPr>
                            <m:t>1</m:t>
                          </m:r>
                        </m:sup>
                        <m:e>
                          <m:r>
                            <a:rPr lang="en-GB" sz="2800" i="1">
                              <a:latin typeface="+mj-lt"/>
                            </a:rPr>
                            <m:t>1×</m:t>
                          </m:r>
                          <m:r>
                            <a:rPr lang="en-GB" sz="2800" b="0" i="1" smtClean="0">
                              <a:latin typeface="+mj-lt"/>
                            </a:rPr>
                            <m:t>𝑤</m:t>
                          </m:r>
                          <m:r>
                            <a:rPr lang="en-GB" sz="2800" b="0" i="1" smtClean="0">
                              <a:latin typeface="+mj-lt"/>
                            </a:rPr>
                            <m:t>(1−</m:t>
                          </m:r>
                          <m:r>
                            <a:rPr lang="en-GB" sz="2800" b="0" i="1" smtClean="0">
                              <a:latin typeface="+mj-lt"/>
                            </a:rPr>
                            <m:t>𝑤</m:t>
                          </m:r>
                          <m:r>
                            <a:rPr lang="en-GB" sz="2800" b="0" i="1" smtClean="0">
                              <a:latin typeface="+mj-lt"/>
                            </a:rPr>
                            <m:t>)</m:t>
                          </m:r>
                        </m:e>
                      </m:nary>
                      <m:r>
                        <a:rPr lang="en-GB" sz="2800" i="1">
                          <a:latin typeface="+mj-lt"/>
                        </a:rPr>
                        <m:t>𝑑𝑤</m:t>
                      </m:r>
                      <m:r>
                        <a:rPr lang="en-GB" sz="2800" i="1">
                          <a:latin typeface="+mj-lt"/>
                        </a:rPr>
                        <m:t>=</m:t>
                      </m:r>
                      <m:box>
                        <m:boxPr>
                          <m:ctrlPr>
                            <a:rPr lang="en-GB" sz="2800" i="1">
                              <a:latin typeface="+mj-lt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latin typeface="+mj-lt"/>
                                </a:rPr>
                              </m:ctrlPr>
                            </m:fPr>
                            <m:num>
                              <m:r>
                                <a:rPr lang="en-GB" sz="2800" i="1">
                                  <a:latin typeface="+mj-lt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800" b="0" i="1" smtClean="0">
                                  <a:latin typeface="+mj-lt"/>
                                </a:rPr>
                                <m:t>6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>
                  <a:latin typeface="+mj-lt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+mj-lt"/>
                        </a:rPr>
                        <m:t>𝑃</m:t>
                      </m:r>
                      <m:d>
                        <m:dPr>
                          <m:ctrlPr>
                            <a:rPr lang="en-GB" sz="2800" i="1">
                              <a:latin typeface="+mj-lt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+mj-lt"/>
                            </a:rPr>
                            <m:t>𝑇</m:t>
                          </m:r>
                          <m:r>
                            <a:rPr lang="en-GB" sz="2800" b="0" i="1" smtClean="0">
                              <a:latin typeface="+mj-lt"/>
                            </a:rPr>
                            <m:t>𝐻</m:t>
                          </m:r>
                        </m:e>
                      </m:d>
                      <m:r>
                        <m:rPr>
                          <m:aln/>
                        </m:rPr>
                        <a:rPr lang="en-GB" sz="2800" i="1">
                          <a:latin typeface="+mj-lt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lang="en-GB" sz="2800" i="1">
                              <a:latin typeface="+mj-lt"/>
                            </a:rPr>
                          </m:ctrlPr>
                        </m:naryPr>
                        <m:sub>
                          <m:r>
                            <a:rPr lang="en-GB" sz="2800" i="1">
                              <a:latin typeface="+mj-lt"/>
                            </a:rPr>
                            <m:t>0</m:t>
                          </m:r>
                        </m:sub>
                        <m:sup>
                          <m:r>
                            <a:rPr lang="en-GB" sz="2800" i="1">
                              <a:latin typeface="+mj-lt"/>
                            </a:rPr>
                            <m:t>1</m:t>
                          </m:r>
                        </m:sup>
                        <m:e>
                          <m:r>
                            <a:rPr lang="en-GB" sz="2800" i="1">
                              <a:latin typeface="+mj-lt"/>
                            </a:rPr>
                            <m:t>𝑓</m:t>
                          </m:r>
                          <m:d>
                            <m:dPr>
                              <m:ctrlPr>
                                <a:rPr lang="en-GB" sz="2800" i="1">
                                  <a:latin typeface="+mj-lt"/>
                                </a:rPr>
                              </m:ctrlPr>
                            </m:dPr>
                            <m:e>
                              <m:r>
                                <a:rPr lang="en-GB" sz="2800" i="1">
                                  <a:latin typeface="+mj-lt"/>
                                </a:rPr>
                                <m:t>𝑤</m:t>
                              </m:r>
                            </m:e>
                          </m:d>
                          <m:r>
                            <a:rPr lang="en-GB" sz="2800" i="1">
                              <a:latin typeface="+mj-lt"/>
                            </a:rPr>
                            <m:t>𝑃</m:t>
                          </m:r>
                          <m:d>
                            <m:dPr>
                              <m:endChr m:val="|"/>
                              <m:ctrlPr>
                                <a:rPr lang="en-GB" sz="2800" i="1">
                                  <a:latin typeface="+mj-lt"/>
                                </a:rPr>
                              </m:ctrlPr>
                            </m:dPr>
                            <m:e>
                              <m:r>
                                <a:rPr lang="en-GB" sz="2800" b="0" i="1" smtClean="0">
                                  <a:latin typeface="+mj-lt"/>
                                </a:rPr>
                                <m:t>𝑇</m:t>
                              </m:r>
                              <m:r>
                                <a:rPr lang="en-GB" sz="2800" b="0" i="1" smtClean="0">
                                  <a:latin typeface="+mj-lt"/>
                                </a:rPr>
                                <m:t>𝐻</m:t>
                              </m:r>
                              <m:r>
                                <a:rPr lang="en-GB" sz="2800" i="1">
                                  <a:latin typeface="+mj-lt"/>
                                </a:rPr>
                                <m:t> </m:t>
                              </m:r>
                            </m:e>
                          </m:d>
                          <m:r>
                            <a:rPr lang="en-GB" sz="2800" i="1">
                              <a:latin typeface="+mj-lt"/>
                            </a:rPr>
                            <m:t> </m:t>
                          </m:r>
                          <m:r>
                            <a:rPr lang="en-GB" sz="2800" i="1">
                              <a:latin typeface="+mj-lt"/>
                            </a:rPr>
                            <m:t>𝑊</m:t>
                          </m:r>
                          <m:r>
                            <a:rPr lang="en-GB" sz="2800" i="1">
                              <a:latin typeface="+mj-lt"/>
                            </a:rPr>
                            <m:t>=</m:t>
                          </m:r>
                          <m:r>
                            <a:rPr lang="en-GB" sz="2800" i="1">
                              <a:latin typeface="+mj-lt"/>
                            </a:rPr>
                            <m:t>𝑤</m:t>
                          </m:r>
                          <m:r>
                            <a:rPr lang="en-GB" sz="2800" i="1">
                              <a:latin typeface="+mj-lt"/>
                            </a:rPr>
                            <m:t>)</m:t>
                          </m:r>
                        </m:e>
                      </m:nary>
                      <m:r>
                        <a:rPr lang="en-GB" sz="2800" i="1">
                          <a:latin typeface="+mj-lt"/>
                        </a:rPr>
                        <m:t>𝑑𝑤</m:t>
                      </m:r>
                      <m:r>
                        <m:rPr>
                          <m:aln/>
                        </m:rPr>
                        <a:rPr lang="en-GB" sz="2800" i="1">
                          <a:latin typeface="+mj-lt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lang="en-GB" sz="2800" i="1">
                              <a:latin typeface="+mj-lt"/>
                            </a:rPr>
                          </m:ctrlPr>
                        </m:naryPr>
                        <m:sub>
                          <m:r>
                            <a:rPr lang="en-GB" sz="2800" i="1">
                              <a:latin typeface="+mj-lt"/>
                            </a:rPr>
                            <m:t>0</m:t>
                          </m:r>
                        </m:sub>
                        <m:sup>
                          <m:r>
                            <a:rPr lang="en-GB" sz="2800" i="1">
                              <a:latin typeface="+mj-lt"/>
                            </a:rPr>
                            <m:t>1</m:t>
                          </m:r>
                        </m:sup>
                        <m:e>
                          <m:r>
                            <a:rPr lang="en-GB" sz="2800" i="1">
                              <a:latin typeface="+mj-lt"/>
                            </a:rPr>
                            <m:t>1×</m:t>
                          </m:r>
                          <m:d>
                            <m:dPr>
                              <m:ctrlPr>
                                <a:rPr lang="en-GB" sz="2800" b="0" i="1" smtClean="0">
                                  <a:latin typeface="+mj-lt"/>
                                </a:rPr>
                              </m:ctrlPr>
                            </m:dPr>
                            <m:e>
                              <m:r>
                                <a:rPr lang="en-GB" sz="2800" b="0" i="1" smtClean="0">
                                  <a:latin typeface="+mj-lt"/>
                                </a:rPr>
                                <m:t>1−</m:t>
                              </m:r>
                              <m:r>
                                <a:rPr lang="en-GB" sz="2800" b="0" i="1" smtClean="0">
                                  <a:latin typeface="+mj-lt"/>
                                </a:rPr>
                                <m:t>𝑤</m:t>
                              </m:r>
                            </m:e>
                          </m:d>
                          <m:r>
                            <a:rPr lang="en-GB" sz="2800" b="0" i="1" smtClean="0">
                              <a:latin typeface="+mj-lt"/>
                            </a:rPr>
                            <m:t>𝑤</m:t>
                          </m:r>
                        </m:e>
                      </m:nary>
                      <m:r>
                        <a:rPr lang="en-GB" sz="2800" i="1">
                          <a:latin typeface="+mj-lt"/>
                        </a:rPr>
                        <m:t>𝑑𝑤</m:t>
                      </m:r>
                      <m:r>
                        <a:rPr lang="en-GB" sz="2800" i="1">
                          <a:latin typeface="+mj-lt"/>
                        </a:rPr>
                        <m:t>=</m:t>
                      </m:r>
                      <m:box>
                        <m:boxPr>
                          <m:ctrlPr>
                            <a:rPr lang="en-GB" sz="2800" i="1">
                              <a:latin typeface="+mj-lt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latin typeface="+mj-lt"/>
                                </a:rPr>
                              </m:ctrlPr>
                            </m:fPr>
                            <m:num>
                              <m:r>
                                <a:rPr lang="en-GB" sz="2800" i="1">
                                  <a:latin typeface="+mj-lt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800" b="0" i="1" smtClean="0">
                                  <a:latin typeface="+mj-lt"/>
                                </a:rPr>
                                <m:t>6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>
                  <a:latin typeface="+mj-lt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+mj-lt"/>
                        </a:rPr>
                        <m:t>𝑃</m:t>
                      </m:r>
                      <m:d>
                        <m:dPr>
                          <m:ctrlPr>
                            <a:rPr lang="en-GB" sz="2800" i="1">
                              <a:latin typeface="+mj-lt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+mj-lt"/>
                            </a:rPr>
                            <m:t>𝑇𝑇</m:t>
                          </m:r>
                        </m:e>
                      </m:d>
                      <m:r>
                        <m:rPr>
                          <m:aln/>
                        </m:rPr>
                        <a:rPr lang="en-GB" sz="2800" i="1">
                          <a:latin typeface="+mj-lt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lang="en-GB" sz="2800" i="1">
                              <a:latin typeface="+mj-lt"/>
                            </a:rPr>
                          </m:ctrlPr>
                        </m:naryPr>
                        <m:sub>
                          <m:r>
                            <a:rPr lang="en-GB" sz="2800" i="1">
                              <a:latin typeface="+mj-lt"/>
                            </a:rPr>
                            <m:t>0</m:t>
                          </m:r>
                        </m:sub>
                        <m:sup>
                          <m:r>
                            <a:rPr lang="en-GB" sz="2800" i="1">
                              <a:latin typeface="+mj-lt"/>
                            </a:rPr>
                            <m:t>1</m:t>
                          </m:r>
                        </m:sup>
                        <m:e>
                          <m:r>
                            <a:rPr lang="en-GB" sz="2800" i="1">
                              <a:latin typeface="+mj-lt"/>
                            </a:rPr>
                            <m:t>𝑓</m:t>
                          </m:r>
                          <m:d>
                            <m:dPr>
                              <m:ctrlPr>
                                <a:rPr lang="en-GB" sz="2800" i="1">
                                  <a:latin typeface="+mj-lt"/>
                                </a:rPr>
                              </m:ctrlPr>
                            </m:dPr>
                            <m:e>
                              <m:r>
                                <a:rPr lang="en-GB" sz="2800" i="1">
                                  <a:latin typeface="+mj-lt"/>
                                </a:rPr>
                                <m:t>𝑤</m:t>
                              </m:r>
                            </m:e>
                          </m:d>
                          <m:r>
                            <a:rPr lang="en-GB" sz="2800" i="1">
                              <a:latin typeface="+mj-lt"/>
                            </a:rPr>
                            <m:t>𝑃</m:t>
                          </m:r>
                          <m:d>
                            <m:dPr>
                              <m:endChr m:val="|"/>
                              <m:ctrlPr>
                                <a:rPr lang="en-GB" sz="2800" i="1">
                                  <a:latin typeface="+mj-lt"/>
                                </a:rPr>
                              </m:ctrlPr>
                            </m:dPr>
                            <m:e>
                              <m:r>
                                <a:rPr lang="en-GB" sz="2800" b="0" i="1" smtClean="0">
                                  <a:latin typeface="+mj-lt"/>
                                </a:rPr>
                                <m:t>𝑇𝑇</m:t>
                              </m:r>
                              <m:r>
                                <a:rPr lang="en-GB" sz="2800" i="1">
                                  <a:latin typeface="+mj-lt"/>
                                </a:rPr>
                                <m:t> </m:t>
                              </m:r>
                            </m:e>
                          </m:d>
                          <m:r>
                            <a:rPr lang="en-GB" sz="2800" i="1">
                              <a:latin typeface="+mj-lt"/>
                            </a:rPr>
                            <m:t> </m:t>
                          </m:r>
                          <m:r>
                            <a:rPr lang="en-GB" sz="2800" i="1">
                              <a:latin typeface="+mj-lt"/>
                            </a:rPr>
                            <m:t>𝑊</m:t>
                          </m:r>
                          <m:r>
                            <a:rPr lang="en-GB" sz="2800" i="1">
                              <a:latin typeface="+mj-lt"/>
                            </a:rPr>
                            <m:t>=</m:t>
                          </m:r>
                          <m:r>
                            <a:rPr lang="en-GB" sz="2800" i="1">
                              <a:latin typeface="+mj-lt"/>
                            </a:rPr>
                            <m:t>𝑤</m:t>
                          </m:r>
                          <m:r>
                            <a:rPr lang="en-GB" sz="2800" i="1">
                              <a:latin typeface="+mj-lt"/>
                            </a:rPr>
                            <m:t>)</m:t>
                          </m:r>
                        </m:e>
                      </m:nary>
                      <m:r>
                        <a:rPr lang="en-GB" sz="2800" i="1">
                          <a:latin typeface="+mj-lt"/>
                        </a:rPr>
                        <m:t>𝑑𝑤</m:t>
                      </m:r>
                      <m:r>
                        <m:rPr>
                          <m:aln/>
                        </m:rPr>
                        <a:rPr lang="en-GB" sz="2800" i="1">
                          <a:latin typeface="+mj-lt"/>
                        </a:rPr>
                        <m:t>=</m:t>
                      </m:r>
                      <m:nary>
                        <m:naryPr>
                          <m:limLoc m:val="subSup"/>
                          <m:ctrlPr>
                            <a:rPr lang="en-GB" sz="2800" i="1">
                              <a:latin typeface="+mj-lt"/>
                            </a:rPr>
                          </m:ctrlPr>
                        </m:naryPr>
                        <m:sub>
                          <m:r>
                            <a:rPr lang="en-GB" sz="2800" i="1">
                              <a:latin typeface="+mj-lt"/>
                            </a:rPr>
                            <m:t>0</m:t>
                          </m:r>
                        </m:sub>
                        <m:sup>
                          <m:r>
                            <a:rPr lang="en-GB" sz="2800" i="1">
                              <a:latin typeface="+mj-lt"/>
                            </a:rPr>
                            <m:t>1</m:t>
                          </m:r>
                        </m:sup>
                        <m:e>
                          <m:r>
                            <a:rPr lang="en-GB" sz="2800" i="1">
                              <a:latin typeface="+mj-lt"/>
                            </a:rPr>
                            <m:t>1×</m:t>
                          </m:r>
                          <m:sSup>
                            <m:sSupPr>
                              <m:ctrlPr>
                                <a:rPr lang="en-GB" sz="2800" i="1">
                                  <a:latin typeface="+mj-lt"/>
                                </a:rPr>
                              </m:ctrlPr>
                            </m:sSupPr>
                            <m:e>
                              <m:r>
                                <a:rPr lang="en-GB" sz="2800" b="0" i="1" smtClean="0">
                                  <a:latin typeface="+mj-lt"/>
                                </a:rPr>
                                <m:t>(1−</m:t>
                              </m:r>
                              <m:r>
                                <a:rPr lang="en-GB" sz="2800" i="1">
                                  <a:latin typeface="+mj-lt"/>
                                </a:rPr>
                                <m:t>𝑤</m:t>
                              </m:r>
                              <m:r>
                                <a:rPr lang="en-GB" sz="2800" b="0" i="1" smtClean="0">
                                  <a:latin typeface="+mj-lt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GB" sz="2800" i="1">
                                  <a:latin typeface="+mj-lt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GB" sz="2800" i="1">
                          <a:latin typeface="+mj-lt"/>
                        </a:rPr>
                        <m:t>𝑑𝑤</m:t>
                      </m:r>
                      <m:r>
                        <a:rPr lang="en-GB" sz="2800" i="1">
                          <a:latin typeface="+mj-lt"/>
                        </a:rPr>
                        <m:t>=</m:t>
                      </m:r>
                      <m:box>
                        <m:boxPr>
                          <m:ctrlPr>
                            <a:rPr lang="en-GB" sz="2800" i="1">
                              <a:latin typeface="+mj-lt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latin typeface="+mj-lt"/>
                                </a:rPr>
                              </m:ctrlPr>
                            </m:fPr>
                            <m:num>
                              <m:r>
                                <a:rPr lang="en-GB" sz="2800" i="1">
                                  <a:latin typeface="+mj-lt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800" b="0" i="1" smtClean="0">
                                  <a:latin typeface="+mj-lt"/>
                                </a:rPr>
                                <m:t>3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>
                  <a:latin typeface="+mj-lt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:endParaRPr lang="en-GB" sz="2400" dirty="0">
                  <a:latin typeface="+mj-lt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80728"/>
                <a:ext cx="8229600" cy="5472608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4751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614"/>
            <a:ext cx="8229600" cy="994122"/>
          </a:xfrm>
        </p:spPr>
        <p:txBody>
          <a:bodyPr>
            <a:normAutofit/>
          </a:bodyPr>
          <a:lstStyle/>
          <a:p>
            <a:r>
              <a:rPr lang="en-GB" sz="4000" dirty="0" smtClean="0">
                <a:cs typeface="Times New Roman" panose="02020603050405020304" pitchFamily="18" charset="0"/>
              </a:rPr>
              <a:t>Results for 1 or 2 tosses</a:t>
            </a:r>
            <a:endParaRPr lang="en-GB" sz="4800" dirty="0"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24744"/>
                <a:ext cx="8229600" cy="5328592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2400" dirty="0" smtClean="0">
                    <a:latin typeface="+mj-lt"/>
                    <a:cs typeface="Times New Roman" panose="02020603050405020304" pitchFamily="18" charset="0"/>
                  </a:rPr>
                  <a:t>Interestingly, we find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:endParaRPr lang="en-GB" sz="2400" dirty="0" smtClean="0">
                  <a:latin typeface="+mj-lt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i="1">
                          <a:latin typeface="+mj-lt"/>
                        </a:rPr>
                        <m:t>𝑃</m:t>
                      </m:r>
                      <m:d>
                        <m:dPr>
                          <m:ctrlPr>
                            <a:rPr lang="en-GB" sz="2400" i="1">
                              <a:latin typeface="+mj-lt"/>
                            </a:rPr>
                          </m:ctrlPr>
                        </m:dPr>
                        <m:e>
                          <m:r>
                            <a:rPr lang="en-GB" sz="2400" i="1">
                              <a:latin typeface="+mj-lt"/>
                            </a:rPr>
                            <m:t>𝐻𝐻</m:t>
                          </m:r>
                        </m:e>
                      </m:d>
                      <m:r>
                        <a:rPr lang="en-GB" sz="2400" i="1">
                          <a:latin typeface="+mj-lt"/>
                        </a:rPr>
                        <m:t>=</m:t>
                      </m:r>
                      <m:r>
                        <a:rPr lang="en-GB" sz="2400" i="1">
                          <a:latin typeface="+mj-lt"/>
                        </a:rPr>
                        <m:t>𝑃</m:t>
                      </m:r>
                      <m:d>
                        <m:dPr>
                          <m:ctrlPr>
                            <a:rPr lang="en-GB" sz="2400" i="1">
                              <a:latin typeface="+mj-lt"/>
                            </a:rPr>
                          </m:ctrlPr>
                        </m:dPr>
                        <m:e>
                          <m:r>
                            <a:rPr lang="en-GB" sz="2400" i="1">
                              <a:latin typeface="+mj-lt"/>
                            </a:rPr>
                            <m:t>𝐻𝑇</m:t>
                          </m:r>
                          <m:r>
                            <a:rPr lang="en-GB" sz="2400" i="1">
                              <a:latin typeface="+mj-lt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GB" sz="2400">
                              <a:latin typeface="+mj-lt"/>
                            </a:rPr>
                            <m:t>or</m:t>
                          </m:r>
                          <m:r>
                            <a:rPr lang="en-GB" sz="2400">
                              <a:latin typeface="+mj-lt"/>
                            </a:rPr>
                            <m:t> </m:t>
                          </m:r>
                          <m:r>
                            <a:rPr lang="en-GB" sz="2400" i="1">
                              <a:latin typeface="+mj-lt"/>
                            </a:rPr>
                            <m:t>𝑇𝐻</m:t>
                          </m:r>
                        </m:e>
                      </m:d>
                      <m:r>
                        <a:rPr lang="en-GB" sz="2400" i="1">
                          <a:latin typeface="+mj-lt"/>
                        </a:rPr>
                        <m:t>=</m:t>
                      </m:r>
                      <m:r>
                        <a:rPr lang="en-GB" sz="2400" i="1">
                          <a:latin typeface="+mj-lt"/>
                        </a:rPr>
                        <m:t>𝑃</m:t>
                      </m:r>
                      <m:d>
                        <m:dPr>
                          <m:ctrlPr>
                            <a:rPr lang="en-GB" sz="2400" i="1">
                              <a:latin typeface="+mj-lt"/>
                            </a:rPr>
                          </m:ctrlPr>
                        </m:dPr>
                        <m:e>
                          <m:r>
                            <a:rPr lang="en-GB" sz="2400" i="1">
                              <a:latin typeface="+mj-lt"/>
                            </a:rPr>
                            <m:t>𝑇𝑇</m:t>
                          </m:r>
                        </m:e>
                      </m:d>
                      <m:r>
                        <a:rPr lang="en-GB" sz="2400" i="1">
                          <a:latin typeface="+mj-lt"/>
                        </a:rPr>
                        <m:t>=</m:t>
                      </m:r>
                      <m:box>
                        <m:boxPr>
                          <m:ctrlPr>
                            <a:rPr lang="en-GB" sz="2400" i="1">
                              <a:latin typeface="+mj-lt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400" i="1">
                                  <a:latin typeface="+mj-lt"/>
                                </a:rPr>
                              </m:ctrlPr>
                            </m:fPr>
                            <m:num>
                              <m:r>
                                <a:rPr lang="en-GB" sz="2400" i="1">
                                  <a:latin typeface="+mj-lt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400" i="1">
                                  <a:latin typeface="+mj-lt"/>
                                </a:rPr>
                                <m:t>3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400" dirty="0" smtClean="0">
                  <a:latin typeface="+mj-lt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:endParaRPr lang="en-GB" sz="2400" dirty="0">
                  <a:latin typeface="+mj-lt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2400" dirty="0" smtClean="0">
                    <a:latin typeface="+mj-lt"/>
                    <a:cs typeface="Times New Roman" panose="02020603050405020304" pitchFamily="18" charset="0"/>
                  </a:rPr>
                  <a:t>To answer our original question, we can use Bayes’ Theorem: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:endParaRPr lang="en-GB" sz="2400" i="1" dirty="0" smtClean="0">
                  <a:latin typeface="+mj-lt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i="1">
                          <a:latin typeface="+mj-lt"/>
                        </a:rPr>
                        <m:t>𝑃</m:t>
                      </m:r>
                      <m:d>
                        <m:dPr>
                          <m:ctrlPr>
                            <a:rPr lang="en-GB" sz="2400" i="1">
                              <a:latin typeface="+mj-lt"/>
                            </a:rPr>
                          </m:ctrlPr>
                        </m:dPr>
                        <m:e>
                          <m:r>
                            <a:rPr lang="en-GB" sz="2400" i="1">
                              <a:latin typeface="+mj-lt"/>
                            </a:rPr>
                            <m:t>𝐻𝐻</m:t>
                          </m:r>
                        </m:e>
                        <m:e>
                          <m:r>
                            <a:rPr lang="en-GB" sz="2400" i="1">
                              <a:latin typeface="+mj-lt"/>
                            </a:rPr>
                            <m:t>𝐻</m:t>
                          </m:r>
                        </m:e>
                      </m:d>
                      <m:r>
                        <a:rPr lang="en-GB" sz="2400" i="1">
                          <a:latin typeface="+mj-lt"/>
                        </a:rPr>
                        <m:t>=</m:t>
                      </m:r>
                      <m:f>
                        <m:fPr>
                          <m:ctrlPr>
                            <a:rPr lang="en-GB" sz="2400" i="1">
                              <a:latin typeface="+mj-lt"/>
                            </a:rPr>
                          </m:ctrlPr>
                        </m:fPr>
                        <m:num>
                          <m:r>
                            <a:rPr lang="en-GB" sz="2400" i="1">
                              <a:latin typeface="+mj-lt"/>
                            </a:rPr>
                            <m:t>𝑃</m:t>
                          </m:r>
                          <m:d>
                            <m:dPr>
                              <m:ctrlPr>
                                <a:rPr lang="en-GB" sz="2400" i="1">
                                  <a:latin typeface="+mj-lt"/>
                                </a:rPr>
                              </m:ctrlPr>
                            </m:dPr>
                            <m:e>
                              <m:r>
                                <a:rPr lang="en-GB" sz="2400" i="1">
                                  <a:latin typeface="+mj-lt"/>
                                </a:rPr>
                                <m:t>𝐻</m:t>
                              </m:r>
                            </m:e>
                            <m:e>
                              <m:r>
                                <a:rPr lang="en-GB" sz="2400" i="1">
                                  <a:latin typeface="+mj-lt"/>
                                </a:rPr>
                                <m:t>𝐻𝐻</m:t>
                              </m:r>
                            </m:e>
                          </m:d>
                          <m:r>
                            <a:rPr lang="en-GB" sz="2400" i="1">
                              <a:latin typeface="+mj-lt"/>
                            </a:rPr>
                            <m:t>𝑃</m:t>
                          </m:r>
                          <m:r>
                            <a:rPr lang="en-GB" sz="2400" i="1">
                              <a:latin typeface="+mj-lt"/>
                            </a:rPr>
                            <m:t>(</m:t>
                          </m:r>
                          <m:r>
                            <a:rPr lang="en-GB" sz="2400" i="1">
                              <a:latin typeface="+mj-lt"/>
                            </a:rPr>
                            <m:t>𝐻𝐻</m:t>
                          </m:r>
                          <m:r>
                            <a:rPr lang="en-GB" sz="2400" i="1">
                              <a:latin typeface="+mj-lt"/>
                            </a:rPr>
                            <m:t>)</m:t>
                          </m:r>
                        </m:num>
                        <m:den>
                          <m:r>
                            <a:rPr lang="en-GB" sz="2400" i="1">
                              <a:latin typeface="+mj-lt"/>
                            </a:rPr>
                            <m:t>𝑃</m:t>
                          </m:r>
                          <m:r>
                            <a:rPr lang="en-GB" sz="2400" i="1">
                              <a:latin typeface="+mj-lt"/>
                            </a:rPr>
                            <m:t>(</m:t>
                          </m:r>
                          <m:r>
                            <a:rPr lang="en-GB" sz="2400" i="1">
                              <a:latin typeface="+mj-lt"/>
                            </a:rPr>
                            <m:t>𝐻</m:t>
                          </m:r>
                          <m:r>
                            <a:rPr lang="en-GB" sz="2400" i="1">
                              <a:latin typeface="+mj-lt"/>
                            </a:rPr>
                            <m:t>)</m:t>
                          </m:r>
                        </m:den>
                      </m:f>
                      <m:r>
                        <a:rPr lang="en-GB" sz="2400" i="1">
                          <a:latin typeface="+mj-lt"/>
                        </a:rPr>
                        <m:t>=</m:t>
                      </m:r>
                      <m:f>
                        <m:fPr>
                          <m:ctrlPr>
                            <a:rPr lang="en-GB" sz="2400" i="1">
                              <a:latin typeface="+mj-lt"/>
                            </a:rPr>
                          </m:ctrlPr>
                        </m:fPr>
                        <m:num>
                          <m:r>
                            <a:rPr lang="en-GB" sz="2400" i="1">
                              <a:latin typeface="+mj-lt"/>
                            </a:rPr>
                            <m:t>1×</m:t>
                          </m:r>
                          <m:box>
                            <m:boxPr>
                              <m:ctrlPr>
                                <a:rPr lang="en-GB" sz="2400" i="1">
                                  <a:latin typeface="+mj-lt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en-GB" sz="2400" i="1">
                                      <a:latin typeface="+mj-lt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i="1">
                                      <a:latin typeface="+mj-lt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i="1">
                                      <a:latin typeface="+mj-lt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box>
                        </m:num>
                        <m:den>
                          <m:box>
                            <m:boxPr>
                              <m:ctrlPr>
                                <a:rPr lang="en-GB" sz="2400" i="1">
                                  <a:latin typeface="+mj-lt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en-GB" sz="2400" i="1">
                                      <a:latin typeface="+mj-lt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i="1">
                                      <a:latin typeface="+mj-lt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i="1">
                                      <a:latin typeface="+mj-lt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box>
                        </m:den>
                      </m:f>
                      <m:r>
                        <a:rPr lang="en-GB" sz="2400" i="1">
                          <a:latin typeface="+mj-lt"/>
                        </a:rPr>
                        <m:t>=</m:t>
                      </m:r>
                      <m:box>
                        <m:boxPr>
                          <m:ctrlPr>
                            <a:rPr lang="en-GB" sz="2400" i="1">
                              <a:latin typeface="+mj-lt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400" i="1">
                                  <a:latin typeface="+mj-lt"/>
                                </a:rPr>
                              </m:ctrlPr>
                            </m:fPr>
                            <m:num>
                              <m:r>
                                <a:rPr lang="en-GB" sz="2400" i="1">
                                  <a:latin typeface="+mj-lt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GB" sz="2400" i="1">
                                  <a:latin typeface="+mj-lt"/>
                                </a:rPr>
                                <m:t>3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400" dirty="0">
                  <a:latin typeface="+mj-lt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24744"/>
                <a:ext cx="8229600" cy="5328592"/>
              </a:xfrm>
              <a:blipFill rotWithShape="1">
                <a:blip r:embed="rId2"/>
                <a:stretch>
                  <a:fillRect l="-1111" t="-57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18174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614"/>
            <a:ext cx="8229600" cy="994122"/>
          </a:xfrm>
        </p:spPr>
        <p:txBody>
          <a:bodyPr>
            <a:normAutofit/>
          </a:bodyPr>
          <a:lstStyle/>
          <a:p>
            <a:r>
              <a:rPr lang="en-GB" sz="4000" dirty="0" smtClean="0">
                <a:cs typeface="Times New Roman" panose="02020603050405020304" pitchFamily="18" charset="0"/>
              </a:rPr>
              <a:t>Extension to </a:t>
            </a:r>
            <a:r>
              <a:rPr lang="en-GB" sz="4000" i="1" dirty="0" smtClean="0">
                <a:cs typeface="Times New Roman" panose="02020603050405020304" pitchFamily="18" charset="0"/>
              </a:rPr>
              <a:t>r </a:t>
            </a:r>
            <a:r>
              <a:rPr lang="en-GB" sz="4000" dirty="0" smtClean="0">
                <a:cs typeface="Times New Roman" panose="02020603050405020304" pitchFamily="18" charset="0"/>
              </a:rPr>
              <a:t>heads from </a:t>
            </a:r>
            <a:r>
              <a:rPr lang="en-GB" sz="4000" i="1" dirty="0" smtClean="0">
                <a:cs typeface="Times New Roman" panose="02020603050405020304" pitchFamily="18" charset="0"/>
              </a:rPr>
              <a:t>n</a:t>
            </a:r>
            <a:r>
              <a:rPr lang="en-GB" sz="4000" dirty="0" smtClean="0">
                <a:cs typeface="Times New Roman" panose="02020603050405020304" pitchFamily="18" charset="0"/>
              </a:rPr>
              <a:t> tosses</a:t>
            </a:r>
            <a:endParaRPr lang="en-GB" sz="4800" dirty="0"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24744"/>
                <a:ext cx="8229600" cy="5328592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2400" dirty="0" smtClean="0">
                    <a:latin typeface="+mj-lt"/>
                    <a:cs typeface="Times New Roman" panose="02020603050405020304" pitchFamily="18" charset="0"/>
                  </a:rPr>
                  <a:t>We will use the shorthand “</a:t>
                </a:r>
                <a:r>
                  <a:rPr lang="en-GB" sz="2400" i="1" dirty="0" smtClean="0">
                    <a:latin typeface="+mj-lt"/>
                    <a:cs typeface="Times New Roman" panose="02020603050405020304" pitchFamily="18" charset="0"/>
                  </a:rPr>
                  <a:t>r/n</a:t>
                </a:r>
                <a:r>
                  <a:rPr lang="en-GB" sz="2400" dirty="0" smtClean="0">
                    <a:latin typeface="+mj-lt"/>
                    <a:cs typeface="Times New Roman" panose="02020603050405020304" pitchFamily="18" charset="0"/>
                  </a:rPr>
                  <a:t>” for this.  Binomial theory gives: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i="1">
                          <a:latin typeface="+mj-lt"/>
                        </a:rPr>
                        <m:t>𝑃</m:t>
                      </m:r>
                      <m:d>
                        <m:dPr>
                          <m:ctrlPr>
                            <a:rPr lang="en-GB" sz="2400" i="1">
                              <a:latin typeface="+mj-lt"/>
                            </a:rPr>
                          </m:ctrlPr>
                        </m:dPr>
                        <m:e>
                          <m:r>
                            <a:rPr lang="en-GB" sz="2400" i="1">
                              <a:latin typeface="+mj-lt"/>
                            </a:rPr>
                            <m:t>𝑟</m:t>
                          </m:r>
                          <m:r>
                            <a:rPr lang="en-GB" sz="2400" i="1">
                              <a:latin typeface="+mj-lt"/>
                            </a:rPr>
                            <m:t>/</m:t>
                          </m:r>
                          <m:r>
                            <a:rPr lang="en-GB" sz="2400" i="1">
                              <a:latin typeface="+mj-lt"/>
                            </a:rPr>
                            <m:t>𝑛</m:t>
                          </m:r>
                          <m:r>
                            <a:rPr lang="en-GB" sz="2400" i="1">
                              <a:latin typeface="+mj-lt"/>
                            </a:rPr>
                            <m:t> </m:t>
                          </m:r>
                        </m:e>
                        <m:e>
                          <m:r>
                            <a:rPr lang="en-GB" sz="2400" i="1">
                              <a:latin typeface="+mj-lt"/>
                            </a:rPr>
                            <m:t> </m:t>
                          </m:r>
                          <m:r>
                            <a:rPr lang="en-GB" sz="2400" i="1">
                              <a:latin typeface="+mj-lt"/>
                            </a:rPr>
                            <m:t>𝑊</m:t>
                          </m:r>
                          <m:r>
                            <a:rPr lang="en-GB" sz="2400" i="1">
                              <a:latin typeface="+mj-lt"/>
                            </a:rPr>
                            <m:t>=</m:t>
                          </m:r>
                          <m:r>
                            <a:rPr lang="en-GB" sz="2400" i="1">
                              <a:latin typeface="+mj-lt"/>
                            </a:rPr>
                            <m:t>𝑤</m:t>
                          </m:r>
                        </m:e>
                      </m:d>
                      <m:r>
                        <a:rPr lang="en-GB" sz="2400" i="1">
                          <a:latin typeface="+mj-lt"/>
                        </a:rPr>
                        <m:t>=</m:t>
                      </m:r>
                      <m:d>
                        <m:dPr>
                          <m:ctrlPr>
                            <a:rPr lang="en-GB" sz="2400" i="1">
                              <a:latin typeface="+mj-lt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400" i="1">
                                  <a:latin typeface="+mj-lt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GB" sz="2400" i="1">
                                    <a:latin typeface="+mj-lt"/>
                                  </a:rPr>
                                  <m:t>𝑛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400" i="1">
                                    <a:latin typeface="+mj-lt"/>
                                  </a:rPr>
                                  <m:t>𝑟</m:t>
                                </m:r>
                              </m:e>
                            </m:mr>
                          </m:m>
                        </m:e>
                      </m:d>
                      <m:sSup>
                        <m:sSupPr>
                          <m:ctrlPr>
                            <a:rPr lang="en-GB" sz="2400" i="1">
                              <a:latin typeface="+mj-lt"/>
                            </a:rPr>
                          </m:ctrlPr>
                        </m:sSupPr>
                        <m:e>
                          <m:r>
                            <a:rPr lang="en-GB" sz="2400" i="1">
                              <a:latin typeface="+mj-lt"/>
                            </a:rPr>
                            <m:t>𝑤</m:t>
                          </m:r>
                        </m:e>
                        <m:sup>
                          <m:r>
                            <a:rPr lang="en-GB" sz="2400" i="1">
                              <a:latin typeface="+mj-lt"/>
                            </a:rPr>
                            <m:t>𝑟</m:t>
                          </m:r>
                        </m:sup>
                      </m:sSup>
                      <m:sSup>
                        <m:sSupPr>
                          <m:ctrlPr>
                            <a:rPr lang="en-GB" sz="2400" i="1">
                              <a:latin typeface="+mj-lt"/>
                            </a:rPr>
                          </m:ctrlPr>
                        </m:sSupPr>
                        <m:e>
                          <m:r>
                            <a:rPr lang="en-GB" sz="2400" i="1">
                              <a:latin typeface="+mj-lt"/>
                            </a:rPr>
                            <m:t>(1−</m:t>
                          </m:r>
                          <m:r>
                            <a:rPr lang="en-GB" sz="2400" i="1">
                              <a:latin typeface="+mj-lt"/>
                            </a:rPr>
                            <m:t>𝑤</m:t>
                          </m:r>
                          <m:r>
                            <a:rPr lang="en-GB" sz="2400" i="1">
                              <a:latin typeface="+mj-lt"/>
                            </a:rPr>
                            <m:t>)</m:t>
                          </m:r>
                        </m:e>
                        <m:sup>
                          <m:r>
                            <a:rPr lang="en-GB" sz="2400" i="1">
                              <a:latin typeface="+mj-lt"/>
                            </a:rPr>
                            <m:t>𝑛</m:t>
                          </m:r>
                          <m:r>
                            <a:rPr lang="en-GB" sz="2400" i="1">
                              <a:latin typeface="+mj-lt"/>
                            </a:rPr>
                            <m:t>−</m:t>
                          </m:r>
                          <m:r>
                            <a:rPr lang="en-GB" sz="2400" i="1">
                              <a:latin typeface="+mj-lt"/>
                            </a:rPr>
                            <m:t>𝑟</m:t>
                          </m:r>
                        </m:sup>
                      </m:sSup>
                      <m:r>
                        <a:rPr lang="en-GB" sz="2400" i="1">
                          <a:latin typeface="+mj-lt"/>
                        </a:rPr>
                        <m:t>.</m:t>
                      </m:r>
                    </m:oMath>
                  </m:oMathPara>
                </a14:m>
                <a:endParaRPr lang="en-GB" sz="2400" dirty="0" smtClean="0">
                  <a:latin typeface="+mj-lt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2400" dirty="0" smtClean="0">
                    <a:latin typeface="+mj-lt"/>
                    <a:cs typeface="Times New Roman" panose="02020603050405020304" pitchFamily="18" charset="0"/>
                  </a:rPr>
                  <a:t>For a randomly selected coin, we have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i="1">
                          <a:latin typeface="+mj-lt"/>
                        </a:rPr>
                        <m:t>𝑃</m:t>
                      </m:r>
                      <m:d>
                        <m:dPr>
                          <m:ctrlPr>
                            <a:rPr lang="en-GB" sz="2400" i="1" smtClean="0">
                              <a:latin typeface="+mj-lt"/>
                            </a:rPr>
                          </m:ctrlPr>
                        </m:dPr>
                        <m:e>
                          <m:r>
                            <a:rPr lang="en-GB" sz="2400" i="1">
                              <a:latin typeface="+mj-lt"/>
                            </a:rPr>
                            <m:t>𝑟</m:t>
                          </m:r>
                          <m:r>
                            <a:rPr lang="en-GB" sz="2400" i="1">
                              <a:latin typeface="+mj-lt"/>
                            </a:rPr>
                            <m:t>/</m:t>
                          </m:r>
                          <m:r>
                            <a:rPr lang="en-GB" sz="2400" i="1">
                              <a:latin typeface="+mj-lt"/>
                            </a:rPr>
                            <m:t>𝑛</m:t>
                          </m:r>
                        </m:e>
                      </m:d>
                      <m:r>
                        <a:rPr lang="en-GB" sz="2400" b="0" i="1" smtClean="0">
                          <a:latin typeface="+mj-lt"/>
                        </a:rPr>
                        <m:t>=</m:t>
                      </m:r>
                      <m:d>
                        <m:dPr>
                          <m:ctrlPr>
                            <a:rPr lang="en-GB" sz="2400" i="1">
                              <a:latin typeface="+mj-lt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400" i="1">
                                  <a:latin typeface="+mj-lt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GB" sz="2400" i="1">
                                    <a:latin typeface="+mj-lt"/>
                                  </a:rPr>
                                  <m:t>𝑛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400" i="1">
                                    <a:latin typeface="+mj-lt"/>
                                  </a:rPr>
                                  <m:t>𝑟</m:t>
                                </m:r>
                              </m:e>
                            </m:mr>
                          </m:m>
                        </m:e>
                      </m:d>
                      <m:nary>
                        <m:naryPr>
                          <m:limLoc m:val="subSup"/>
                          <m:ctrlPr>
                            <a:rPr lang="en-GB" sz="2400" i="1">
                              <a:latin typeface="+mj-lt"/>
                            </a:rPr>
                          </m:ctrlPr>
                        </m:naryPr>
                        <m:sub>
                          <m:r>
                            <a:rPr lang="en-GB" sz="2400" i="1">
                              <a:latin typeface="+mj-lt"/>
                            </a:rPr>
                            <m:t>0</m:t>
                          </m:r>
                        </m:sub>
                        <m:sup>
                          <m:r>
                            <a:rPr lang="en-GB" sz="2400" i="1">
                              <a:latin typeface="+mj-lt"/>
                            </a:rPr>
                            <m:t>1</m:t>
                          </m:r>
                        </m:sup>
                        <m:e>
                          <m:sSup>
                            <m:sSupPr>
                              <m:ctrlPr>
                                <a:rPr lang="en-GB" sz="2400" i="1">
                                  <a:latin typeface="+mj-lt"/>
                                </a:rPr>
                              </m:ctrlPr>
                            </m:sSupPr>
                            <m:e>
                              <m:r>
                                <a:rPr lang="en-GB" sz="2400" i="1">
                                  <a:latin typeface="+mj-lt"/>
                                </a:rPr>
                                <m:t>𝑤</m:t>
                              </m:r>
                            </m:e>
                            <m:sup>
                              <m:r>
                                <a:rPr lang="en-GB" sz="2400" i="1">
                                  <a:latin typeface="+mj-lt"/>
                                </a:rPr>
                                <m:t>𝑟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GB" sz="2400" i="1">
                                  <a:latin typeface="+mj-lt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i="1">
                                      <a:latin typeface="+mj-lt"/>
                                    </a:rPr>
                                  </m:ctrlPr>
                                </m:dPr>
                                <m:e>
                                  <m:r>
                                    <a:rPr lang="en-GB" sz="2400" i="1">
                                      <a:latin typeface="+mj-lt"/>
                                    </a:rPr>
                                    <m:t>1−</m:t>
                                  </m:r>
                                  <m:r>
                                    <a:rPr lang="en-GB" sz="2400" i="1">
                                      <a:latin typeface="+mj-lt"/>
                                    </a:rPr>
                                    <m:t>𝑤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2400" i="1">
                                  <a:latin typeface="+mj-lt"/>
                                </a:rPr>
                                <m:t>𝑛</m:t>
                              </m:r>
                              <m:r>
                                <a:rPr lang="en-GB" sz="2400" i="1">
                                  <a:latin typeface="+mj-lt"/>
                                </a:rPr>
                                <m:t>−</m:t>
                              </m:r>
                              <m:r>
                                <a:rPr lang="en-GB" sz="2400" i="1">
                                  <a:latin typeface="+mj-lt"/>
                                </a:rPr>
                                <m:t>𝑟</m:t>
                              </m:r>
                            </m:sup>
                          </m:sSup>
                        </m:e>
                      </m:nary>
                      <m:r>
                        <a:rPr lang="en-GB" sz="2400" i="1">
                          <a:latin typeface="+mj-lt"/>
                        </a:rPr>
                        <m:t>𝑑𝑤</m:t>
                      </m:r>
                      <m:r>
                        <a:rPr lang="en-GB" sz="2400" b="0" i="1" smtClean="0">
                          <a:latin typeface="+mj-lt"/>
                        </a:rPr>
                        <m:t>=</m:t>
                      </m:r>
                      <m:f>
                        <m:fPr>
                          <m:ctrlPr>
                            <a:rPr lang="en-GB" sz="2400" b="0" i="1" smtClean="0">
                              <a:latin typeface="+mj-lt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+mj-lt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+mj-lt"/>
                            </a:rPr>
                            <m:t>𝑛</m:t>
                          </m:r>
                          <m:r>
                            <a:rPr lang="en-GB" sz="2400" b="0" i="1" smtClean="0">
                              <a:latin typeface="+mj-lt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n-GB" sz="2400" dirty="0">
                  <a:latin typeface="+mj-lt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2400" dirty="0" smtClean="0">
                    <a:latin typeface="+mj-lt"/>
                    <a:cs typeface="Times New Roman" panose="02020603050405020304" pitchFamily="18" charset="0"/>
                  </a:rPr>
                  <a:t>What if we toss a coin </a:t>
                </a:r>
                <a:r>
                  <a:rPr lang="en-GB" sz="2400" i="1" dirty="0" smtClean="0">
                    <a:latin typeface="+mj-lt"/>
                    <a:cs typeface="Times New Roman" panose="02020603050405020304" pitchFamily="18" charset="0"/>
                  </a:rPr>
                  <a:t>n</a:t>
                </a:r>
                <a:r>
                  <a:rPr lang="en-GB" sz="2400" dirty="0" smtClean="0">
                    <a:latin typeface="+mj-lt"/>
                    <a:cs typeface="Times New Roman" panose="02020603050405020304" pitchFamily="18" charset="0"/>
                  </a:rPr>
                  <a:t> times, resulting in </a:t>
                </a:r>
                <a:r>
                  <a:rPr lang="en-GB" sz="2400" i="1" dirty="0" smtClean="0">
                    <a:latin typeface="+mj-lt"/>
                    <a:cs typeface="Times New Roman" panose="02020603050405020304" pitchFamily="18" charset="0"/>
                  </a:rPr>
                  <a:t>r</a:t>
                </a:r>
                <a:r>
                  <a:rPr lang="en-GB" sz="2400" dirty="0" smtClean="0">
                    <a:latin typeface="+mj-lt"/>
                    <a:cs typeface="Times New Roman" panose="02020603050405020304" pitchFamily="18" charset="0"/>
                  </a:rPr>
                  <a:t> heads?  What is the probability that we get heads on the next toss?  Using Bayes’ Theorem again, it can be shown that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:endParaRPr lang="en-GB" sz="800" dirty="0" smtClean="0">
                  <a:latin typeface="+mj-lt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800" i="1">
                          <a:latin typeface="+mj-lt"/>
                        </a:rPr>
                        <m:t>𝑃</m:t>
                      </m:r>
                      <m:d>
                        <m:dPr>
                          <m:ctrlPr>
                            <a:rPr lang="en-GB" sz="1800" i="1">
                              <a:latin typeface="+mj-lt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GB" sz="1800" i="1">
                                  <a:latin typeface="+mj-lt"/>
                                </a:rPr>
                              </m:ctrlPr>
                            </m:dPr>
                            <m:e>
                              <m:r>
                                <a:rPr lang="en-GB" sz="1800" i="1">
                                  <a:latin typeface="+mj-lt"/>
                                </a:rPr>
                                <m:t>𝑟</m:t>
                              </m:r>
                              <m:r>
                                <a:rPr lang="en-GB" sz="1800" i="1">
                                  <a:latin typeface="+mj-lt"/>
                                </a:rPr>
                                <m:t>+1</m:t>
                              </m:r>
                            </m:e>
                          </m:d>
                          <m:r>
                            <a:rPr lang="en-GB" sz="1800" i="1">
                              <a:latin typeface="+mj-lt"/>
                            </a:rPr>
                            <m:t>/</m:t>
                          </m:r>
                          <m:d>
                            <m:dPr>
                              <m:ctrlPr>
                                <a:rPr lang="en-GB" sz="1800" i="1">
                                  <a:latin typeface="+mj-lt"/>
                                </a:rPr>
                              </m:ctrlPr>
                            </m:dPr>
                            <m:e>
                              <m:r>
                                <a:rPr lang="en-GB" sz="1800" i="1">
                                  <a:latin typeface="+mj-lt"/>
                                </a:rPr>
                                <m:t>𝑛</m:t>
                              </m:r>
                              <m:r>
                                <a:rPr lang="en-GB" sz="1800" i="1">
                                  <a:latin typeface="+mj-lt"/>
                                </a:rPr>
                                <m:t>+1</m:t>
                              </m:r>
                            </m:e>
                          </m:d>
                          <m:r>
                            <a:rPr lang="en-GB" sz="1800" i="1">
                              <a:latin typeface="+mj-lt"/>
                            </a:rPr>
                            <m:t>|</m:t>
                          </m:r>
                          <m:r>
                            <a:rPr lang="en-GB" sz="1800" i="1">
                              <a:latin typeface="+mj-lt"/>
                            </a:rPr>
                            <m:t>𝑟</m:t>
                          </m:r>
                          <m:r>
                            <a:rPr lang="en-GB" sz="1800" i="1">
                              <a:latin typeface="+mj-lt"/>
                            </a:rPr>
                            <m:t>/</m:t>
                          </m:r>
                          <m:r>
                            <a:rPr lang="en-GB" sz="1800" i="1">
                              <a:latin typeface="+mj-lt"/>
                            </a:rPr>
                            <m:t>𝑛</m:t>
                          </m:r>
                        </m:e>
                      </m:d>
                      <m:r>
                        <a:rPr lang="en-GB" sz="1800" i="1">
                          <a:latin typeface="+mj-lt"/>
                        </a:rPr>
                        <m:t>=</m:t>
                      </m:r>
                      <m:f>
                        <m:fPr>
                          <m:ctrlPr>
                            <a:rPr lang="en-GB" sz="1800" i="1">
                              <a:latin typeface="+mj-lt"/>
                            </a:rPr>
                          </m:ctrlPr>
                        </m:fPr>
                        <m:num>
                          <m:r>
                            <a:rPr lang="en-GB" sz="1800" i="1">
                              <a:latin typeface="+mj-lt"/>
                            </a:rPr>
                            <m:t>𝑃</m:t>
                          </m:r>
                          <m:d>
                            <m:dPr>
                              <m:ctrlPr>
                                <a:rPr lang="en-GB" sz="1800" i="1">
                                  <a:latin typeface="+mj-lt"/>
                                </a:rPr>
                              </m:ctrlPr>
                            </m:dPr>
                            <m:e>
                              <m:r>
                                <a:rPr lang="en-GB" sz="1800" i="1">
                                  <a:latin typeface="+mj-lt"/>
                                </a:rPr>
                                <m:t>𝑟</m:t>
                              </m:r>
                              <m:r>
                                <a:rPr lang="en-GB" sz="1800" i="1">
                                  <a:latin typeface="+mj-lt"/>
                                </a:rPr>
                                <m:t>/</m:t>
                              </m:r>
                              <m:r>
                                <a:rPr lang="en-GB" sz="1800" i="1">
                                  <a:latin typeface="+mj-lt"/>
                                </a:rPr>
                                <m:t>𝑛</m:t>
                              </m:r>
                              <m:r>
                                <a:rPr lang="en-GB" sz="1800" i="1">
                                  <a:latin typeface="+mj-lt"/>
                                </a:rPr>
                                <m:t>|</m:t>
                              </m:r>
                              <m:d>
                                <m:dPr>
                                  <m:ctrlPr>
                                    <a:rPr lang="en-GB" sz="1800" i="1">
                                      <a:latin typeface="+mj-lt"/>
                                    </a:rPr>
                                  </m:ctrlPr>
                                </m:dPr>
                                <m:e>
                                  <m:r>
                                    <a:rPr lang="en-GB" sz="1800" i="1">
                                      <a:latin typeface="+mj-lt"/>
                                    </a:rPr>
                                    <m:t>𝑟</m:t>
                                  </m:r>
                                  <m:r>
                                    <a:rPr lang="en-GB" sz="1800" i="1">
                                      <a:latin typeface="+mj-lt"/>
                                    </a:rPr>
                                    <m:t>+1</m:t>
                                  </m:r>
                                </m:e>
                              </m:d>
                              <m:r>
                                <a:rPr lang="en-GB" sz="1800" i="1">
                                  <a:latin typeface="+mj-lt"/>
                                </a:rPr>
                                <m:t>/</m:t>
                              </m:r>
                              <m:d>
                                <m:dPr>
                                  <m:ctrlPr>
                                    <a:rPr lang="en-GB" sz="1800" i="1">
                                      <a:latin typeface="+mj-lt"/>
                                    </a:rPr>
                                  </m:ctrlPr>
                                </m:dPr>
                                <m:e>
                                  <m:r>
                                    <a:rPr lang="en-GB" sz="1800" i="1">
                                      <a:latin typeface="+mj-lt"/>
                                    </a:rPr>
                                    <m:t>𝑛</m:t>
                                  </m:r>
                                  <m:r>
                                    <a:rPr lang="en-GB" sz="1800" i="1">
                                      <a:latin typeface="+mj-lt"/>
                                    </a:rPr>
                                    <m:t>+1</m:t>
                                  </m:r>
                                </m:e>
                              </m:d>
                            </m:e>
                          </m:d>
                          <m:r>
                            <a:rPr lang="en-GB" sz="1800" i="1">
                              <a:latin typeface="+mj-lt"/>
                            </a:rPr>
                            <m:t>𝑃</m:t>
                          </m:r>
                          <m:d>
                            <m:dPr>
                              <m:ctrlPr>
                                <a:rPr lang="en-GB" sz="1800" i="1">
                                  <a:latin typeface="+mj-lt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GB" sz="1800" i="1">
                                      <a:latin typeface="+mj-lt"/>
                                    </a:rPr>
                                  </m:ctrlPr>
                                </m:dPr>
                                <m:e>
                                  <m:r>
                                    <a:rPr lang="en-GB" sz="1800" i="1">
                                      <a:latin typeface="+mj-lt"/>
                                    </a:rPr>
                                    <m:t>𝑟</m:t>
                                  </m:r>
                                  <m:r>
                                    <a:rPr lang="en-GB" sz="1800" i="1">
                                      <a:latin typeface="+mj-lt"/>
                                    </a:rPr>
                                    <m:t>+1</m:t>
                                  </m:r>
                                </m:e>
                              </m:d>
                              <m:r>
                                <a:rPr lang="en-GB" sz="1800" i="1">
                                  <a:latin typeface="+mj-lt"/>
                                </a:rPr>
                                <m:t>/</m:t>
                              </m:r>
                              <m:d>
                                <m:dPr>
                                  <m:ctrlPr>
                                    <a:rPr lang="en-GB" sz="1800" i="1">
                                      <a:latin typeface="+mj-lt"/>
                                    </a:rPr>
                                  </m:ctrlPr>
                                </m:dPr>
                                <m:e>
                                  <m:r>
                                    <a:rPr lang="en-GB" sz="1800" i="1">
                                      <a:latin typeface="+mj-lt"/>
                                    </a:rPr>
                                    <m:t>𝑛</m:t>
                                  </m:r>
                                  <m:r>
                                    <a:rPr lang="en-GB" sz="1800" i="1">
                                      <a:latin typeface="+mj-lt"/>
                                    </a:rPr>
                                    <m:t>+1</m:t>
                                  </m:r>
                                </m:e>
                              </m:d>
                            </m:e>
                          </m:d>
                        </m:num>
                        <m:den>
                          <m:r>
                            <a:rPr lang="en-GB" sz="1800" i="1">
                              <a:latin typeface="+mj-lt"/>
                            </a:rPr>
                            <m:t>𝑃</m:t>
                          </m:r>
                          <m:d>
                            <m:dPr>
                              <m:ctrlPr>
                                <a:rPr lang="en-GB" sz="1800" i="1">
                                  <a:latin typeface="+mj-lt"/>
                                </a:rPr>
                              </m:ctrlPr>
                            </m:dPr>
                            <m:e>
                              <m:r>
                                <a:rPr lang="en-GB" sz="1800" i="1">
                                  <a:latin typeface="+mj-lt"/>
                                </a:rPr>
                                <m:t>𝑟</m:t>
                              </m:r>
                              <m:r>
                                <a:rPr lang="en-GB" sz="1800" i="1">
                                  <a:latin typeface="+mj-lt"/>
                                </a:rPr>
                                <m:t>/</m:t>
                              </m:r>
                              <m:r>
                                <a:rPr lang="en-GB" sz="1800" i="1">
                                  <a:latin typeface="+mj-lt"/>
                                </a:rPr>
                                <m:t>𝑛</m:t>
                              </m:r>
                            </m:e>
                          </m:d>
                        </m:den>
                      </m:f>
                      <m:r>
                        <a:rPr lang="en-GB" sz="1800" b="0" i="1" smtClean="0">
                          <a:latin typeface="+mj-lt"/>
                        </a:rPr>
                        <m:t>=</m:t>
                      </m:r>
                      <m:f>
                        <m:fPr>
                          <m:ctrlPr>
                            <a:rPr lang="en-GB" sz="1800" i="1">
                              <a:latin typeface="+mj-lt"/>
                            </a:rPr>
                          </m:ctrlPr>
                        </m:fPr>
                        <m:num>
                          <m:r>
                            <a:rPr lang="en-GB" sz="1800" i="1">
                              <a:latin typeface="+mj-lt"/>
                            </a:rPr>
                            <m:t>𝑟</m:t>
                          </m:r>
                          <m:r>
                            <a:rPr lang="en-GB" sz="1800" i="1">
                              <a:latin typeface="+mj-lt"/>
                            </a:rPr>
                            <m:t>+1</m:t>
                          </m:r>
                        </m:num>
                        <m:den>
                          <m:r>
                            <a:rPr lang="en-GB" sz="1800" i="1">
                              <a:latin typeface="+mj-lt"/>
                            </a:rPr>
                            <m:t>𝑛</m:t>
                          </m:r>
                          <m:r>
                            <a:rPr lang="en-GB" sz="1800" i="1">
                              <a:latin typeface="+mj-lt"/>
                            </a:rPr>
                            <m:t>+2</m:t>
                          </m:r>
                        </m:den>
                      </m:f>
                    </m:oMath>
                  </m:oMathPara>
                </a14:m>
                <a:endParaRPr lang="en-GB" sz="1800" dirty="0" smtClean="0">
                  <a:latin typeface="+mj-lt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:endParaRPr lang="en-GB" sz="1800" dirty="0">
                  <a:latin typeface="+mj-lt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2400" dirty="0" smtClean="0">
                    <a:latin typeface="+mj-lt"/>
                  </a:rPr>
                  <a:t>Spend a moment thinking about the meaning of this result…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24744"/>
                <a:ext cx="8229600" cy="5328592"/>
              </a:xfrm>
              <a:blipFill rotWithShape="1">
                <a:blip r:embed="rId2"/>
                <a:stretch>
                  <a:fillRect l="-1111" t="-9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3644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614"/>
            <a:ext cx="8229600" cy="994122"/>
          </a:xfrm>
        </p:spPr>
        <p:txBody>
          <a:bodyPr>
            <a:normAutofit/>
          </a:bodyPr>
          <a:lstStyle/>
          <a:p>
            <a:r>
              <a:rPr lang="en-GB" sz="4000" dirty="0" smtClean="0">
                <a:cs typeface="Times New Roman" panose="02020603050405020304" pitchFamily="18" charset="0"/>
              </a:rPr>
              <a:t>Replication With 2 Coins?</a:t>
            </a:r>
            <a:endParaRPr lang="en-GB" sz="4800" dirty="0"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24744"/>
                <a:ext cx="8229600" cy="5328592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2400" dirty="0" smtClean="0">
                    <a:latin typeface="+mj-lt"/>
                  </a:rPr>
                  <a:t>Suppose we have just 2 coins in the collection, but can choose their biases to be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400" i="1" smtClean="0">
                            <a:latin typeface="+mj-lt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 smtClean="0">
                                <a:latin typeface="+mj-lt"/>
                              </a:rPr>
                            </m:ctrlPr>
                          </m:fPr>
                          <m:num>
                            <m:r>
                              <a:rPr lang="en-GB" sz="2400" b="0" i="1" smtClean="0">
                                <a:latin typeface="+mj-lt"/>
                              </a:rPr>
                              <m:t>1</m:t>
                            </m:r>
                          </m:num>
                          <m:den>
                            <m:r>
                              <a:rPr lang="en-GB" sz="2400" b="0" i="1" smtClean="0">
                                <a:latin typeface="+mj-lt"/>
                              </a:rPr>
                              <m:t>2</m:t>
                            </m:r>
                          </m:den>
                        </m:f>
                        <m:r>
                          <a:rPr lang="en-GB" sz="2400" i="1" smtClean="0">
                            <a:latin typeface="+mj-lt"/>
                            <a:ea typeface="Cambria Math"/>
                          </a:rPr>
                          <m:t>±</m:t>
                        </m:r>
                        <m:r>
                          <a:rPr lang="en-GB" sz="2400" b="0" i="1" smtClean="0">
                            <a:latin typeface="+mj-lt"/>
                            <a:ea typeface="Cambria Math"/>
                          </a:rPr>
                          <m:t>𝑎</m:t>
                        </m:r>
                      </m:e>
                    </m:box>
                    <m:r>
                      <a:rPr lang="en-GB" sz="2400" b="0" i="1" smtClean="0">
                        <a:latin typeface="+mj-lt"/>
                      </a:rPr>
                      <m:t>.</m:t>
                    </m:r>
                  </m:oMath>
                </a14:m>
                <a:r>
                  <a:rPr lang="en-GB" sz="2400" dirty="0" smtClean="0">
                    <a:latin typeface="+mj-lt"/>
                  </a:rPr>
                  <a:t>  We require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+mj-lt"/>
                        </a:rPr>
                        <m:t>𝑃</m:t>
                      </m:r>
                      <m:d>
                        <m:dPr>
                          <m:ctrlPr>
                            <a:rPr lang="en-GB" sz="2400" b="0" i="1" smtClean="0">
                              <a:latin typeface="+mj-lt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+mj-lt"/>
                            </a:rPr>
                            <m:t>𝐻𝐻</m:t>
                          </m:r>
                        </m:e>
                      </m:d>
                      <m:r>
                        <a:rPr lang="en-GB" sz="2400" b="0" i="1" smtClean="0">
                          <a:latin typeface="+mj-lt"/>
                        </a:rPr>
                        <m:t>=</m:t>
                      </m:r>
                      <m:box>
                        <m:boxPr>
                          <m:ctrlPr>
                            <a:rPr lang="en-GB" sz="2400" b="0" i="1" smtClean="0">
                              <a:latin typeface="+mj-lt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400" b="0" i="1" smtClean="0">
                                  <a:latin typeface="+mj-lt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latin typeface="+mj-lt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400" b="0" i="1" smtClean="0">
                                  <a:latin typeface="+mj-lt"/>
                                </a:rPr>
                                <m:t>2</m:t>
                              </m:r>
                            </m:den>
                          </m:f>
                        </m:e>
                      </m:box>
                      <m:sSup>
                        <m:sSupPr>
                          <m:ctrlPr>
                            <a:rPr lang="en-GB" sz="2400" b="0" i="1" smtClean="0">
                              <a:latin typeface="+mj-lt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b="0" i="1" smtClean="0">
                                  <a:latin typeface="+mj-lt"/>
                                </a:rPr>
                              </m:ctrlPr>
                            </m:dPr>
                            <m:e>
                              <m:box>
                                <m:boxPr>
                                  <m:ctrlPr>
                                    <a:rPr lang="en-GB" sz="2400" i="1" smtClean="0">
                                      <a:latin typeface="+mj-lt"/>
                                    </a:rPr>
                                  </m:ctrlPr>
                                </m:boxPr>
                                <m:e>
                                  <m:argPr>
                                    <m:argSz m:val="-1"/>
                                  </m:argPr>
                                  <m:f>
                                    <m:fPr>
                                      <m:ctrlPr>
                                        <a:rPr lang="en-GB" sz="2400" i="1" smtClean="0">
                                          <a:latin typeface="+mj-lt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2400" b="0" i="1" smtClean="0">
                                          <a:latin typeface="+mj-lt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GB" sz="2400" b="0" i="1" smtClean="0">
                                          <a:latin typeface="+mj-lt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box>
                              <m:r>
                                <a:rPr lang="en-GB" sz="2400" b="0" i="1" smtClean="0">
                                  <a:latin typeface="+mj-lt"/>
                                  <a:ea typeface="Cambria Math"/>
                                </a:rPr>
                                <m:t>+</m:t>
                              </m:r>
                              <m:r>
                                <a:rPr lang="en-GB" sz="2400" b="0" i="1" smtClean="0">
                                  <a:latin typeface="+mj-lt"/>
                                  <a:ea typeface="Cambria Math"/>
                                </a:rPr>
                                <m:t>𝑎</m:t>
                              </m:r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+mj-lt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+mj-lt"/>
                        </a:rPr>
                        <m:t>+</m:t>
                      </m:r>
                      <m:box>
                        <m:boxPr>
                          <m:ctrlPr>
                            <a:rPr lang="en-GB" sz="2400" b="0" i="1" smtClean="0">
                              <a:latin typeface="+mj-lt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400" b="0" i="1" smtClean="0">
                                  <a:latin typeface="+mj-lt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latin typeface="+mj-lt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400" b="0" i="1" smtClean="0">
                                  <a:latin typeface="+mj-lt"/>
                                </a:rPr>
                                <m:t>2</m:t>
                              </m:r>
                            </m:den>
                          </m:f>
                        </m:e>
                      </m:box>
                      <m:sSup>
                        <m:sSupPr>
                          <m:ctrlPr>
                            <a:rPr lang="en-GB" sz="2400" b="0" i="1" smtClean="0">
                              <a:latin typeface="+mj-lt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b="0" i="1" smtClean="0">
                                  <a:latin typeface="+mj-lt"/>
                                </a:rPr>
                              </m:ctrlPr>
                            </m:dPr>
                            <m:e>
                              <m:box>
                                <m:boxPr>
                                  <m:ctrlPr>
                                    <a:rPr lang="en-GB" sz="2400" i="1" smtClean="0">
                                      <a:latin typeface="+mj-lt"/>
                                    </a:rPr>
                                  </m:ctrlPr>
                                </m:boxPr>
                                <m:e>
                                  <m:argPr>
                                    <m:argSz m:val="-1"/>
                                  </m:argPr>
                                  <m:f>
                                    <m:fPr>
                                      <m:ctrlPr>
                                        <a:rPr lang="en-GB" sz="2400" i="1" smtClean="0">
                                          <a:latin typeface="+mj-lt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2400" b="0" i="1" smtClean="0">
                                          <a:latin typeface="+mj-lt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GB" sz="2400" b="0" i="1" smtClean="0">
                                          <a:latin typeface="+mj-lt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box>
                              <m:r>
                                <a:rPr lang="en-GB" sz="2400" b="0" i="1" smtClean="0">
                                  <a:latin typeface="+mj-lt"/>
                                  <a:ea typeface="Cambria Math"/>
                                </a:rPr>
                                <m:t>−</m:t>
                              </m:r>
                              <m:r>
                                <a:rPr lang="en-GB" sz="2400" b="0" i="1" smtClean="0">
                                  <a:latin typeface="+mj-lt"/>
                                  <a:ea typeface="Cambria Math"/>
                                </a:rPr>
                                <m:t>𝑎</m:t>
                              </m:r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+mj-lt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+mj-lt"/>
                        </a:rPr>
                        <m:t>=</m:t>
                      </m:r>
                      <m:box>
                        <m:boxPr>
                          <m:ctrlPr>
                            <a:rPr lang="en-GB" sz="2400" i="1">
                              <a:latin typeface="+mj-lt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400" i="1">
                                  <a:latin typeface="+mj-lt"/>
                                </a:rPr>
                              </m:ctrlPr>
                            </m:fPr>
                            <m:num>
                              <m:r>
                                <a:rPr lang="en-GB" sz="2400" i="1">
                                  <a:latin typeface="+mj-lt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400" i="1">
                                  <a:latin typeface="+mj-lt"/>
                                </a:rPr>
                                <m:t>4</m:t>
                              </m:r>
                            </m:den>
                          </m:f>
                        </m:e>
                      </m:box>
                      <m:r>
                        <a:rPr lang="en-GB" sz="2400" i="1">
                          <a:latin typeface="+mj-lt"/>
                        </a:rPr>
                        <m:t>+</m:t>
                      </m:r>
                      <m:sSup>
                        <m:sSupPr>
                          <m:ctrlPr>
                            <a:rPr lang="en-GB" sz="2400" i="1">
                              <a:latin typeface="+mj-lt"/>
                            </a:rPr>
                          </m:ctrlPr>
                        </m:sSupPr>
                        <m:e>
                          <m:r>
                            <a:rPr lang="en-GB" sz="2400" i="1">
                              <a:latin typeface="+mj-lt"/>
                            </a:rPr>
                            <m:t>𝑎</m:t>
                          </m:r>
                        </m:e>
                        <m:sup>
                          <m:r>
                            <a:rPr lang="en-GB" sz="2400" i="1">
                              <a:latin typeface="+mj-lt"/>
                            </a:rPr>
                            <m:t>2</m:t>
                          </m:r>
                        </m:sup>
                      </m:sSup>
                      <m:r>
                        <m:rPr>
                          <m:aln/>
                        </m:rPr>
                        <a:rPr lang="en-GB" sz="2400" i="1">
                          <a:latin typeface="+mj-lt"/>
                        </a:rPr>
                        <m:t>=</m:t>
                      </m:r>
                      <m:box>
                        <m:boxPr>
                          <m:ctrlPr>
                            <a:rPr lang="en-GB" sz="2400" i="1">
                              <a:latin typeface="+mj-lt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400" i="1">
                                  <a:latin typeface="+mj-lt"/>
                                </a:rPr>
                              </m:ctrlPr>
                            </m:fPr>
                            <m:num>
                              <m:r>
                                <a:rPr lang="en-GB" sz="2400" i="1">
                                  <a:latin typeface="+mj-lt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400" i="1">
                                  <a:latin typeface="+mj-lt"/>
                                </a:rPr>
                                <m:t>3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400" dirty="0" smtClean="0">
                  <a:latin typeface="+mj-lt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2400" dirty="0" smtClean="0">
                    <a:latin typeface="+mj-lt"/>
                  </a:rPr>
                  <a:t>which gives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+mj-lt"/>
                      </a:rPr>
                      <m:t>𝑎</m:t>
                    </m:r>
                    <m:r>
                      <a:rPr lang="en-GB" sz="2400" b="0" i="1" smtClean="0">
                        <a:latin typeface="+mj-lt"/>
                      </a:rPr>
                      <m:t>=</m:t>
                    </m:r>
                    <m:box>
                      <m:boxPr>
                        <m:ctrlPr>
                          <a:rPr lang="en-GB" sz="2400" i="1">
                            <a:latin typeface="+mj-lt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400" i="1">
                                <a:latin typeface="+mj-lt"/>
                              </a:rPr>
                            </m:ctrlPr>
                          </m:fPr>
                          <m:num>
                            <m:r>
                              <a:rPr lang="en-GB" sz="2400" i="1">
                                <a:latin typeface="+mj-lt"/>
                              </a:rPr>
                              <m:t>1</m:t>
                            </m:r>
                          </m:num>
                          <m:den>
                            <m:r>
                              <a:rPr lang="en-GB" sz="2400" i="1">
                                <a:latin typeface="+mj-lt"/>
                              </a:rPr>
                              <m:t>6</m:t>
                            </m:r>
                          </m:den>
                        </m:f>
                      </m:e>
                    </m:box>
                    <m:rad>
                      <m:radPr>
                        <m:degHide m:val="on"/>
                        <m:ctrlPr>
                          <a:rPr lang="en-GB" sz="2400" i="1">
                            <a:latin typeface="+mj-lt"/>
                          </a:rPr>
                        </m:ctrlPr>
                      </m:radPr>
                      <m:deg/>
                      <m:e>
                        <m:r>
                          <a:rPr lang="en-GB" sz="2400" i="1">
                            <a:latin typeface="+mj-lt"/>
                          </a:rPr>
                          <m:t>3</m:t>
                        </m:r>
                      </m:e>
                    </m:rad>
                  </m:oMath>
                </a14:m>
                <a:r>
                  <a:rPr lang="en-GB" sz="2400" dirty="0" smtClean="0">
                    <a:latin typeface="+mj-lt"/>
                  </a:rPr>
                  <a:t>.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2400" dirty="0" smtClean="0">
                    <a:latin typeface="+mj-lt"/>
                  </a:rPr>
                  <a:t>It can be shown that this actually replicates our model perfectly for up to </a:t>
                </a:r>
                <a:r>
                  <a:rPr lang="en-GB" sz="2400" b="1" dirty="0" smtClean="0">
                    <a:latin typeface="+mj-lt"/>
                  </a:rPr>
                  <a:t>three</a:t>
                </a:r>
                <a:r>
                  <a:rPr lang="en-GB" sz="2400" dirty="0" smtClean="0">
                    <a:latin typeface="+mj-lt"/>
                  </a:rPr>
                  <a:t> tosses of the chosen coin.  For example,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latin typeface="+mj-lt"/>
                        </a:rPr>
                        <m:t>𝑃</m:t>
                      </m:r>
                      <m:d>
                        <m:dPr>
                          <m:ctrlPr>
                            <a:rPr lang="en-GB" sz="2400" i="1">
                              <a:latin typeface="+mj-lt"/>
                            </a:rPr>
                          </m:ctrlPr>
                        </m:dPr>
                        <m:e>
                          <m:r>
                            <a:rPr lang="en-GB" sz="2400" i="1">
                              <a:latin typeface="+mj-lt"/>
                            </a:rPr>
                            <m:t>𝐻𝐻𝐻</m:t>
                          </m:r>
                        </m:e>
                      </m:d>
                      <m:r>
                        <a:rPr lang="en-GB" sz="2400" i="1">
                          <a:latin typeface="+mj-lt"/>
                        </a:rPr>
                        <m:t>=</m:t>
                      </m:r>
                      <m:box>
                        <m:boxPr>
                          <m:ctrlPr>
                            <a:rPr lang="en-GB" sz="2400" i="1">
                              <a:latin typeface="+mj-lt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400" i="1">
                                  <a:latin typeface="+mj-lt"/>
                                </a:rPr>
                              </m:ctrlPr>
                            </m:fPr>
                            <m:num>
                              <m:r>
                                <a:rPr lang="en-GB" sz="2400" i="1">
                                  <a:latin typeface="+mj-lt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400" i="1">
                                  <a:latin typeface="+mj-lt"/>
                                </a:rPr>
                                <m:t>2</m:t>
                              </m:r>
                            </m:den>
                          </m:f>
                        </m:e>
                      </m:box>
                      <m:sSup>
                        <m:sSupPr>
                          <m:ctrlPr>
                            <a:rPr lang="en-GB" sz="2400" i="1">
                              <a:latin typeface="+mj-lt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>
                                  <a:latin typeface="+mj-lt"/>
                                </a:rPr>
                              </m:ctrlPr>
                            </m:dPr>
                            <m:e>
                              <m:box>
                                <m:boxPr>
                                  <m:ctrlPr>
                                    <a:rPr lang="en-GB" sz="2400" i="1">
                                      <a:latin typeface="+mj-lt"/>
                                    </a:rPr>
                                  </m:ctrlPr>
                                </m:boxPr>
                                <m:e>
                                  <m:argPr>
                                    <m:argSz m:val="-1"/>
                                  </m:argPr>
                                  <m:f>
                                    <m:fPr>
                                      <m:ctrlPr>
                                        <a:rPr lang="en-GB" sz="2400" i="1">
                                          <a:latin typeface="+mj-lt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2400" i="1">
                                          <a:latin typeface="+mj-lt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GB" sz="2400" i="1">
                                          <a:latin typeface="+mj-lt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box>
                              <m:r>
                                <a:rPr lang="en-GB" sz="2400" i="1">
                                  <a:latin typeface="+mj-lt"/>
                                </a:rPr>
                                <m:t>+</m:t>
                              </m:r>
                              <m:box>
                                <m:boxPr>
                                  <m:ctrlPr>
                                    <a:rPr lang="en-GB" sz="2400" i="1">
                                      <a:latin typeface="+mj-lt"/>
                                    </a:rPr>
                                  </m:ctrlPr>
                                </m:boxPr>
                                <m:e>
                                  <m:argPr>
                                    <m:argSz m:val="-1"/>
                                  </m:argPr>
                                  <m:f>
                                    <m:fPr>
                                      <m:ctrlPr>
                                        <a:rPr lang="en-GB" sz="2400" i="1">
                                          <a:latin typeface="+mj-lt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2400" i="1">
                                          <a:latin typeface="+mj-lt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GB" sz="2400" i="1">
                                          <a:latin typeface="+mj-lt"/>
                                        </a:rPr>
                                        <m:t>6</m:t>
                                      </m:r>
                                    </m:den>
                                  </m:f>
                                </m:e>
                              </m:box>
                              <m:rad>
                                <m:radPr>
                                  <m:degHide m:val="on"/>
                                  <m:ctrlPr>
                                    <a:rPr lang="en-GB" sz="2400" i="1">
                                      <a:latin typeface="+mj-lt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i="1">
                                      <a:latin typeface="+mj-lt"/>
                                    </a:rPr>
                                    <m:t>3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GB" sz="2400" i="1">
                              <a:latin typeface="+mj-lt"/>
                            </a:rPr>
                            <m:t>3</m:t>
                          </m:r>
                        </m:sup>
                      </m:sSup>
                      <m:r>
                        <a:rPr lang="en-GB" sz="2400" i="1">
                          <a:latin typeface="+mj-lt"/>
                        </a:rPr>
                        <m:t>+</m:t>
                      </m:r>
                      <m:box>
                        <m:boxPr>
                          <m:ctrlPr>
                            <a:rPr lang="en-GB" sz="2400" i="1">
                              <a:latin typeface="+mj-lt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400" i="1">
                                  <a:latin typeface="+mj-lt"/>
                                </a:rPr>
                              </m:ctrlPr>
                            </m:fPr>
                            <m:num>
                              <m:r>
                                <a:rPr lang="en-GB" sz="2400" i="1">
                                  <a:latin typeface="+mj-lt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400" i="1">
                                  <a:latin typeface="+mj-lt"/>
                                </a:rPr>
                                <m:t>2</m:t>
                              </m:r>
                            </m:den>
                          </m:f>
                        </m:e>
                      </m:box>
                      <m:sSup>
                        <m:sSupPr>
                          <m:ctrlPr>
                            <a:rPr lang="en-GB" sz="2400" i="1">
                              <a:latin typeface="+mj-lt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>
                                  <a:latin typeface="+mj-lt"/>
                                </a:rPr>
                              </m:ctrlPr>
                            </m:dPr>
                            <m:e>
                              <m:box>
                                <m:boxPr>
                                  <m:ctrlPr>
                                    <a:rPr lang="en-GB" sz="2400" i="1">
                                      <a:latin typeface="+mj-lt"/>
                                    </a:rPr>
                                  </m:ctrlPr>
                                </m:boxPr>
                                <m:e>
                                  <m:argPr>
                                    <m:argSz m:val="-1"/>
                                  </m:argPr>
                                  <m:f>
                                    <m:fPr>
                                      <m:ctrlPr>
                                        <a:rPr lang="en-GB" sz="2400" i="1">
                                          <a:latin typeface="+mj-lt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2400" i="1">
                                          <a:latin typeface="+mj-lt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GB" sz="2400" i="1">
                                          <a:latin typeface="+mj-lt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box>
                              <m:r>
                                <a:rPr lang="en-GB" sz="2400" i="1">
                                  <a:latin typeface="+mj-lt"/>
                                </a:rPr>
                                <m:t>−</m:t>
                              </m:r>
                              <m:box>
                                <m:boxPr>
                                  <m:ctrlPr>
                                    <a:rPr lang="en-GB" sz="2400" i="1">
                                      <a:latin typeface="+mj-lt"/>
                                    </a:rPr>
                                  </m:ctrlPr>
                                </m:boxPr>
                                <m:e>
                                  <m:argPr>
                                    <m:argSz m:val="-1"/>
                                  </m:argPr>
                                  <m:f>
                                    <m:fPr>
                                      <m:ctrlPr>
                                        <a:rPr lang="en-GB" sz="2400" i="1">
                                          <a:latin typeface="+mj-lt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2400" i="1">
                                          <a:latin typeface="+mj-lt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GB" sz="2400" i="1">
                                          <a:latin typeface="+mj-lt"/>
                                        </a:rPr>
                                        <m:t>6</m:t>
                                      </m:r>
                                    </m:den>
                                  </m:f>
                                </m:e>
                              </m:box>
                              <m:rad>
                                <m:radPr>
                                  <m:degHide m:val="on"/>
                                  <m:ctrlPr>
                                    <a:rPr lang="en-GB" sz="2400" i="1">
                                      <a:latin typeface="+mj-lt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i="1">
                                      <a:latin typeface="+mj-lt"/>
                                    </a:rPr>
                                    <m:t>3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GB" sz="2400" i="1">
                              <a:latin typeface="+mj-lt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2400" dirty="0">
                  <a:latin typeface="+mj-lt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latin typeface="+mj-lt"/>
                        </a:rPr>
                        <m:t>=</m:t>
                      </m:r>
                      <m:box>
                        <m:boxPr>
                          <m:ctrlPr>
                            <a:rPr lang="en-GB" sz="2400" i="1">
                              <a:latin typeface="+mj-lt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400" i="1">
                                  <a:latin typeface="+mj-lt"/>
                                </a:rPr>
                              </m:ctrlPr>
                            </m:fPr>
                            <m:num>
                              <m:r>
                                <a:rPr lang="en-GB" sz="2400" i="1">
                                  <a:latin typeface="+mj-lt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400" i="1">
                                  <a:latin typeface="+mj-lt"/>
                                </a:rPr>
                                <m:t>8</m:t>
                              </m:r>
                            </m:den>
                          </m:f>
                          <m:r>
                            <a:rPr lang="en-GB" sz="2400" i="1">
                              <a:latin typeface="+mj-lt"/>
                            </a:rPr>
                            <m:t> + </m:t>
                          </m:r>
                          <m:box>
                            <m:boxPr>
                              <m:ctrlPr>
                                <a:rPr lang="en-GB" sz="2400" i="1">
                                  <a:latin typeface="+mj-lt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en-GB" sz="2400" i="1">
                                      <a:latin typeface="+mj-lt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i="1">
                                      <a:latin typeface="+mj-lt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i="1">
                                      <a:latin typeface="+mj-lt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2400" i="1">
                                  <a:latin typeface="+mj-lt"/>
                                </a:rPr>
                                <m:t>×</m:t>
                              </m:r>
                            </m:e>
                          </m:box>
                          <m:box>
                            <m:boxPr>
                              <m:ctrlPr>
                                <a:rPr lang="en-GB" sz="2400" i="1">
                                  <a:latin typeface="+mj-lt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en-GB" sz="2400" i="1">
                                      <a:latin typeface="+mj-lt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i="1">
                                      <a:latin typeface="+mj-lt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i="1">
                                      <a:latin typeface="+mj-lt"/>
                                    </a:rPr>
                                    <m:t>36</m:t>
                                  </m:r>
                                </m:den>
                              </m:f>
                              <m:r>
                                <a:rPr lang="en-GB" sz="2400" i="1">
                                  <a:latin typeface="+mj-lt"/>
                                </a:rPr>
                                <m:t>×</m:t>
                              </m:r>
                            </m:e>
                          </m:box>
                        </m:e>
                      </m:box>
                      <m:r>
                        <a:rPr lang="en-GB" sz="2400" i="1">
                          <a:latin typeface="+mj-lt"/>
                        </a:rPr>
                        <m:t>9=</m:t>
                      </m:r>
                      <m:box>
                        <m:boxPr>
                          <m:ctrlPr>
                            <a:rPr lang="en-GB" sz="2400" i="1">
                              <a:latin typeface="+mj-lt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400" i="1">
                                  <a:latin typeface="+mj-lt"/>
                                </a:rPr>
                              </m:ctrlPr>
                            </m:fPr>
                            <m:num>
                              <m:r>
                                <a:rPr lang="en-GB" sz="2400" i="1">
                                  <a:latin typeface="+mj-lt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400" i="1">
                                  <a:latin typeface="+mj-lt"/>
                                </a:rPr>
                                <m:t>4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400" dirty="0" smtClean="0">
                  <a:latin typeface="+mj-lt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2400" dirty="0" smtClean="0">
                    <a:latin typeface="+mj-lt"/>
                  </a:rPr>
                  <a:t>Of course, producing coins with this exact weighting would be very difficult!</a:t>
                </a:r>
                <a:endParaRPr lang="en-GB" sz="2400" dirty="0">
                  <a:latin typeface="+mj-lt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24744"/>
                <a:ext cx="8229600" cy="5328592"/>
              </a:xfrm>
              <a:blipFill rotWithShape="1">
                <a:blip r:embed="rId2"/>
                <a:stretch>
                  <a:fillRect l="-1111" t="-572" b="-194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2265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614"/>
            <a:ext cx="8229600" cy="994122"/>
          </a:xfrm>
        </p:spPr>
        <p:txBody>
          <a:bodyPr>
            <a:normAutofit/>
          </a:bodyPr>
          <a:lstStyle/>
          <a:p>
            <a:r>
              <a:rPr lang="en-GB" sz="4000" dirty="0" smtClean="0">
                <a:cs typeface="Times New Roman" panose="02020603050405020304" pitchFamily="18" charset="0"/>
              </a:rPr>
              <a:t>Physical Replication With Actual Coins</a:t>
            </a:r>
            <a:endParaRPr lang="en-GB" sz="4800" dirty="0"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24744"/>
                <a:ext cx="8229600" cy="5328592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2400" dirty="0" smtClean="0">
                    <a:latin typeface="+mj-lt"/>
                  </a:rPr>
                  <a:t>Suppose we have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+mj-lt"/>
                      </a:rPr>
                      <m:t>𝑁</m:t>
                    </m:r>
                  </m:oMath>
                </a14:m>
                <a:r>
                  <a:rPr lang="en-GB" sz="2400" dirty="0" smtClean="0">
                    <a:latin typeface="+mj-lt"/>
                  </a:rPr>
                  <a:t> coins,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+mj-lt"/>
                      </a:rPr>
                      <m:t>𝑎</m:t>
                    </m:r>
                  </m:oMath>
                </a14:m>
                <a:r>
                  <a:rPr lang="en-GB" sz="2400" dirty="0" smtClean="0">
                    <a:latin typeface="+mj-lt"/>
                  </a:rPr>
                  <a:t> fair,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+mj-lt"/>
                      </a:rPr>
                      <m:t>𝑏</m:t>
                    </m:r>
                  </m:oMath>
                </a14:m>
                <a:r>
                  <a:rPr lang="en-GB" sz="2400" dirty="0" smtClean="0">
                    <a:latin typeface="+mj-lt"/>
                  </a:rPr>
                  <a:t> double-headed and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+mj-lt"/>
                      </a:rPr>
                      <m:t>𝑏</m:t>
                    </m:r>
                  </m:oMath>
                </a14:m>
                <a:r>
                  <a:rPr lang="en-GB" sz="2400" dirty="0" smtClean="0">
                    <a:latin typeface="+mj-lt"/>
                  </a:rPr>
                  <a:t> double-tailed.  We require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i="1">
                          <a:latin typeface="+mj-lt"/>
                        </a:rPr>
                        <m:t>𝑃</m:t>
                      </m:r>
                      <m:d>
                        <m:dPr>
                          <m:ctrlPr>
                            <a:rPr lang="en-GB" sz="2400" i="1">
                              <a:latin typeface="+mj-lt"/>
                            </a:rPr>
                          </m:ctrlPr>
                        </m:dPr>
                        <m:e>
                          <m:r>
                            <a:rPr lang="en-GB" sz="2400" i="1">
                              <a:latin typeface="+mj-lt"/>
                            </a:rPr>
                            <m:t>𝐻𝐻</m:t>
                          </m:r>
                        </m:e>
                      </m:d>
                      <m:r>
                        <m:rPr>
                          <m:aln/>
                        </m:rPr>
                        <a:rPr lang="en-GB" sz="2400" i="1">
                          <a:latin typeface="+mj-lt"/>
                        </a:rPr>
                        <m:t>=</m:t>
                      </m:r>
                      <m:box>
                        <m:boxPr>
                          <m:ctrlPr>
                            <a:rPr lang="en-GB" sz="2400" i="1">
                              <a:latin typeface="+mj-lt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400" i="1">
                                  <a:latin typeface="+mj-lt"/>
                                </a:rPr>
                              </m:ctrlPr>
                            </m:fPr>
                            <m:num>
                              <m:r>
                                <a:rPr lang="en-GB" sz="2400" i="1">
                                  <a:latin typeface="+mj-lt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400" i="1">
                                  <a:latin typeface="+mj-lt"/>
                                </a:rPr>
                                <m:t>𝑁</m:t>
                              </m:r>
                            </m:den>
                          </m:f>
                        </m:e>
                      </m:box>
                      <m:d>
                        <m:dPr>
                          <m:ctrlPr>
                            <a:rPr lang="en-GB" sz="2400" i="1">
                              <a:latin typeface="+mj-lt"/>
                            </a:rPr>
                          </m:ctrlPr>
                        </m:dPr>
                        <m:e>
                          <m:r>
                            <a:rPr lang="en-GB" sz="2400" i="1">
                              <a:latin typeface="+mj-lt"/>
                            </a:rPr>
                            <m:t>𝑎</m:t>
                          </m:r>
                          <m:sSup>
                            <m:sSupPr>
                              <m:ctrlPr>
                                <a:rPr lang="en-GB" sz="2400" i="1">
                                  <a:latin typeface="+mj-lt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i="1">
                                      <a:latin typeface="+mj-lt"/>
                                    </a:rPr>
                                  </m:ctrlPr>
                                </m:dPr>
                                <m:e>
                                  <m:box>
                                    <m:boxPr>
                                      <m:ctrlPr>
                                        <a:rPr lang="en-GB" sz="2400" i="1">
                                          <a:latin typeface="+mj-lt"/>
                                        </a:rPr>
                                      </m:ctrlPr>
                                    </m:boxPr>
                                    <m:e>
                                      <m:argPr>
                                        <m:argSz m:val="-1"/>
                                      </m:argPr>
                                      <m:box>
                                        <m:boxPr>
                                          <m:ctrlPr>
                                            <a:rPr lang="en-GB" sz="2400" i="1">
                                              <a:latin typeface="+mj-lt"/>
                                            </a:rPr>
                                          </m:ctrlPr>
                                        </m:boxPr>
                                        <m:e>
                                          <m:argPr>
                                            <m:argSz m:val="-1"/>
                                          </m:argPr>
                                          <m:f>
                                            <m:fPr>
                                              <m:ctrlPr>
                                                <a:rPr lang="en-GB" sz="2400" i="1">
                                                  <a:latin typeface="+mj-lt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lang="en-GB" sz="2400" i="1">
                                                  <a:latin typeface="+mj-lt"/>
                                                </a:rPr>
                                                <m:t>1</m:t>
                                              </m:r>
                                            </m:num>
                                            <m:den>
                                              <m:r>
                                                <a:rPr lang="en-GB" sz="2400" i="1">
                                                  <a:latin typeface="+mj-lt"/>
                                                </a:rPr>
                                                <m:t>2</m:t>
                                              </m:r>
                                            </m:den>
                                          </m:f>
                                        </m:e>
                                      </m:box>
                                    </m:e>
                                  </m:box>
                                </m:e>
                              </m:d>
                            </m:e>
                            <m:sup>
                              <m:r>
                                <a:rPr lang="en-GB" sz="2400" i="1">
                                  <a:latin typeface="+mj-lt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400" i="1">
                              <a:latin typeface="+mj-lt"/>
                            </a:rPr>
                            <m:t>+</m:t>
                          </m:r>
                          <m:r>
                            <a:rPr lang="en-GB" sz="2400" i="1">
                              <a:latin typeface="+mj-lt"/>
                            </a:rPr>
                            <m:t>𝑏</m:t>
                          </m:r>
                          <m:r>
                            <a:rPr lang="en-GB" sz="2400" i="1">
                              <a:latin typeface="+mj-lt"/>
                            </a:rPr>
                            <m:t>.</m:t>
                          </m:r>
                          <m:sSup>
                            <m:sSupPr>
                              <m:ctrlPr>
                                <a:rPr lang="en-GB" sz="2400" i="1">
                                  <a:latin typeface="+mj-lt"/>
                                </a:rPr>
                              </m:ctrlPr>
                            </m:sSupPr>
                            <m:e>
                              <m:r>
                                <a:rPr lang="en-GB" sz="2400" i="1">
                                  <a:latin typeface="+mj-lt"/>
                                </a:rPr>
                                <m:t>1</m:t>
                              </m:r>
                            </m:e>
                            <m:sup>
                              <m:r>
                                <a:rPr lang="en-GB" sz="2400" i="1">
                                  <a:latin typeface="+mj-lt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400" i="1">
                              <a:latin typeface="+mj-lt"/>
                            </a:rPr>
                            <m:t>+</m:t>
                          </m:r>
                          <m:r>
                            <a:rPr lang="en-GB" sz="2400" i="1">
                              <a:latin typeface="+mj-lt"/>
                            </a:rPr>
                            <m:t>𝑏</m:t>
                          </m:r>
                          <m:r>
                            <a:rPr lang="en-GB" sz="2400" i="1">
                              <a:latin typeface="+mj-lt"/>
                            </a:rPr>
                            <m:t>.</m:t>
                          </m:r>
                          <m:sSup>
                            <m:sSupPr>
                              <m:ctrlPr>
                                <a:rPr lang="en-GB" sz="2400" i="1">
                                  <a:latin typeface="+mj-lt"/>
                                </a:rPr>
                              </m:ctrlPr>
                            </m:sSupPr>
                            <m:e>
                              <m:r>
                                <a:rPr lang="en-GB" sz="2400" i="1">
                                  <a:latin typeface="+mj-lt"/>
                                </a:rPr>
                                <m:t>0</m:t>
                              </m:r>
                            </m:e>
                            <m:sup>
                              <m:r>
                                <a:rPr lang="en-GB" sz="2400" i="1">
                                  <a:latin typeface="+mj-lt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  <m:oMath xmlns:m="http://schemas.openxmlformats.org/officeDocument/2006/math">
                      <m:r>
                        <m:rPr>
                          <m:aln/>
                        </m:rPr>
                        <a:rPr lang="en-GB" sz="2400" i="1">
                          <a:latin typeface="+mj-lt"/>
                        </a:rPr>
                        <m:t>=</m:t>
                      </m:r>
                      <m:box>
                        <m:boxPr>
                          <m:ctrlPr>
                            <a:rPr lang="en-GB" sz="2400" i="1">
                              <a:latin typeface="+mj-lt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400" i="1">
                                  <a:latin typeface="+mj-lt"/>
                                </a:rPr>
                              </m:ctrlPr>
                            </m:fPr>
                            <m:num>
                              <m:r>
                                <a:rPr lang="en-GB" sz="2400" i="1">
                                  <a:latin typeface="+mj-lt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400" i="1">
                                  <a:latin typeface="+mj-lt"/>
                                </a:rPr>
                                <m:t>𝑎</m:t>
                              </m:r>
                              <m:r>
                                <a:rPr lang="en-GB" sz="2400" i="1">
                                  <a:latin typeface="+mj-lt"/>
                                </a:rPr>
                                <m:t>+2</m:t>
                              </m:r>
                              <m:r>
                                <a:rPr lang="en-GB" sz="2400" i="1">
                                  <a:latin typeface="+mj-lt"/>
                                </a:rPr>
                                <m:t>𝑏</m:t>
                              </m:r>
                            </m:den>
                          </m:f>
                        </m:e>
                      </m:box>
                      <m:d>
                        <m:dPr>
                          <m:ctrlPr>
                            <a:rPr lang="en-GB" sz="2400" i="1">
                              <a:latin typeface="+mj-lt"/>
                            </a:rPr>
                          </m:ctrlPr>
                        </m:dPr>
                        <m:e>
                          <m:box>
                            <m:boxPr>
                              <m:ctrlPr>
                                <a:rPr lang="en-GB" sz="2400" i="1">
                                  <a:latin typeface="+mj-lt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en-GB" sz="2400" i="1">
                                      <a:latin typeface="+mj-lt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i="1">
                                      <a:latin typeface="+mj-lt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i="1">
                                      <a:latin typeface="+mj-lt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box>
                          <m:r>
                            <a:rPr lang="en-GB" sz="2400" i="1">
                              <a:latin typeface="+mj-lt"/>
                            </a:rPr>
                            <m:t>𝑎</m:t>
                          </m:r>
                          <m:r>
                            <a:rPr lang="en-GB" sz="2400" i="1">
                              <a:latin typeface="+mj-lt"/>
                            </a:rPr>
                            <m:t>+</m:t>
                          </m:r>
                          <m:r>
                            <a:rPr lang="en-GB" sz="2400" i="1">
                              <a:latin typeface="+mj-lt"/>
                            </a:rPr>
                            <m:t>𝑏</m:t>
                          </m:r>
                        </m:e>
                      </m:d>
                      <m:r>
                        <a:rPr lang="en-GB" sz="2400" i="1">
                          <a:latin typeface="+mj-lt"/>
                        </a:rPr>
                        <m:t>=</m:t>
                      </m:r>
                      <m:box>
                        <m:boxPr>
                          <m:ctrlPr>
                            <a:rPr lang="en-GB" sz="2400" i="1">
                              <a:latin typeface="+mj-lt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400" i="1">
                                  <a:latin typeface="+mj-lt"/>
                                </a:rPr>
                              </m:ctrlPr>
                            </m:fPr>
                            <m:num>
                              <m:r>
                                <a:rPr lang="en-GB" sz="2400" i="1">
                                  <a:latin typeface="+mj-lt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400" i="1">
                                  <a:latin typeface="+mj-lt"/>
                                </a:rPr>
                                <m:t>3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400" dirty="0" smtClean="0">
                  <a:latin typeface="+mj-lt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2400" dirty="0" smtClean="0">
                    <a:latin typeface="+mj-lt"/>
                  </a:rPr>
                  <a:t>Which leads to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+mj-lt"/>
                      </a:rPr>
                      <m:t>𝑎</m:t>
                    </m:r>
                    <m:r>
                      <a:rPr lang="en-GB" sz="2400" b="0" i="1" smtClean="0">
                        <a:latin typeface="+mj-lt"/>
                      </a:rPr>
                      <m:t>=4</m:t>
                    </m:r>
                    <m:r>
                      <a:rPr lang="en-GB" sz="2400" b="0" i="1" smtClean="0">
                        <a:latin typeface="+mj-lt"/>
                      </a:rPr>
                      <m:t>𝑏</m:t>
                    </m:r>
                  </m:oMath>
                </a14:m>
                <a:r>
                  <a:rPr lang="en-GB" sz="2400" dirty="0" smtClean="0">
                    <a:latin typeface="+mj-lt"/>
                  </a:rPr>
                  <a:t>.  So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+mj-lt"/>
                      </a:rPr>
                      <m:t>𝑎</m:t>
                    </m:r>
                    <m:r>
                      <a:rPr lang="en-GB" sz="2400" b="0" i="1" smtClean="0">
                        <a:latin typeface="+mj-lt"/>
                      </a:rPr>
                      <m:t>=4, </m:t>
                    </m:r>
                    <m:r>
                      <a:rPr lang="en-GB" sz="2400" b="0" i="1" smtClean="0">
                        <a:latin typeface="+mj-lt"/>
                      </a:rPr>
                      <m:t>𝑏</m:t>
                    </m:r>
                    <m:r>
                      <a:rPr lang="en-GB" sz="2400" b="0" i="1" smtClean="0">
                        <a:latin typeface="+mj-lt"/>
                      </a:rPr>
                      <m:t>=1</m:t>
                    </m:r>
                  </m:oMath>
                </a14:m>
                <a:r>
                  <a:rPr lang="en-GB" sz="2400" dirty="0" smtClean="0">
                    <a:latin typeface="+mj-lt"/>
                  </a:rPr>
                  <a:t> will work!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:endParaRPr lang="en-GB" sz="2000" b="1" dirty="0" smtClean="0">
                  <a:latin typeface="+mj-lt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2000" b="1" dirty="0" smtClean="0">
                    <a:solidFill>
                      <a:schemeClr val="accent3">
                        <a:lumMod val="50000"/>
                      </a:schemeClr>
                    </a:solidFill>
                    <a:latin typeface="+mj-lt"/>
                    <a:cs typeface="Times New Roman" panose="02020603050405020304" pitchFamily="18" charset="0"/>
                  </a:rPr>
                  <a:t>if </a:t>
                </a:r>
                <a:r>
                  <a:rPr lang="en-GB" sz="2000" b="1" dirty="0">
                    <a:solidFill>
                      <a:schemeClr val="accent3">
                        <a:lumMod val="50000"/>
                      </a:schemeClr>
                    </a:solidFill>
                    <a:latin typeface="+mj-lt"/>
                    <a:cs typeface="Times New Roman" panose="02020603050405020304" pitchFamily="18" charset="0"/>
                  </a:rPr>
                  <a:t>you have a collection of coins from which you repeatedly choose a coin at random, toss it up to 3 times, then return it to the collection, the results obtained from a collection consisting of 4 fair coins, 1 double-headed coin and 1 double-tailed coin are </a:t>
                </a:r>
                <a:r>
                  <a:rPr lang="en-GB" sz="2000" b="1" i="1" dirty="0">
                    <a:solidFill>
                      <a:schemeClr val="accent3">
                        <a:lumMod val="50000"/>
                      </a:schemeClr>
                    </a:solidFill>
                    <a:latin typeface="+mj-lt"/>
                    <a:cs typeface="Times New Roman" panose="02020603050405020304" pitchFamily="18" charset="0"/>
                  </a:rPr>
                  <a:t>statistically indistinguishable</a:t>
                </a:r>
                <a:r>
                  <a:rPr lang="en-GB" sz="2000" b="1" dirty="0">
                    <a:solidFill>
                      <a:schemeClr val="accent3">
                        <a:lumMod val="50000"/>
                      </a:schemeClr>
                    </a:solidFill>
                    <a:latin typeface="+mj-lt"/>
                    <a:cs typeface="Times New Roman" panose="02020603050405020304" pitchFamily="18" charset="0"/>
                  </a:rPr>
                  <a:t> from those that would be obtained from an infinite collection of coins with a continuous uniform distribution of biases</a:t>
                </a:r>
                <a:r>
                  <a:rPr lang="en-GB" sz="2000" b="1" dirty="0">
                    <a:solidFill>
                      <a:schemeClr val="accent3">
                        <a:lumMod val="75000"/>
                      </a:schemeClr>
                    </a:solidFill>
                    <a:latin typeface="+mj-lt"/>
                    <a:cs typeface="Times New Roman" panose="02020603050405020304" pitchFamily="18" charset="0"/>
                  </a:rPr>
                  <a:t>.</a:t>
                </a:r>
                <a:endParaRPr lang="en-GB" sz="2000" dirty="0">
                  <a:solidFill>
                    <a:schemeClr val="accent3">
                      <a:lumMod val="75000"/>
                    </a:schemeClr>
                  </a:solidFill>
                  <a:latin typeface="+mj-lt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:endParaRPr lang="en-GB" sz="2400" dirty="0">
                  <a:latin typeface="+mj-lt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24744"/>
                <a:ext cx="8229600" cy="5328592"/>
              </a:xfrm>
              <a:blipFill rotWithShape="1">
                <a:blip r:embed="rId2"/>
                <a:stretch>
                  <a:fillRect l="-1111" t="-572" r="-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7903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614"/>
            <a:ext cx="8229600" cy="994122"/>
          </a:xfrm>
        </p:spPr>
        <p:txBody>
          <a:bodyPr>
            <a:normAutofit/>
          </a:bodyPr>
          <a:lstStyle/>
          <a:p>
            <a:r>
              <a:rPr lang="en-GB" sz="4000" dirty="0" smtClean="0">
                <a:cs typeface="Times New Roman" panose="02020603050405020304" pitchFamily="18" charset="0"/>
              </a:rPr>
              <a:t>Let’s Keep Going!</a:t>
            </a:r>
            <a:endParaRPr lang="en-GB" sz="4800" dirty="0"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80728"/>
                <a:ext cx="8229600" cy="5328592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2400" dirty="0" smtClean="0">
                    <a:latin typeface="+mj-lt"/>
                  </a:rPr>
                  <a:t>OK so we’ve done all we realistically can with coins, but we can go further if we simulate coins using 6-sided </a:t>
                </a:r>
                <a:r>
                  <a:rPr lang="en-GB" sz="2400" b="1" dirty="0" smtClean="0">
                    <a:latin typeface="+mj-lt"/>
                  </a:rPr>
                  <a:t>dice</a:t>
                </a:r>
                <a:r>
                  <a:rPr lang="en-GB" sz="2400" dirty="0" smtClean="0">
                    <a:latin typeface="+mj-lt"/>
                  </a:rPr>
                  <a:t> with “H” or “T” written on their faces.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GB" sz="2400" dirty="0" smtClean="0">
                    <a:latin typeface="+mj-lt"/>
                  </a:rPr>
                  <a:t>There are 7 different biases possible now.  We will restrict ourselves to collections with a symmetric distribution, described by the vector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400" i="1" smtClean="0">
                            <a:latin typeface="+mj-lt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+mj-lt"/>
                          </a:rPr>
                          <m:t>𝑎</m:t>
                        </m:r>
                        <m:r>
                          <a:rPr lang="en-GB" sz="2400" b="0" i="1" smtClean="0">
                            <a:latin typeface="+mj-lt"/>
                          </a:rPr>
                          <m:t>,</m:t>
                        </m:r>
                        <m:r>
                          <a:rPr lang="en-GB" sz="2400" b="0" i="1" smtClean="0">
                            <a:latin typeface="+mj-lt"/>
                          </a:rPr>
                          <m:t>𝑏</m:t>
                        </m:r>
                        <m:r>
                          <a:rPr lang="en-GB" sz="2400" b="0" i="1" smtClean="0">
                            <a:latin typeface="+mj-lt"/>
                          </a:rPr>
                          <m:t>,</m:t>
                        </m:r>
                        <m:r>
                          <a:rPr lang="en-GB" sz="2400" b="0" i="1" smtClean="0">
                            <a:latin typeface="+mj-lt"/>
                          </a:rPr>
                          <m:t>𝑐</m:t>
                        </m:r>
                        <m:r>
                          <a:rPr lang="en-GB" sz="2400" b="0" i="1" smtClean="0">
                            <a:latin typeface="+mj-lt"/>
                          </a:rPr>
                          <m:t>,</m:t>
                        </m:r>
                        <m:r>
                          <a:rPr lang="en-GB" sz="2400" b="0" i="1" smtClean="0">
                            <a:latin typeface="+mj-lt"/>
                          </a:rPr>
                          <m:t>𝑑</m:t>
                        </m:r>
                      </m:e>
                    </m:d>
                  </m:oMath>
                </a14:m>
                <a:r>
                  <a:rPr lang="en-GB" sz="2400" dirty="0" smtClean="0">
                    <a:latin typeface="+mj-lt"/>
                  </a:rPr>
                  <a:t> as follows: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:endParaRPr lang="en-GB" sz="2400" dirty="0">
                  <a:latin typeface="+mj-lt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80728"/>
                <a:ext cx="8229600" cy="5328592"/>
              </a:xfrm>
              <a:blipFill rotWithShape="1">
                <a:blip r:embed="rId2"/>
                <a:stretch>
                  <a:fillRect l="-1111" t="-572" r="-12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3248363"/>
              </p:ext>
            </p:extLst>
          </p:nvPr>
        </p:nvGraphicFramePr>
        <p:xfrm>
          <a:off x="1500336" y="3573016"/>
          <a:ext cx="6096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latin typeface="+mj-lt"/>
                          <a:cs typeface="Times New Roman" panose="02020603050405020304" pitchFamily="18" charset="0"/>
                        </a:rPr>
                        <a:t>Ratio H:T</a:t>
                      </a:r>
                      <a:endParaRPr lang="en-GB" sz="16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latin typeface="+mj-lt"/>
                          <a:cs typeface="Times New Roman" panose="02020603050405020304" pitchFamily="18" charset="0"/>
                        </a:rPr>
                        <a:t>Number of such dice</a:t>
                      </a:r>
                      <a:endParaRPr lang="en-GB" sz="16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latin typeface="+mj-lt"/>
                          <a:cs typeface="Times New Roman" panose="02020603050405020304" pitchFamily="18" charset="0"/>
                        </a:rPr>
                        <a:t>0:6</a:t>
                      </a:r>
                      <a:endParaRPr lang="en-GB" sz="16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i="1" dirty="0" smtClean="0">
                          <a:latin typeface="+mj-lt"/>
                          <a:cs typeface="Times New Roman" panose="02020603050405020304" pitchFamily="18" charset="0"/>
                        </a:rPr>
                        <a:t>d</a:t>
                      </a:r>
                      <a:endParaRPr lang="en-GB" sz="1600" i="1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latin typeface="+mj-lt"/>
                          <a:cs typeface="Times New Roman" panose="02020603050405020304" pitchFamily="18" charset="0"/>
                        </a:rPr>
                        <a:t>1:5</a:t>
                      </a:r>
                      <a:endParaRPr lang="en-GB" sz="16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i="1" dirty="0" smtClean="0">
                          <a:latin typeface="+mj-lt"/>
                          <a:cs typeface="Times New Roman" panose="02020603050405020304" pitchFamily="18" charset="0"/>
                        </a:rPr>
                        <a:t>c</a:t>
                      </a:r>
                      <a:endParaRPr lang="en-GB" sz="1600" i="1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latin typeface="+mj-lt"/>
                          <a:cs typeface="Times New Roman" panose="02020603050405020304" pitchFamily="18" charset="0"/>
                        </a:rPr>
                        <a:t>2:4</a:t>
                      </a:r>
                      <a:endParaRPr lang="en-GB" sz="16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i="1" dirty="0" smtClean="0">
                          <a:latin typeface="+mj-lt"/>
                          <a:cs typeface="Times New Roman" panose="02020603050405020304" pitchFamily="18" charset="0"/>
                        </a:rPr>
                        <a:t>b</a:t>
                      </a:r>
                      <a:endParaRPr lang="en-GB" sz="1600" i="1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latin typeface="+mj-lt"/>
                          <a:cs typeface="Times New Roman" panose="02020603050405020304" pitchFamily="18" charset="0"/>
                        </a:rPr>
                        <a:t>3:3</a:t>
                      </a:r>
                      <a:endParaRPr lang="en-GB" sz="16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i="1" dirty="0" smtClean="0">
                          <a:latin typeface="+mj-lt"/>
                          <a:cs typeface="Times New Roman" panose="02020603050405020304" pitchFamily="18" charset="0"/>
                        </a:rPr>
                        <a:t>a</a:t>
                      </a:r>
                      <a:endParaRPr lang="en-GB" sz="1600" i="1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latin typeface="+mj-lt"/>
                          <a:cs typeface="Times New Roman" panose="02020603050405020304" pitchFamily="18" charset="0"/>
                        </a:rPr>
                        <a:t>4:2</a:t>
                      </a:r>
                      <a:endParaRPr lang="en-GB" sz="16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i="1" dirty="0" smtClean="0">
                          <a:latin typeface="+mj-lt"/>
                          <a:cs typeface="Times New Roman" panose="02020603050405020304" pitchFamily="18" charset="0"/>
                        </a:rPr>
                        <a:t>b</a:t>
                      </a:r>
                      <a:endParaRPr lang="en-GB" sz="1600" i="1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latin typeface="+mj-lt"/>
                          <a:cs typeface="Times New Roman" panose="02020603050405020304" pitchFamily="18" charset="0"/>
                        </a:rPr>
                        <a:t>5:1</a:t>
                      </a:r>
                      <a:endParaRPr lang="en-GB" sz="16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i="1" dirty="0" smtClean="0">
                          <a:latin typeface="+mj-lt"/>
                          <a:cs typeface="Times New Roman" panose="02020603050405020304" pitchFamily="18" charset="0"/>
                        </a:rPr>
                        <a:t>c</a:t>
                      </a:r>
                      <a:endParaRPr lang="en-GB" sz="1600" i="1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latin typeface="+mj-lt"/>
                          <a:cs typeface="Times New Roman" panose="02020603050405020304" pitchFamily="18" charset="0"/>
                        </a:rPr>
                        <a:t>6:0</a:t>
                      </a:r>
                      <a:endParaRPr lang="en-GB" sz="16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i="1" dirty="0" smtClean="0">
                          <a:latin typeface="+mj-lt"/>
                          <a:cs typeface="Times New Roman" panose="02020603050405020304" pitchFamily="18" charset="0"/>
                        </a:rPr>
                        <a:t>d</a:t>
                      </a:r>
                      <a:endParaRPr lang="en-GB" sz="1600" i="1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5015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1416</Words>
  <Application>Microsoft Office PowerPoint</Application>
  <PresentationFormat>On-screen Show (4:3)</PresentationFormat>
  <Paragraphs>129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Biased Coins</vt:lpstr>
      <vt:lpstr>Some “QI” Questions…</vt:lpstr>
      <vt:lpstr>Defining Bias…</vt:lpstr>
      <vt:lpstr>Outcomes for 1 or 2 tosses</vt:lpstr>
      <vt:lpstr>Results for 1 or 2 tosses</vt:lpstr>
      <vt:lpstr>Extension to r heads from n tosses</vt:lpstr>
      <vt:lpstr>Replication With 2 Coins?</vt:lpstr>
      <vt:lpstr>Physical Replication With Actual Coins</vt:lpstr>
      <vt:lpstr>Let’s Keep Going!</vt:lpstr>
      <vt:lpstr>Let’s Keep Going!</vt:lpstr>
      <vt:lpstr>Let’s Keep Going!</vt:lpstr>
      <vt:lpstr>Let’s Keep Going!</vt:lpstr>
      <vt:lpstr>Let’s Keep Going!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Biased Coins</dc:title>
  <dc:creator>Mike</dc:creator>
  <cp:lastModifiedBy>Mike</cp:lastModifiedBy>
  <cp:revision>32</cp:revision>
  <dcterms:created xsi:type="dcterms:W3CDTF">2013-10-28T07:38:48Z</dcterms:created>
  <dcterms:modified xsi:type="dcterms:W3CDTF">2013-10-28T15:12:31Z</dcterms:modified>
</cp:coreProperties>
</file>