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handoutMasterIdLst>
    <p:handoutMasterId r:id="rId47"/>
  </p:handoutMasterIdLst>
  <p:sldIdLst>
    <p:sldId id="266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88" r:id="rId22"/>
    <p:sldId id="289" r:id="rId23"/>
    <p:sldId id="290" r:id="rId24"/>
    <p:sldId id="291" r:id="rId25"/>
    <p:sldId id="292" r:id="rId26"/>
    <p:sldId id="293" r:id="rId27"/>
    <p:sldId id="294" r:id="rId28"/>
    <p:sldId id="295" r:id="rId29"/>
    <p:sldId id="313" r:id="rId30"/>
    <p:sldId id="314" r:id="rId31"/>
    <p:sldId id="315" r:id="rId32"/>
    <p:sldId id="316" r:id="rId33"/>
    <p:sldId id="320" r:id="rId34"/>
    <p:sldId id="321" r:id="rId35"/>
    <p:sldId id="322" r:id="rId36"/>
    <p:sldId id="323" r:id="rId37"/>
    <p:sldId id="324" r:id="rId38"/>
    <p:sldId id="325" r:id="rId39"/>
    <p:sldId id="327" r:id="rId40"/>
    <p:sldId id="329" r:id="rId41"/>
    <p:sldId id="330" r:id="rId42"/>
    <p:sldId id="331" r:id="rId43"/>
    <p:sldId id="332" r:id="rId44"/>
    <p:sldId id="333" r:id="rId45"/>
  </p:sldIdLst>
  <p:sldSz cx="9144000" cy="6858000" type="screen4x3"/>
  <p:notesSz cx="6669088" cy="9926638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1600" i="1" kern="1200">
        <a:solidFill>
          <a:srgbClr val="6E6E6F"/>
        </a:solidFill>
        <a:latin typeface="Verdana" pitchFamily="34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373D6"/>
    <a:srgbClr val="040404"/>
    <a:srgbClr val="6E6E6F"/>
    <a:srgbClr val="DC0217"/>
    <a:srgbClr val="4B4F55"/>
    <a:srgbClr val="1B0807"/>
    <a:srgbClr val="C2C2C2"/>
    <a:srgbClr val="FFFFFF"/>
    <a:srgbClr val="E78E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93" autoAdjust="0"/>
    <p:restoredTop sz="90560" autoAdjust="0"/>
  </p:normalViewPr>
  <p:slideViewPr>
    <p:cSldViewPr>
      <p:cViewPr>
        <p:scale>
          <a:sx n="66" d="100"/>
          <a:sy n="66" d="100"/>
        </p:scale>
        <p:origin x="-228" y="-78"/>
      </p:cViewPr>
      <p:guideLst>
        <p:guide orient="horz" pos="4032"/>
        <p:guide pos="528"/>
        <p:guide pos="52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75" d="100"/>
          <a:sy n="75" d="100"/>
        </p:scale>
        <p:origin x="-1368" y="1416"/>
      </p:cViewPr>
      <p:guideLst>
        <p:guide orient="horz" pos="3126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9838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890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838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C6F51378-C13F-464B-B2EB-35BE7D383E8B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319233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9838" y="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714875"/>
            <a:ext cx="489108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noProof="0" smtClean="0"/>
              <a:t>Klik for at redigere teksttypografierne i masteren</a:t>
            </a:r>
          </a:p>
          <a:p>
            <a:pPr lvl="1"/>
            <a:r>
              <a:rPr lang="da-DK" noProof="0" smtClean="0"/>
              <a:t>Andet niveau</a:t>
            </a:r>
          </a:p>
          <a:p>
            <a:pPr lvl="2"/>
            <a:r>
              <a:rPr lang="da-DK" noProof="0" smtClean="0"/>
              <a:t>Tredje niveau</a:t>
            </a:r>
          </a:p>
          <a:p>
            <a:pPr lvl="3"/>
            <a:r>
              <a:rPr lang="da-DK" noProof="0" smtClean="0"/>
              <a:t>Fjerde niveau</a:t>
            </a:r>
          </a:p>
          <a:p>
            <a:pPr lvl="4"/>
            <a:r>
              <a:rPr lang="da-DK" noProof="0" smtClean="0"/>
              <a:t>Femte niveau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9838" y="9429750"/>
            <a:ext cx="28892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2FCDEE93-A7D8-4416-9294-4B45626B2017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160238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1pPr>
            <a:lvl2pPr marL="742950" indent="-285750" eaLnBrk="0" hangingPunct="0"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2pPr>
            <a:lvl3pPr marL="1143000" indent="-228600" eaLnBrk="0" hangingPunct="0"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3pPr>
            <a:lvl4pPr marL="1600200" indent="-228600" eaLnBrk="0" hangingPunct="0"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4pPr>
            <a:lvl5pPr marL="2057400" indent="-228600" eaLnBrk="0" hangingPunct="0"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9pPr>
          </a:lstStyle>
          <a:p>
            <a:pPr eaLnBrk="1" hangingPunct="1"/>
            <a:fld id="{2F95032F-106C-40BE-BA3A-15E9087DFFBA}" type="slidenum">
              <a:rPr lang="da-DK" altLang="en-US" sz="1200" i="0" smtClean="0">
                <a:solidFill>
                  <a:schemeClr val="tx1"/>
                </a:solidFill>
                <a:latin typeface="Times New Roman" pitchFamily="18" charset="0"/>
              </a:rPr>
              <a:pPr eaLnBrk="1" hangingPunct="1"/>
              <a:t>1</a:t>
            </a:fld>
            <a:endParaRPr lang="da-DK" altLang="en-US" sz="1200" i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47725" y="744538"/>
            <a:ext cx="3417888" cy="2563812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000" y="3640138"/>
            <a:ext cx="4891088" cy="5541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z="10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" descr="Front_Top_A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86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7" descr="IMP_Logo_White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52400"/>
            <a:ext cx="2514600" cy="66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2"/>
          <p:cNvSpPr>
            <a:spLocks noChangeArrowheads="1"/>
          </p:cNvSpPr>
          <p:nvPr userDrawn="1"/>
        </p:nvSpPr>
        <p:spPr bwMode="auto">
          <a:xfrm>
            <a:off x="857250" y="3429000"/>
            <a:ext cx="75247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1pPr>
            <a:lvl2pPr marL="742950" indent="-285750" eaLnBrk="0" hangingPunct="0"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2pPr>
            <a:lvl3pPr marL="1143000" indent="-228600" eaLnBrk="0" hangingPunct="0"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3pPr>
            <a:lvl4pPr marL="1600200" indent="-228600" eaLnBrk="0" hangingPunct="0"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4pPr>
            <a:lvl5pPr marL="2057400" indent="-228600" eaLnBrk="0" hangingPunct="0"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i="1">
                <a:solidFill>
                  <a:srgbClr val="6E6E6F"/>
                </a:solidFill>
                <a:latin typeface="Verdana" pitchFamily="34" charset="0"/>
                <a:cs typeface="Times New Roman" pitchFamily="18" charset="0"/>
              </a:defRPr>
            </a:lvl9pPr>
          </a:lstStyle>
          <a:p>
            <a:pPr eaLnBrk="1" hangingPunct="1"/>
            <a:endParaRPr lang="en-US" altLang="en-US" sz="3900" i="0">
              <a:solidFill>
                <a:srgbClr val="C51538"/>
              </a:solidFill>
              <a:latin typeface="Impact" pitchFamily="34" charset="0"/>
            </a:endParaRP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838200" y="2438400"/>
            <a:ext cx="7543800" cy="533400"/>
          </a:xfrm>
        </p:spPr>
        <p:txBody>
          <a:bodyPr anchor="t"/>
          <a:lstStyle>
            <a:lvl1pPr>
              <a:defRPr sz="3900"/>
            </a:lvl1pPr>
          </a:lstStyle>
          <a:p>
            <a:r>
              <a:rPr lang="da-DK"/>
              <a:t>Click to edit Master title style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838200" y="5562600"/>
            <a:ext cx="7543800" cy="228600"/>
          </a:xfrm>
        </p:spPr>
        <p:txBody>
          <a:bodyPr/>
          <a:lstStyle>
            <a:lvl1pPr>
              <a:defRPr sz="1600"/>
            </a:lvl1pPr>
          </a:lstStyle>
          <a:p>
            <a:r>
              <a:rPr lang="da-DK"/>
              <a:t>Name of speaker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838200" y="6553200"/>
            <a:ext cx="7543800" cy="2286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600" i="0">
                <a:solidFill>
                  <a:srgbClr val="6A6F77"/>
                </a:solidFill>
              </a:defRPr>
            </a:lvl1pPr>
          </a:lstStyle>
          <a:p>
            <a:pPr>
              <a:defRPr/>
            </a:pPr>
            <a:r>
              <a:rPr lang="da-DK"/>
              <a:t>sdfgafgafga</a:t>
            </a: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8610600" y="6648450"/>
            <a:ext cx="419100" cy="1524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600" i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ABB6AE6-799D-43D3-B29A-4226ECB4AB13}" type="slidenum">
              <a:rPr lang="da-DK"/>
              <a:pPr>
                <a:defRPr/>
              </a:pPr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35780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516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6096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6096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9759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09600"/>
            <a:ext cx="7543800" cy="6381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43100"/>
            <a:ext cx="3695700" cy="4457700"/>
          </a:xfrm>
        </p:spPr>
        <p:txBody>
          <a:bodyPr/>
          <a:lstStyle>
            <a:lvl1pPr>
              <a:buFont typeface="Arial" pitchFamily="34" charset="0"/>
              <a:buNone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86300" y="1943100"/>
            <a:ext cx="3695700" cy="4457700"/>
          </a:xfrm>
        </p:spPr>
        <p:txBody>
          <a:bodyPr/>
          <a:lstStyle/>
          <a:p>
            <a:pPr lvl="0"/>
            <a:endParaRPr lang="en-GB" noProof="0" smtClean="0"/>
          </a:p>
        </p:txBody>
      </p:sp>
    </p:spTree>
    <p:extLst>
      <p:ext uri="{BB962C8B-B14F-4D97-AF65-F5344CB8AC3E}">
        <p14:creationId xmlns:p14="http://schemas.microsoft.com/office/powerpoint/2010/main" val="3700872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7646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1056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43100"/>
            <a:ext cx="3695700" cy="4457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943100"/>
            <a:ext cx="3695700" cy="4457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3154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2696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4890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4694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4043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174625" indent="-174625">
              <a:buFont typeface="Arial" pitchFamily="34" charset="0"/>
              <a:buNone/>
              <a:tabLst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93852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9" descr="Second_Top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47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609600"/>
            <a:ext cx="754380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en-US" smtClean="0"/>
              <a:t>Click to edit Master title style</a:t>
            </a:r>
          </a:p>
        </p:txBody>
      </p:sp>
      <p:sp>
        <p:nvSpPr>
          <p:cNvPr id="1028" name="Rectangle 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43100"/>
            <a:ext cx="7543800" cy="445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en-US" smtClean="0"/>
              <a:t>Click to edit Master text styles</a:t>
            </a:r>
          </a:p>
          <a:p>
            <a:pPr lvl="1"/>
            <a:r>
              <a:rPr lang="da-DK" altLang="en-US" smtClean="0"/>
              <a:t>Second level</a:t>
            </a:r>
          </a:p>
          <a:p>
            <a:pPr lvl="2"/>
            <a:r>
              <a:rPr lang="da-DK" altLang="en-US" smtClean="0"/>
              <a:t>Third level</a:t>
            </a:r>
          </a:p>
          <a:p>
            <a:pPr lvl="3"/>
            <a:r>
              <a:rPr lang="da-DK" altLang="en-US" smtClean="0"/>
              <a:t>Fourth level</a:t>
            </a:r>
          </a:p>
          <a:p>
            <a:pPr lvl="4"/>
            <a:r>
              <a:rPr lang="da-DK" altLang="en-US" smtClean="0"/>
              <a:t>Fifth level</a:t>
            </a:r>
          </a:p>
        </p:txBody>
      </p:sp>
      <p:pic>
        <p:nvPicPr>
          <p:cNvPr id="1029" name="Picture 40" descr="IMP_Logo_2Colour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20650"/>
            <a:ext cx="1524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rgbClr val="C51538"/>
          </a:solidFill>
          <a:latin typeface="Impac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>
          <a:solidFill>
            <a:srgbClr val="4B4F55"/>
          </a:solidFill>
          <a:latin typeface="+mn-lt"/>
          <a:ea typeface="+mn-ea"/>
          <a:cs typeface="+mn-cs"/>
        </a:defRPr>
      </a:lvl1pPr>
      <a:lvl2pPr marL="571500" indent="-1905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4B4F55"/>
          </a:solidFill>
          <a:latin typeface="+mn-lt"/>
        </a:defRPr>
      </a:lvl2pPr>
      <a:lvl3pPr marL="952500" indent="-1905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rgbClr val="4B4F55"/>
          </a:solidFill>
          <a:latin typeface="+mn-lt"/>
        </a:defRPr>
      </a:lvl3pPr>
      <a:lvl4pPr marL="1333500" indent="-1905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1400">
          <a:solidFill>
            <a:srgbClr val="4B4F55"/>
          </a:solidFill>
          <a:latin typeface="+mn-lt"/>
        </a:defRPr>
      </a:lvl4pPr>
      <a:lvl5pPr marL="1727200" indent="-203200" algn="l" rtl="0" eaLnBrk="0" fontAlgn="base" hangingPunct="0">
        <a:spcBef>
          <a:spcPct val="20000"/>
        </a:spcBef>
        <a:spcAft>
          <a:spcPct val="0"/>
        </a:spcAft>
        <a:buChar char="°"/>
        <a:defRPr sz="1400">
          <a:solidFill>
            <a:srgbClr val="4B4F55"/>
          </a:solidFill>
          <a:latin typeface="+mn-lt"/>
        </a:defRPr>
      </a:lvl5pPr>
      <a:lvl6pPr marL="2184400" indent="-203200" algn="l" rtl="0" fontAlgn="base">
        <a:spcBef>
          <a:spcPct val="20000"/>
        </a:spcBef>
        <a:spcAft>
          <a:spcPct val="0"/>
        </a:spcAft>
        <a:buChar char="°"/>
        <a:defRPr sz="1400">
          <a:solidFill>
            <a:srgbClr val="4B4F55"/>
          </a:solidFill>
          <a:latin typeface="+mn-lt"/>
        </a:defRPr>
      </a:lvl6pPr>
      <a:lvl7pPr marL="2641600" indent="-203200" algn="l" rtl="0" fontAlgn="base">
        <a:spcBef>
          <a:spcPct val="20000"/>
        </a:spcBef>
        <a:spcAft>
          <a:spcPct val="0"/>
        </a:spcAft>
        <a:buChar char="°"/>
        <a:defRPr sz="1400">
          <a:solidFill>
            <a:srgbClr val="4B4F55"/>
          </a:solidFill>
          <a:latin typeface="+mn-lt"/>
        </a:defRPr>
      </a:lvl7pPr>
      <a:lvl8pPr marL="3098800" indent="-203200" algn="l" rtl="0" fontAlgn="base">
        <a:spcBef>
          <a:spcPct val="20000"/>
        </a:spcBef>
        <a:spcAft>
          <a:spcPct val="0"/>
        </a:spcAft>
        <a:buChar char="°"/>
        <a:defRPr sz="1400">
          <a:solidFill>
            <a:srgbClr val="4B4F55"/>
          </a:solidFill>
          <a:latin typeface="+mn-lt"/>
        </a:defRPr>
      </a:lvl8pPr>
      <a:lvl9pPr marL="3556000" indent="-203200" algn="l" rtl="0" fontAlgn="base">
        <a:spcBef>
          <a:spcPct val="20000"/>
        </a:spcBef>
        <a:spcAft>
          <a:spcPct val="0"/>
        </a:spcAft>
        <a:buChar char="°"/>
        <a:defRPr sz="1400">
          <a:solidFill>
            <a:srgbClr val="4B4F55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438400"/>
            <a:ext cx="7543800" cy="1350640"/>
          </a:xfrm>
          <a:noFill/>
        </p:spPr>
        <p:txBody>
          <a:bodyPr/>
          <a:lstStyle/>
          <a:p>
            <a:pPr eaLnBrk="1" hangingPunct="1"/>
            <a:r>
              <a:rPr lang="en-GB" dirty="0"/>
              <a:t>Poetry in Motion</a:t>
            </a:r>
            <a:endParaRPr lang="en-GB" altLang="en-US" sz="3500" dirty="0" smtClean="0"/>
          </a:p>
        </p:txBody>
      </p:sp>
      <p:sp>
        <p:nvSpPr>
          <p:cNvPr id="3075" name="Rectangle 15"/>
          <p:cNvSpPr>
            <a:spLocks noGrp="1" noChangeArrowheads="1"/>
          </p:cNvSpPr>
          <p:nvPr>
            <p:ph type="subTitle" sz="quarter" idx="1"/>
          </p:nvPr>
        </p:nvSpPr>
        <p:spPr/>
        <p:txBody>
          <a:bodyPr/>
          <a:lstStyle/>
          <a:p>
            <a:pPr marL="0" indent="0" eaLnBrk="1" hangingPunct="1"/>
            <a:r>
              <a:rPr lang="en-US" altLang="en-US" dirty="0" smtClean="0"/>
              <a:t>Phil </a:t>
            </a:r>
            <a:r>
              <a:rPr lang="en-US" altLang="en-US" dirty="0" err="1" smtClean="0"/>
              <a:t>Ramsden</a:t>
            </a: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Maths Jam: a Sestina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Stanza 6</a:t>
            </a:r>
          </a:p>
          <a:p>
            <a:endParaRPr lang="en-GB" b="1" dirty="0" smtClean="0"/>
          </a:p>
          <a:p>
            <a:r>
              <a:rPr lang="en-GB" dirty="0"/>
              <a:t>Allotted each the briefest twelfth part of an </a:t>
            </a:r>
            <a:r>
              <a:rPr lang="en-GB" dirty="0">
                <a:solidFill>
                  <a:srgbClr val="FFC000"/>
                </a:solidFill>
              </a:rPr>
              <a:t>hour</a:t>
            </a:r>
          </a:p>
          <a:p>
            <a:r>
              <a:rPr lang="en-GB" dirty="0"/>
              <a:t>To speak, to show to play, to sing, indeed to "</a:t>
            </a:r>
            <a:r>
              <a:rPr lang="en-GB" dirty="0">
                <a:solidFill>
                  <a:srgbClr val="0070C0"/>
                </a:solidFill>
              </a:rPr>
              <a:t>jam</a:t>
            </a:r>
            <a:r>
              <a:rPr lang="en-GB" dirty="0"/>
              <a:t>"</a:t>
            </a:r>
          </a:p>
          <a:p>
            <a:r>
              <a:rPr lang="en-GB" dirty="0"/>
              <a:t>Each of us mounts </a:t>
            </a:r>
            <a:r>
              <a:rPr lang="en-GB" dirty="0" err="1"/>
              <a:t>stagewards</a:t>
            </a:r>
            <a:r>
              <a:rPr lang="en-GB" dirty="0"/>
              <a:t>, climbing those steep </a:t>
            </a:r>
            <a:r>
              <a:rPr lang="en-GB" dirty="0">
                <a:solidFill>
                  <a:srgbClr val="E373D6"/>
                </a:solidFill>
              </a:rPr>
              <a:t>steps</a:t>
            </a:r>
          </a:p>
          <a:p>
            <a:r>
              <a:rPr lang="en-GB" dirty="0"/>
              <a:t>Defying any inner qualms that urge "Go </a:t>
            </a:r>
            <a:r>
              <a:rPr lang="en-GB" dirty="0">
                <a:solidFill>
                  <a:srgbClr val="7030A0"/>
                </a:solidFill>
              </a:rPr>
              <a:t>back</a:t>
            </a:r>
            <a:r>
              <a:rPr lang="en-GB" dirty="0"/>
              <a:t>!"</a:t>
            </a:r>
          </a:p>
          <a:p>
            <a:r>
              <a:rPr lang="en-GB" dirty="0"/>
              <a:t>For this was mathematics made; this sublime </a:t>
            </a:r>
            <a:r>
              <a:rPr lang="en-GB" dirty="0">
                <a:solidFill>
                  <a:srgbClr val="00B050"/>
                </a:solidFill>
              </a:rPr>
              <a:t>life</a:t>
            </a:r>
          </a:p>
          <a:p>
            <a:r>
              <a:rPr lang="en-GB" dirty="0"/>
              <a:t>Of mind-expanding wonders; let us all then </a:t>
            </a:r>
            <a:r>
              <a:rPr lang="en-GB" dirty="0">
                <a:solidFill>
                  <a:srgbClr val="FF0000"/>
                </a:solidFill>
              </a:rPr>
              <a:t>rise</a:t>
            </a:r>
            <a:r>
              <a:rPr lang="en-GB" dirty="0"/>
              <a:t>!</a:t>
            </a:r>
            <a:endParaRPr lang="en-GB" b="1" dirty="0" smtClean="0"/>
          </a:p>
        </p:txBody>
      </p:sp>
    </p:spTree>
    <p:extLst>
      <p:ext uri="{BB962C8B-B14F-4D97-AF65-F5344CB8AC3E}">
        <p14:creationId xmlns:p14="http://schemas.microsoft.com/office/powerpoint/2010/main" val="401314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Maths Jam: a Sestina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Envoi</a:t>
            </a:r>
          </a:p>
          <a:p>
            <a:endParaRPr lang="en-GB" b="1" dirty="0" smtClean="0"/>
          </a:p>
          <a:p>
            <a:r>
              <a:rPr lang="en-GB" dirty="0"/>
              <a:t>Aye, seize the precious </a:t>
            </a:r>
            <a:r>
              <a:rPr lang="en-GB" dirty="0">
                <a:solidFill>
                  <a:srgbClr val="FFC000"/>
                </a:solidFill>
              </a:rPr>
              <a:t>hour</a:t>
            </a:r>
            <a:r>
              <a:rPr lang="en-GB" dirty="0"/>
              <a:t>, my friends! Inspired we </a:t>
            </a:r>
            <a:r>
              <a:rPr lang="en-GB" dirty="0">
                <a:solidFill>
                  <a:srgbClr val="FF0000"/>
                </a:solidFill>
              </a:rPr>
              <a:t>rise</a:t>
            </a:r>
          </a:p>
          <a:p>
            <a:r>
              <a:rPr lang="en-GB" dirty="0"/>
              <a:t>The message of our </a:t>
            </a:r>
            <a:r>
              <a:rPr lang="en-GB" dirty="0">
                <a:solidFill>
                  <a:srgbClr val="0070C0"/>
                </a:solidFill>
              </a:rPr>
              <a:t>Jam</a:t>
            </a:r>
            <a:r>
              <a:rPr lang="en-GB" dirty="0"/>
              <a:t> to bear in Gove-cursed </a:t>
            </a:r>
            <a:r>
              <a:rPr lang="en-GB" dirty="0">
                <a:solidFill>
                  <a:srgbClr val="00B050"/>
                </a:solidFill>
              </a:rPr>
              <a:t>life</a:t>
            </a:r>
            <a:r>
              <a:rPr lang="en-GB" dirty="0"/>
              <a:t>,</a:t>
            </a:r>
          </a:p>
          <a:p>
            <a:r>
              <a:rPr lang="en-GB" dirty="0"/>
              <a:t>With ever bolder </a:t>
            </a:r>
            <a:r>
              <a:rPr lang="en-GB" dirty="0">
                <a:solidFill>
                  <a:srgbClr val="E373D6"/>
                </a:solidFill>
              </a:rPr>
              <a:t>steps</a:t>
            </a:r>
            <a:r>
              <a:rPr lang="en-GB" dirty="0" smtClean="0"/>
              <a:t>. </a:t>
            </a:r>
            <a:r>
              <a:rPr lang="en-GB" dirty="0"/>
              <a:t>Take heart! Be not turned </a:t>
            </a:r>
            <a:r>
              <a:rPr lang="en-GB" dirty="0">
                <a:solidFill>
                  <a:srgbClr val="7030A0"/>
                </a:solidFill>
              </a:rPr>
              <a:t>back</a:t>
            </a:r>
            <a:r>
              <a:rPr lang="en-GB" dirty="0"/>
              <a:t>!</a:t>
            </a:r>
            <a:endParaRPr lang="en-GB" b="1" dirty="0" smtClean="0"/>
          </a:p>
        </p:txBody>
      </p:sp>
    </p:spTree>
    <p:extLst>
      <p:ext uri="{BB962C8B-B14F-4D97-AF65-F5344CB8AC3E}">
        <p14:creationId xmlns:p14="http://schemas.microsoft.com/office/powerpoint/2010/main" val="381922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Sestina's "rhyme scheme"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Every rhyme-word visits every line position exactly once.</a:t>
            </a:r>
          </a:p>
        </p:txBody>
      </p:sp>
    </p:spTree>
    <p:extLst>
      <p:ext uri="{BB962C8B-B14F-4D97-AF65-F5344CB8AC3E}">
        <p14:creationId xmlns:p14="http://schemas.microsoft.com/office/powerpoint/2010/main" val="2529160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Sestina's "rhyme scheme"</a:t>
            </a: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0330" y="1943100"/>
            <a:ext cx="4459539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5297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Sestina's "rhyme scheme"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0330" y="1943100"/>
            <a:ext cx="4459539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1950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Sestina's "rhyme scheme"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0330" y="1943100"/>
            <a:ext cx="4459539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613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Sestina's "rhyme scheme"</a:t>
            </a: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0330" y="1943100"/>
            <a:ext cx="4459539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375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Sestina's "rhyme scheme"</a:t>
            </a: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0330" y="1943100"/>
            <a:ext cx="4459539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5718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Sestina's "rhyme scheme"</a:t>
            </a: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0330" y="1943100"/>
            <a:ext cx="4459539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466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Sestina's "rhyme scheme"</a:t>
            </a:r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0330" y="1943100"/>
            <a:ext cx="4459539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170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rhyme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Generals gathered in their </a:t>
            </a:r>
            <a:r>
              <a:rPr lang="en-GB" dirty="0">
                <a:solidFill>
                  <a:srgbClr val="0070C0"/>
                </a:solidFill>
              </a:rPr>
              <a:t>masses</a:t>
            </a:r>
            <a:r>
              <a:rPr lang="en-GB" dirty="0" smtClean="0"/>
              <a:t>,</a:t>
            </a:r>
          </a:p>
          <a:p>
            <a:r>
              <a:rPr lang="en-GB" dirty="0"/>
              <a:t>Just like witches at black </a:t>
            </a:r>
            <a:r>
              <a:rPr lang="en-GB" dirty="0">
                <a:solidFill>
                  <a:srgbClr val="0070C0"/>
                </a:solidFill>
              </a:rPr>
              <a:t>masses</a:t>
            </a:r>
            <a:r>
              <a:rPr lang="en-GB" dirty="0" smtClean="0"/>
              <a:t>.</a:t>
            </a:r>
          </a:p>
          <a:p>
            <a:r>
              <a:rPr lang="en-GB" dirty="0"/>
              <a:t>("War Pigs", from  </a:t>
            </a:r>
            <a:r>
              <a:rPr lang="en-GB" dirty="0" err="1"/>
              <a:t>Iommi</a:t>
            </a:r>
            <a:r>
              <a:rPr lang="en-GB" dirty="0"/>
              <a:t>, T., </a:t>
            </a:r>
            <a:r>
              <a:rPr lang="en-GB" dirty="0" err="1"/>
              <a:t>Osbourne</a:t>
            </a:r>
            <a:r>
              <a:rPr lang="en-GB" dirty="0"/>
              <a:t>, O., et al., </a:t>
            </a:r>
            <a:r>
              <a:rPr lang="en-GB" i="1" dirty="0"/>
              <a:t>Paranoid</a:t>
            </a:r>
            <a:r>
              <a:rPr lang="en-GB" dirty="0"/>
              <a:t>, 1970)</a:t>
            </a:r>
          </a:p>
        </p:txBody>
      </p:sp>
    </p:spTree>
    <p:extLst>
      <p:ext uri="{BB962C8B-B14F-4D97-AF65-F5344CB8AC3E}">
        <p14:creationId xmlns:p14="http://schemas.microsoft.com/office/powerpoint/2010/main" val="3255088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Sestina's "rhyme scheme"</a:t>
            </a:r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0330" y="1943100"/>
            <a:ext cx="4459539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2631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Sestina's "rhyme scheme"</a:t>
            </a:r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0330" y="1943100"/>
            <a:ext cx="4459539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0121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Sestina's "rhyme scheme"</a:t>
            </a:r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0330" y="1943100"/>
            <a:ext cx="4459539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477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Sestina's "rhyme scheme"</a:t>
            </a:r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0330" y="1943100"/>
            <a:ext cx="4459539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1294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Sestina's "rhyme scheme"</a:t>
            </a:r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0330" y="1943100"/>
            <a:ext cx="4459539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73283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Sestina's "rhyme scheme"</a:t>
            </a:r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0330" y="1943100"/>
            <a:ext cx="4459539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2317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Sestina's "rhyme scheme"</a:t>
            </a:r>
          </a:p>
        </p:txBody>
      </p:sp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0330" y="1943100"/>
            <a:ext cx="4459539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20288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Sestina's "rhyme scheme"</a:t>
            </a:r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0330" y="1943100"/>
            <a:ext cx="4459539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7276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Sestina's "rhyme scheme"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Etc…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588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Sestina's "rhyme scheme"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GB" i="1" smtClean="0">
                              <a:latin typeface="Cambria Math"/>
                              <a:ea typeface="Cambria Math"/>
                            </a:rPr>
                            <m:t>𝛿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</a:rPr>
                            <m:t>6</m:t>
                          </m:r>
                        </m:sub>
                      </m:sSub>
                      <m:d>
                        <m:dPr>
                          <m:ctrlPr>
                            <a:rPr lang="en-GB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/>
                            </a:rPr>
                            <m:t>𝑢</m:t>
                          </m:r>
                        </m:e>
                      </m:d>
                      <m:r>
                        <a:rPr lang="en-GB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GB" b="0" i="1" smtClean="0"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GB" b="0" i="1" smtClean="0"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𝑢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,  1≤</m:t>
                              </m:r>
                              <m:r>
                                <a:rPr lang="en-GB" b="0" i="1" smtClean="0">
                                  <a:latin typeface="Cambria Math"/>
                                  <a:ea typeface="Cambria Math"/>
                                </a:rPr>
                                <m:t>𝑢</m:t>
                              </m:r>
                              <m:r>
                                <a:rPr lang="en-GB" b="0" i="1" smtClean="0">
                                  <a:latin typeface="Cambria Math"/>
                                  <a:ea typeface="Cambria Math"/>
                                </a:rPr>
                                <m:t>≤3,</m:t>
                              </m:r>
                            </m:e>
                            <m:e>
                              <m:r>
                                <a:rPr lang="en-GB" b="0" i="1" smtClean="0">
                                  <a:latin typeface="Cambria Math"/>
                                </a:rPr>
                                <m:t>&amp;13−2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𝑢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,  </m:t>
                              </m:r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latin typeface="Cambria Math"/>
                                </a:rPr>
                                <m:t>otherwise</m:t>
                              </m:r>
                              <m:r>
                                <a:rPr lang="en-GB" b="0" i="0" smtClean="0">
                                  <a:latin typeface="Cambria Math"/>
                                </a:rPr>
                                <m:t>         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67815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Another rhyme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There was an Old Man with a </a:t>
            </a:r>
            <a:r>
              <a:rPr lang="en-GB" dirty="0">
                <a:solidFill>
                  <a:srgbClr val="0070C0"/>
                </a:solidFill>
              </a:rPr>
              <a:t>beard</a:t>
            </a:r>
            <a:r>
              <a:rPr lang="en-GB" dirty="0" smtClean="0"/>
              <a:t>,</a:t>
            </a:r>
          </a:p>
          <a:p>
            <a:r>
              <a:rPr lang="en-GB" dirty="0"/>
              <a:t>Who said, "It is just as I </a:t>
            </a:r>
            <a:r>
              <a:rPr lang="en-GB" dirty="0">
                <a:solidFill>
                  <a:srgbClr val="0070C0"/>
                </a:solidFill>
              </a:rPr>
              <a:t>feared</a:t>
            </a:r>
            <a:r>
              <a:rPr lang="en-GB" dirty="0" smtClean="0"/>
              <a:t>!-</a:t>
            </a:r>
          </a:p>
          <a:p>
            <a:r>
              <a:rPr lang="en-GB" dirty="0"/>
              <a:t>Two Owls and a </a:t>
            </a:r>
            <a:r>
              <a:rPr lang="en-GB" dirty="0">
                <a:solidFill>
                  <a:srgbClr val="FF0000"/>
                </a:solidFill>
              </a:rPr>
              <a:t>Hen</a:t>
            </a:r>
            <a:r>
              <a:rPr lang="en-GB" dirty="0" smtClean="0"/>
              <a:t>,</a:t>
            </a:r>
          </a:p>
          <a:p>
            <a:r>
              <a:rPr lang="en-GB" dirty="0"/>
              <a:t>Four Larks and a </a:t>
            </a:r>
            <a:r>
              <a:rPr lang="en-GB" dirty="0">
                <a:solidFill>
                  <a:srgbClr val="FF0000"/>
                </a:solidFill>
              </a:rPr>
              <a:t>Wren</a:t>
            </a:r>
            <a:r>
              <a:rPr lang="en-GB" dirty="0" smtClean="0"/>
              <a:t>,</a:t>
            </a:r>
          </a:p>
          <a:p>
            <a:r>
              <a:rPr lang="en-GB" dirty="0"/>
              <a:t>Have all built their nests in my </a:t>
            </a:r>
            <a:r>
              <a:rPr lang="en-GB" dirty="0">
                <a:solidFill>
                  <a:srgbClr val="0070C0"/>
                </a:solidFill>
              </a:rPr>
              <a:t>beard</a:t>
            </a:r>
            <a:r>
              <a:rPr lang="en-GB" dirty="0" smtClean="0"/>
              <a:t>.“</a:t>
            </a:r>
          </a:p>
          <a:p>
            <a:r>
              <a:rPr lang="en-GB" dirty="0"/>
              <a:t>("There was an Old Man with a </a:t>
            </a:r>
            <a:r>
              <a:rPr lang="en-GB" dirty="0">
                <a:solidFill>
                  <a:srgbClr val="040404"/>
                </a:solidFill>
              </a:rPr>
              <a:t>beard</a:t>
            </a:r>
            <a:r>
              <a:rPr lang="en-GB" dirty="0"/>
              <a:t>", from Lear, E., </a:t>
            </a:r>
            <a:r>
              <a:rPr lang="en-GB" i="1" dirty="0"/>
              <a:t>A Book Of Nonsense</a:t>
            </a:r>
            <a:r>
              <a:rPr lang="en-GB" dirty="0"/>
              <a:t>, 1846)</a:t>
            </a:r>
          </a:p>
        </p:txBody>
      </p:sp>
    </p:spTree>
    <p:extLst>
      <p:ext uri="{BB962C8B-B14F-4D97-AF65-F5344CB8AC3E}">
        <p14:creationId xmlns:p14="http://schemas.microsoft.com/office/powerpoint/2010/main" val="760892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Alternatives to the sestina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The </a:t>
            </a:r>
            <a:r>
              <a:rPr lang="en-GB" b="1" dirty="0" err="1" smtClean="0"/>
              <a:t>quintina</a:t>
            </a:r>
            <a:endParaRPr lang="en-GB" b="1" dirty="0" smtClean="0"/>
          </a:p>
          <a:p>
            <a:endParaRPr lang="en-GB" b="1" dirty="0"/>
          </a:p>
          <a:p>
            <a:r>
              <a:rPr lang="en-GB" dirty="0"/>
              <a:t>Five stanzas of five lines (plus an </a:t>
            </a:r>
            <a:r>
              <a:rPr lang="en-GB" i="1" dirty="0"/>
              <a:t>envoi</a:t>
            </a:r>
            <a:r>
              <a:rPr lang="en-GB" dirty="0"/>
              <a:t>)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38332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</a:t>
            </a:r>
            <a:r>
              <a:rPr lang="en-GB" dirty="0" err="1" smtClean="0"/>
              <a:t>quintina</a:t>
            </a:r>
            <a:endParaRPr lang="en-GB" dirty="0"/>
          </a:p>
        </p:txBody>
      </p:sp>
      <p:pic>
        <p:nvPicPr>
          <p:cNvPr id="348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0330" y="1943100"/>
            <a:ext cx="4459539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711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GB" dirty="0" err="1"/>
              <a:t>quintina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𝛿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5</m:t>
                          </m:r>
                        </m:sub>
                      </m:sSub>
                      <m:d>
                        <m:dPr>
                          <m:ctrlPr>
                            <a:rPr lang="en-GB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i="1">
                              <a:latin typeface="Cambria Math"/>
                            </a:rPr>
                            <m:t>𝑢</m:t>
                          </m:r>
                        </m:e>
                      </m:d>
                      <m:r>
                        <a:rPr lang="en-GB" i="1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GB" i="1"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en-GB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𝑢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,  1≤</m:t>
                              </m:r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𝑢</m:t>
                              </m:r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≤2,</m:t>
                              </m:r>
                            </m:e>
                            <m:e>
                              <m:r>
                                <a:rPr lang="en-GB" i="1">
                                  <a:latin typeface="Cambria Math"/>
                                </a:rPr>
                                <m:t>&amp;1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1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−2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𝑢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,  </m:t>
                              </m:r>
                              <m:r>
                                <m:rPr>
                                  <m:sty m:val="p"/>
                                </m:rPr>
                                <a:rPr lang="en-GB">
                                  <a:latin typeface="Cambria Math"/>
                                </a:rPr>
                                <m:t>otherwise</m:t>
                              </m:r>
                              <m:r>
                                <a:rPr lang="en-GB">
                                  <a:latin typeface="Cambria Math"/>
                                </a:rPr>
                                <m:t>         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7854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</a:t>
            </a:r>
            <a:r>
              <a:rPr lang="en-GB" i="1" dirty="0" smtClean="0"/>
              <a:t>n</a:t>
            </a:r>
            <a:r>
              <a:rPr lang="en-GB" dirty="0" smtClean="0"/>
              <a:t>-</a:t>
            </a:r>
            <a:r>
              <a:rPr lang="en-GB" dirty="0" err="1" smtClean="0"/>
              <a:t>tina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GB" i="1" dirty="0"/>
                  <a:t>n</a:t>
                </a:r>
                <a:r>
                  <a:rPr lang="en-GB" dirty="0"/>
                  <a:t> stanzas of </a:t>
                </a:r>
                <a:r>
                  <a:rPr lang="en-GB" i="1" dirty="0"/>
                  <a:t>n</a:t>
                </a:r>
                <a:r>
                  <a:rPr lang="en-GB" dirty="0"/>
                  <a:t> lines (plus an </a:t>
                </a:r>
                <a:r>
                  <a:rPr lang="en-GB" i="1" dirty="0"/>
                  <a:t>envoi</a:t>
                </a:r>
                <a:r>
                  <a:rPr lang="en-GB" dirty="0"/>
                  <a:t>)</a:t>
                </a:r>
                <a:endParaRPr lang="en-GB" i="1" dirty="0" smtClean="0">
                  <a:latin typeface="Cambria Math"/>
                </a:endParaRPr>
              </a:p>
              <a:p>
                <a:endParaRPr lang="en-GB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𝛿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𝑛</m:t>
                          </m:r>
                        </m:sub>
                      </m:sSub>
                      <m:d>
                        <m:dPr>
                          <m:ctrlPr>
                            <a:rPr lang="en-GB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i="1">
                              <a:latin typeface="Cambria Math"/>
                            </a:rPr>
                            <m:t>𝑢</m:t>
                          </m:r>
                        </m:e>
                      </m:d>
                      <m:r>
                        <a:rPr lang="en-GB" i="1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GB" i="1"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en-GB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𝑢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,  1≤</m:t>
                              </m:r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𝑢</m:t>
                              </m:r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≤</m:t>
                              </m:r>
                              <m:r>
                                <a:rPr lang="en-GB" b="0" i="1" smtClean="0">
                                  <a:latin typeface="Cambria Math"/>
                                  <a:ea typeface="Cambria Math"/>
                                </a:rPr>
                                <m:t>𝑛</m:t>
                              </m:r>
                              <m:r>
                                <a:rPr lang="en-GB" b="0" i="1" smtClean="0">
                                  <a:latin typeface="Cambria Math"/>
                                  <a:ea typeface="Cambria Math"/>
                                </a:rPr>
                                <m:t>/2,</m:t>
                              </m:r>
                            </m:e>
                            <m:e>
                              <m:r>
                                <a:rPr lang="en-GB" i="1">
                                  <a:latin typeface="Cambria Math"/>
                                </a:rPr>
                                <m:t>&amp;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+1−2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𝑢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,  </m:t>
                              </m:r>
                              <m:r>
                                <m:rPr>
                                  <m:sty m:val="p"/>
                                </m:rPr>
                                <a:rPr lang="en-GB">
                                  <a:latin typeface="Cambria Math"/>
                                </a:rPr>
                                <m:t>otherwise</m:t>
                              </m:r>
                              <m:r>
                                <a:rPr lang="en-GB">
                                  <a:latin typeface="Cambria Math"/>
                                </a:rPr>
                                <m:t>                       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940" t="-17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87153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 does it always work?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GB" b="1" dirty="0" smtClean="0"/>
                  <a:t>The </a:t>
                </a:r>
                <a:r>
                  <a:rPr lang="en-GB" b="1" dirty="0" err="1" smtClean="0"/>
                  <a:t>ottina</a:t>
                </a:r>
                <a:endParaRPr lang="en-GB" b="1" dirty="0" smtClean="0"/>
              </a:p>
              <a:p>
                <a:endParaRPr lang="en-GB" b="1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𝛿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8</m:t>
                          </m:r>
                        </m:sub>
                      </m:sSub>
                      <m:d>
                        <m:dPr>
                          <m:ctrlPr>
                            <a:rPr lang="en-GB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i="1">
                              <a:latin typeface="Cambria Math"/>
                            </a:rPr>
                            <m:t>𝑢</m:t>
                          </m:r>
                        </m:e>
                      </m:d>
                      <m:r>
                        <a:rPr lang="en-GB" i="1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GB" i="1"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en-GB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𝑢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,  1≤</m:t>
                              </m:r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𝑢</m:t>
                              </m:r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≤4,</m:t>
                              </m:r>
                            </m:e>
                            <m:e>
                              <m:r>
                                <a:rPr lang="en-GB" i="1">
                                  <a:latin typeface="Cambria Math"/>
                                </a:rPr>
                                <m:t>&amp;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17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−2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𝑢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,  </m:t>
                              </m:r>
                              <m:r>
                                <m:rPr>
                                  <m:sty m:val="p"/>
                                </m:rPr>
                                <a:rPr lang="en-GB">
                                  <a:latin typeface="Cambria Math"/>
                                </a:rPr>
                                <m:t>otherwise</m:t>
                              </m:r>
                              <m:r>
                                <a:rPr lang="en-GB">
                                  <a:latin typeface="Cambria Math"/>
                                </a:rPr>
                                <m:t>         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940" t="-17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81139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</a:t>
            </a:r>
            <a:r>
              <a:rPr lang="en-GB" dirty="0" err="1" smtClean="0"/>
              <a:t>ottina</a:t>
            </a:r>
            <a:endParaRPr lang="en-GB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0059" y="1943100"/>
            <a:ext cx="2280082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0780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 does it always work?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GB" b="1" dirty="0" smtClean="0"/>
                  <a:t>The </a:t>
                </a:r>
                <a:r>
                  <a:rPr lang="en-GB" b="1" dirty="0" err="1" smtClean="0"/>
                  <a:t>settina</a:t>
                </a:r>
                <a:endParaRPr lang="en-GB" b="1" dirty="0" smtClean="0"/>
              </a:p>
              <a:p>
                <a:endParaRPr lang="en-GB" b="1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/>
                              <a:ea typeface="Cambria Math"/>
                            </a:rPr>
                            <m:t>𝛿</m:t>
                          </m:r>
                        </m:e>
                        <m:sub>
                          <m:r>
                            <a:rPr lang="en-GB" b="0" i="1" smtClean="0">
                              <a:latin typeface="Cambria Math"/>
                              <a:ea typeface="Cambria Math"/>
                            </a:rPr>
                            <m:t>7</m:t>
                          </m:r>
                        </m:sub>
                      </m:sSub>
                      <m:d>
                        <m:dPr>
                          <m:ctrlPr>
                            <a:rPr lang="en-GB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i="1">
                              <a:latin typeface="Cambria Math"/>
                            </a:rPr>
                            <m:t>𝑢</m:t>
                          </m:r>
                        </m:e>
                      </m:d>
                      <m:r>
                        <a:rPr lang="en-GB" i="1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GB" i="1"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en-GB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𝑢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,  1≤</m:t>
                              </m:r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𝑢</m:t>
                              </m:r>
                              <m:r>
                                <a:rPr lang="en-GB" i="1">
                                  <a:latin typeface="Cambria Math"/>
                                  <a:ea typeface="Cambria Math"/>
                                </a:rPr>
                                <m:t>≤3,</m:t>
                              </m:r>
                            </m:e>
                            <m:e>
                              <m:r>
                                <a:rPr lang="en-GB" i="1">
                                  <a:latin typeface="Cambria Math"/>
                                </a:rPr>
                                <m:t>&amp;</m:t>
                              </m:r>
                              <m:r>
                                <a:rPr lang="en-GB" b="0" i="1" smtClean="0">
                                  <a:latin typeface="Cambria Math"/>
                                </a:rPr>
                                <m:t>15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−2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𝑢</m:t>
                              </m:r>
                              <m:r>
                                <a:rPr lang="en-GB" i="1">
                                  <a:latin typeface="Cambria Math"/>
                                </a:rPr>
                                <m:t>,  </m:t>
                              </m:r>
                              <m:r>
                                <m:rPr>
                                  <m:sty m:val="p"/>
                                </m:rPr>
                                <a:rPr lang="en-GB">
                                  <a:latin typeface="Cambria Math"/>
                                </a:rPr>
                                <m:t>otherwise</m:t>
                              </m:r>
                              <m:r>
                                <a:rPr lang="en-GB">
                                  <a:latin typeface="Cambria Math"/>
                                </a:rPr>
                                <m:t>         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940" t="-17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6385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</a:t>
            </a:r>
            <a:r>
              <a:rPr lang="en-GB" dirty="0" err="1" smtClean="0"/>
              <a:t>settina</a:t>
            </a:r>
            <a:endParaRPr lang="en-GB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0864" y="1943100"/>
            <a:ext cx="2598471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4050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Numbers for which it works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GB" dirty="0" smtClean="0"/>
                  <a:t>That is, values of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GB" dirty="0" smtClean="0"/>
                  <a:t> for which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i="1" smtClean="0">
                            <a:latin typeface="Cambria Math"/>
                            <a:ea typeface="Cambria Math"/>
                          </a:rPr>
                          <m:t>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GB" dirty="0" smtClean="0"/>
                  <a:t> is </a:t>
                </a:r>
                <a:r>
                  <a:rPr lang="en-GB" dirty="0"/>
                  <a:t>a complete cycle, of </a:t>
                </a:r>
                <a:r>
                  <a:rPr lang="en-GB" dirty="0" smtClean="0"/>
                  <a:t>order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GB" dirty="0" smtClean="0"/>
                  <a:t>.</a:t>
                </a:r>
              </a:p>
              <a:p>
                <a:endParaRPr lang="en-GB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𝑛</m:t>
                      </m:r>
                      <m:r>
                        <a:rPr lang="en-GB" b="0" i="1" smtClean="0">
                          <a:latin typeface="Cambria Math"/>
                        </a:rPr>
                        <m:t>=1,2,3,5,6,9,11,14,18,23,26,29,30,33,35,39,…</m:t>
                      </m:r>
                    </m:oMath>
                  </m:oMathPara>
                </a14:m>
                <a:endParaRPr lang="en-GB" dirty="0" smtClean="0"/>
              </a:p>
              <a:p>
                <a:endParaRPr lang="en-GB" dirty="0" smtClean="0"/>
              </a:p>
              <a:p>
                <a:r>
                  <a:rPr lang="en-GB" dirty="0" smtClean="0"/>
                  <a:t>I </a:t>
                </a:r>
                <a:r>
                  <a:rPr lang="en-GB" dirty="0"/>
                  <a:t>(and nobody else) call these </a:t>
                </a:r>
                <a:r>
                  <a:rPr lang="en-GB" b="1" dirty="0" err="1"/>
                  <a:t>sheerly</a:t>
                </a:r>
                <a:r>
                  <a:rPr lang="en-GB" b="1" dirty="0"/>
                  <a:t> poetic</a:t>
                </a:r>
                <a:r>
                  <a:rPr lang="en-GB" dirty="0"/>
                  <a:t> numbers</a:t>
                </a:r>
                <a:r>
                  <a:rPr lang="en-GB" dirty="0" smtClean="0"/>
                  <a:t>.</a:t>
                </a:r>
              </a:p>
              <a:p>
                <a:endParaRPr lang="en-GB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2</m:t>
                      </m:r>
                      <m:r>
                        <a:rPr lang="en-GB" b="0" i="1" smtClean="0">
                          <a:latin typeface="Cambria Math"/>
                        </a:rPr>
                        <m:t>𝑛</m:t>
                      </m:r>
                      <m:r>
                        <a:rPr lang="en-GB" b="0" i="1" smtClean="0">
                          <a:latin typeface="Cambria Math"/>
                        </a:rPr>
                        <m:t>+1=3,5,7,11,13,19,23,29,37,47,53,59,61,67,71,79,…</m:t>
                      </m:r>
                    </m:oMath>
                  </m:oMathPara>
                </a14:m>
                <a:endParaRPr lang="en-GB" dirty="0" smtClean="0"/>
              </a:p>
              <a:p>
                <a:endParaRPr lang="en-GB" dirty="0" smtClean="0"/>
              </a:p>
              <a:p>
                <a:r>
                  <a:rPr lang="en-GB" b="1" dirty="0"/>
                  <a:t>THEOREM (KNOWN)</a:t>
                </a:r>
                <a:r>
                  <a:rPr lang="en-GB" dirty="0"/>
                  <a:t>: If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GB" dirty="0" smtClean="0"/>
                  <a:t> </a:t>
                </a:r>
                <a:r>
                  <a:rPr lang="en-GB" dirty="0"/>
                  <a:t>is </a:t>
                </a:r>
                <a:r>
                  <a:rPr lang="en-GB" dirty="0" err="1"/>
                  <a:t>sheerly</a:t>
                </a:r>
                <a:r>
                  <a:rPr lang="en-GB" dirty="0"/>
                  <a:t> poetic </a:t>
                </a:r>
                <a:r>
                  <a:rPr lang="en-GB" dirty="0" smtClean="0"/>
                  <a:t>then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2</m:t>
                    </m:r>
                    <m:r>
                      <a:rPr lang="en-GB" b="0" i="1" smtClean="0">
                        <a:latin typeface="Cambria Math"/>
                      </a:rPr>
                      <m:t>𝑛</m:t>
                    </m:r>
                    <m:r>
                      <a:rPr lang="en-GB" b="0" i="1" smtClean="0">
                        <a:latin typeface="Cambria Math"/>
                      </a:rPr>
                      <m:t>+1</m:t>
                    </m:r>
                  </m:oMath>
                </a14:m>
                <a:r>
                  <a:rPr lang="en-GB" dirty="0" smtClean="0"/>
                  <a:t> is </a:t>
                </a:r>
                <a:r>
                  <a:rPr lang="en-GB" dirty="0"/>
                  <a:t>prime</a:t>
                </a:r>
                <a:r>
                  <a:rPr lang="en-GB" dirty="0" smtClean="0"/>
                  <a:t>.</a:t>
                </a:r>
              </a:p>
              <a:p>
                <a:endParaRPr lang="en-GB" dirty="0"/>
              </a:p>
              <a:p>
                <a:r>
                  <a:rPr lang="en-GB" dirty="0"/>
                  <a:t>Converse false: for example,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/>
                      </a:rPr>
                      <m:t>𝑛</m:t>
                    </m:r>
                    <m:r>
                      <a:rPr lang="en-GB" i="1">
                        <a:latin typeface="Cambria Math"/>
                      </a:rPr>
                      <m:t>=8, 2</m:t>
                    </m:r>
                    <m:r>
                      <a:rPr lang="en-GB" i="1">
                        <a:latin typeface="Cambria Math"/>
                      </a:rPr>
                      <m:t>𝑛</m:t>
                    </m:r>
                    <m:r>
                      <a:rPr lang="en-GB" i="1">
                        <a:latin typeface="Cambria Math"/>
                      </a:rPr>
                      <m:t>+1=17</m:t>
                    </m:r>
                  </m:oMath>
                </a14:m>
                <a:r>
                  <a:rPr lang="en-GB" dirty="0"/>
                  <a:t>.</a:t>
                </a:r>
                <a:endParaRPr lang="en-GB" dirty="0"/>
              </a:p>
              <a:p>
                <a:endParaRPr lang="en-GB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940" t="-17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4872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can we rope in all the primes?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GB" dirty="0" smtClean="0"/>
                  <a:t>Say that n is </a:t>
                </a:r>
                <a:r>
                  <a:rPr lang="en-GB" b="1" dirty="0"/>
                  <a:t>merely poetic</a:t>
                </a:r>
                <a:r>
                  <a:rPr lang="en-GB" dirty="0"/>
                  <a:t> if</a:t>
                </a:r>
                <a:r>
                  <a:rPr lang="en-GB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𝛿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GB" dirty="0" smtClean="0"/>
                  <a:t> is the identity.</a:t>
                </a:r>
              </a:p>
              <a:p>
                <a:endParaRPr lang="en-GB" dirty="0" smtClean="0"/>
              </a:p>
              <a:p>
                <a:r>
                  <a:rPr lang="en-GB" dirty="0" smtClean="0"/>
                  <a:t>That </a:t>
                </a:r>
                <a:r>
                  <a:rPr lang="en-GB" dirty="0" smtClean="0"/>
                  <a:t>is, if the order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GB" i="1" smtClean="0">
                            <a:latin typeface="Cambria Math"/>
                            <a:ea typeface="Cambria Math"/>
                          </a:rPr>
                          <m:t>𝛿</m:t>
                        </m:r>
                      </m:e>
                      <m:sub>
                        <m:r>
                          <a:rPr lang="en-GB" b="0" i="1" smtClean="0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GB" dirty="0" smtClean="0"/>
                  <a:t> </a:t>
                </a:r>
                <a:r>
                  <a:rPr lang="en-GB" i="1" dirty="0" smtClean="0"/>
                  <a:t>divides</a:t>
                </a:r>
                <a:r>
                  <a:rPr lang="en-GB" dirty="0" smtClean="0"/>
                  <a:t>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GB" dirty="0" smtClean="0"/>
                  <a:t>.</a:t>
                </a:r>
              </a:p>
              <a:p>
                <a:endParaRPr lang="en-GB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/>
                        </a:rPr>
                        <m:t>𝑛</m:t>
                      </m:r>
                      <m:r>
                        <a:rPr lang="en-GB" i="1">
                          <a:latin typeface="Cambria Math"/>
                        </a:rPr>
                        <m:t>=1,2,3,5,6,8,9,11,14,15,18,20,21,23,26,29,30,33,35,36,39,…</m:t>
                      </m:r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/>
                        </a:rPr>
                        <m:t>2</m:t>
                      </m:r>
                      <m:r>
                        <a:rPr lang="en-GB" i="1">
                          <a:latin typeface="Cambria Math"/>
                        </a:rPr>
                        <m:t>𝑛</m:t>
                      </m:r>
                      <m:r>
                        <a:rPr lang="en-GB" i="1">
                          <a:latin typeface="Cambria Math"/>
                        </a:rPr>
                        <m:t>+1=3,5,7,11,13,17,19,23,29,31,37,41,43,47,53,59,61,71,73,79,…</m:t>
                      </m:r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r>
                  <a:rPr lang="en-GB" dirty="0"/>
                  <a:t>Seems to include all the odd primes.</a:t>
                </a:r>
              </a:p>
              <a:p>
                <a:endParaRPr lang="en-GB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940" t="-16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970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"Rhyming" using whole words instead of final syllables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long and honourable history!</a:t>
            </a:r>
          </a:p>
          <a:p>
            <a:r>
              <a:rPr lang="en-GB" dirty="0"/>
              <a:t>Example: the </a:t>
            </a:r>
            <a:r>
              <a:rPr lang="en-GB" i="1" dirty="0"/>
              <a:t>sestina </a:t>
            </a:r>
            <a:r>
              <a:rPr lang="en-GB" dirty="0"/>
              <a:t>form, which dates back to 12th-century troubadours.</a:t>
            </a:r>
          </a:p>
          <a:p>
            <a:r>
              <a:rPr lang="en-GB" dirty="0"/>
              <a:t>Arguably perfected by Dante.</a:t>
            </a:r>
          </a:p>
        </p:txBody>
      </p:sp>
    </p:spTree>
    <p:extLst>
      <p:ext uri="{BB962C8B-B14F-4D97-AF65-F5344CB8AC3E}">
        <p14:creationId xmlns:p14="http://schemas.microsoft.com/office/powerpoint/2010/main" val="970030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Theorem I think I've proved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GB" dirty="0" smtClean="0"/>
                  <a:t>If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2</m:t>
                    </m:r>
                    <m:r>
                      <a:rPr lang="en-GB" b="0" i="1" smtClean="0">
                        <a:latin typeface="Cambria Math"/>
                      </a:rPr>
                      <m:t>𝑛</m:t>
                    </m:r>
                    <m:r>
                      <a:rPr lang="en-GB" b="0" i="1" smtClean="0">
                        <a:latin typeface="Cambria Math"/>
                      </a:rPr>
                      <m:t>+1</m:t>
                    </m:r>
                  </m:oMath>
                </a14:m>
                <a:r>
                  <a:rPr lang="en-GB" dirty="0" smtClean="0"/>
                  <a:t> is prime then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GB" dirty="0" smtClean="0"/>
                  <a:t> is merely poetic (and may be </a:t>
                </a:r>
                <a:r>
                  <a:rPr lang="en-GB" dirty="0" err="1" smtClean="0"/>
                  <a:t>sheerly</a:t>
                </a:r>
                <a:r>
                  <a:rPr lang="en-GB" dirty="0" smtClean="0"/>
                  <a:t> poetic).</a:t>
                </a:r>
              </a:p>
              <a:p>
                <a:endParaRPr lang="en-GB" dirty="0"/>
              </a:p>
              <a:p>
                <a:r>
                  <a:rPr lang="en-GB" dirty="0" smtClean="0"/>
                  <a:t>Converse false, for </a:t>
                </a:r>
                <a:r>
                  <a:rPr lang="en-GB" dirty="0" smtClean="0"/>
                  <a:t>example,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𝑛</m:t>
                    </m:r>
                    <m:r>
                      <a:rPr lang="en-GB" b="0" i="1" smtClean="0">
                        <a:latin typeface="Cambria Math"/>
                      </a:rPr>
                      <m:t>=170,  2</m:t>
                    </m:r>
                    <m:r>
                      <a:rPr lang="en-GB" b="0" i="1" smtClean="0">
                        <a:latin typeface="Cambria Math"/>
                      </a:rPr>
                      <m:t>𝑛</m:t>
                    </m:r>
                    <m:r>
                      <a:rPr lang="en-GB" b="0" i="1" smtClean="0">
                        <a:latin typeface="Cambria Math"/>
                      </a:rPr>
                      <m:t>+1=341</m:t>
                    </m:r>
                  </m:oMath>
                </a14:m>
                <a:r>
                  <a:rPr lang="en-GB" dirty="0" smtClean="0"/>
                  <a:t>.</a:t>
                </a:r>
                <a:endParaRPr lang="en-GB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940" t="-17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72899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List of exceptions...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𝑛</m:t>
                      </m:r>
                      <m:r>
                        <a:rPr lang="en-GB" b="0" i="1" smtClean="0">
                          <a:latin typeface="Cambria Math"/>
                        </a:rPr>
                        <m:t>=170, 280, 552, 864, 952, …</m:t>
                      </m:r>
                    </m:oMath>
                  </m:oMathPara>
                </a14:m>
                <a:endParaRPr lang="en-GB" b="0" dirty="0" smtClean="0"/>
              </a:p>
              <a:p>
                <a:endParaRPr lang="en-GB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2</m:t>
                      </m:r>
                      <m:r>
                        <a:rPr lang="en-GB" b="0" i="1" smtClean="0">
                          <a:latin typeface="Cambria Math"/>
                        </a:rPr>
                        <m:t>𝑛</m:t>
                      </m:r>
                      <m:r>
                        <a:rPr lang="en-GB" b="0" i="1" smtClean="0">
                          <a:latin typeface="Cambria Math"/>
                        </a:rPr>
                        <m:t>+1=341, 561, 1105, 1729, 1905, …</m:t>
                      </m:r>
                    </m:oMath>
                  </m:oMathPara>
                </a14:m>
                <a:endParaRPr lang="en-GB" dirty="0" smtClean="0"/>
              </a:p>
              <a:p>
                <a:endParaRPr lang="en-GB" dirty="0"/>
              </a:p>
              <a:p>
                <a:r>
                  <a:rPr lang="en-GB" dirty="0" smtClean="0"/>
                  <a:t>All </a:t>
                </a:r>
                <a:r>
                  <a:rPr lang="en-GB" b="1" dirty="0" err="1" smtClean="0"/>
                  <a:t>pseudoprime</a:t>
                </a:r>
                <a:r>
                  <a:rPr lang="en-GB" b="1" dirty="0" smtClean="0"/>
                  <a:t> to base 2.</a:t>
                </a:r>
              </a:p>
              <a:p>
                <a:endParaRPr lang="en-GB" b="1" dirty="0"/>
              </a:p>
              <a:p>
                <a:r>
                  <a:rPr lang="en-GB" b="1" dirty="0" smtClean="0"/>
                  <a:t>That is, all satisfy</a:t>
                </a:r>
              </a:p>
              <a:p>
                <a:endParaRPr lang="en-GB" b="1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𝑝</m:t>
                          </m:r>
                          <m:r>
                            <a:rPr lang="en-GB" b="0" i="1" smtClean="0">
                              <a:latin typeface="Cambria Math"/>
                            </a:rPr>
                            <m:t>−1</m:t>
                          </m:r>
                        </m:sup>
                      </m:sSup>
                      <m:r>
                        <a:rPr lang="en-GB" i="1" smtClean="0">
                          <a:latin typeface="Cambria Math"/>
                          <a:ea typeface="Cambria Math"/>
                        </a:rPr>
                        <m:t>≡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1(</m:t>
                      </m:r>
                      <m:r>
                        <m:rPr>
                          <m:sty m:val="p"/>
                        </m:rPr>
                        <a:rPr lang="en-GB" b="0" i="0" smtClean="0">
                          <a:latin typeface="Cambria Math"/>
                          <a:ea typeface="Cambria Math"/>
                        </a:rPr>
                        <m:t>mod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𝑝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94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24477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Another theorem I think I've proved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GB" dirty="0" smtClean="0"/>
                  <a:t>If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GB" dirty="0" smtClean="0"/>
                  <a:t> </a:t>
                </a:r>
                <a:r>
                  <a:rPr lang="en-GB" dirty="0"/>
                  <a:t>is merely poetic </a:t>
                </a:r>
                <a:r>
                  <a:rPr lang="en-GB" dirty="0" smtClean="0"/>
                  <a:t>then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2</m:t>
                    </m:r>
                    <m:r>
                      <a:rPr lang="en-GB" b="0" i="1" smtClean="0">
                        <a:latin typeface="Cambria Math"/>
                      </a:rPr>
                      <m:t>𝑛</m:t>
                    </m:r>
                    <m:r>
                      <a:rPr lang="en-GB" b="0" i="1" smtClean="0">
                        <a:latin typeface="Cambria Math"/>
                      </a:rPr>
                      <m:t>+1</m:t>
                    </m:r>
                  </m:oMath>
                </a14:m>
                <a:r>
                  <a:rPr lang="en-GB" dirty="0" smtClean="0"/>
                  <a:t> </a:t>
                </a:r>
                <a:r>
                  <a:rPr lang="en-GB" dirty="0"/>
                  <a:t>is either prime, or </a:t>
                </a:r>
                <a:r>
                  <a:rPr lang="en-GB" dirty="0" err="1"/>
                  <a:t>pseudoprime</a:t>
                </a:r>
                <a:r>
                  <a:rPr lang="en-GB" dirty="0"/>
                  <a:t> to base 2</a:t>
                </a:r>
                <a:r>
                  <a:rPr lang="en-GB" dirty="0" smtClean="0"/>
                  <a:t>.</a:t>
                </a:r>
              </a:p>
              <a:p>
                <a:endParaRPr lang="en-GB" dirty="0"/>
              </a:p>
              <a:p>
                <a:r>
                  <a:rPr lang="en-GB" dirty="0" smtClean="0"/>
                  <a:t>Converse false, for example</a:t>
                </a:r>
                <a:r>
                  <a:rPr lang="en-GB" dirty="0" smtClean="0"/>
                  <a:t>: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𝑛</m:t>
                    </m:r>
                    <m:r>
                      <a:rPr lang="en-GB" b="0" i="1" smtClean="0">
                        <a:latin typeface="Cambria Math"/>
                      </a:rPr>
                      <m:t>=322,  2</m:t>
                    </m:r>
                    <m:r>
                      <a:rPr lang="en-GB" b="0" i="1" smtClean="0">
                        <a:latin typeface="Cambria Math"/>
                      </a:rPr>
                      <m:t>𝑛</m:t>
                    </m:r>
                    <m:r>
                      <a:rPr lang="en-GB" b="0" i="1" smtClean="0">
                        <a:latin typeface="Cambria Math"/>
                      </a:rPr>
                      <m:t>+1=645</m:t>
                    </m:r>
                  </m:oMath>
                </a14:m>
                <a:r>
                  <a:rPr lang="en-GB" dirty="0" smtClean="0"/>
                  <a:t>.</a:t>
                </a:r>
                <a:endParaRPr lang="en-GB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940" t="-1778" r="-129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24438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can we rope in all the </a:t>
            </a:r>
            <a:r>
              <a:rPr lang="en-GB" dirty="0" err="1" smtClean="0"/>
              <a:t>pseudoprimes</a:t>
            </a:r>
            <a:r>
              <a:rPr lang="en-GB" dirty="0"/>
              <a:t>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GB" dirty="0" smtClean="0"/>
                  <a:t>Say that n is </a:t>
                </a:r>
                <a:r>
                  <a:rPr lang="en-GB" b="1" dirty="0" smtClean="0"/>
                  <a:t>nearly poetic</a:t>
                </a:r>
                <a:r>
                  <a:rPr lang="en-GB" dirty="0" smtClean="0"/>
                  <a:t> </a:t>
                </a:r>
                <a:r>
                  <a:rPr lang="en-GB" dirty="0"/>
                  <a:t>if</a:t>
                </a:r>
                <a:r>
                  <a:rPr lang="en-GB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b="0" i="1" smtClean="0">
                            <a:latin typeface="Cambria Math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GB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GB" b="0" i="1" smtClean="0">
                                <a:latin typeface="Cambria Math"/>
                                <a:ea typeface="Cambria Math"/>
                              </a:rPr>
                              <m:t>𝛿</m:t>
                            </m:r>
                          </m:e>
                          <m:sub>
                            <m:r>
                              <a:rPr lang="en-GB" b="0" i="1" smtClean="0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e>
                      <m:sup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  <m:r>
                          <a:rPr lang="en-GB" b="0" i="1" smtClean="0">
                            <a:latin typeface="Cambria Math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GB" dirty="0" smtClean="0"/>
                  <a:t> is the identity.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940" t="-123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4527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third theorem I think I've proved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GB" dirty="0" smtClean="0"/>
                  <a:t>If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2</m:t>
                    </m:r>
                    <m:r>
                      <a:rPr lang="en-GB" b="0" i="1" smtClean="0">
                        <a:latin typeface="Cambria Math"/>
                      </a:rPr>
                      <m:t>𝑛</m:t>
                    </m:r>
                    <m:r>
                      <a:rPr lang="en-GB" b="0" i="1" smtClean="0">
                        <a:latin typeface="Cambria Math"/>
                      </a:rPr>
                      <m:t>+1</m:t>
                    </m:r>
                  </m:oMath>
                </a14:m>
                <a:r>
                  <a:rPr lang="en-GB" dirty="0" smtClean="0"/>
                  <a:t> </a:t>
                </a:r>
                <a:r>
                  <a:rPr lang="en-GB" dirty="0"/>
                  <a:t>is either prime, or </a:t>
                </a:r>
                <a:r>
                  <a:rPr lang="en-GB" dirty="0" err="1"/>
                  <a:t>pseudoprime</a:t>
                </a:r>
                <a:r>
                  <a:rPr lang="en-GB" dirty="0"/>
                  <a:t> to base </a:t>
                </a:r>
                <a:r>
                  <a:rPr lang="en-GB" dirty="0" smtClean="0"/>
                  <a:t>2, then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GB" dirty="0" smtClean="0"/>
                  <a:t> is (at least) nearly poetic</a:t>
                </a:r>
              </a:p>
              <a:p>
                <a:endParaRPr lang="en-GB" dirty="0"/>
              </a:p>
              <a:p>
                <a:r>
                  <a:rPr lang="en-GB" dirty="0" smtClean="0"/>
                  <a:t>Converse TRUE</a:t>
                </a:r>
                <a:r>
                  <a:rPr lang="en-GB" dirty="0" smtClean="0"/>
                  <a:t>!</a:t>
                </a:r>
              </a:p>
              <a:p>
                <a:endParaRPr lang="en-GB" dirty="0"/>
              </a:p>
              <a:p>
                <a:r>
                  <a:rPr lang="en-GB" dirty="0" smtClean="0"/>
                  <a:t>(I think. This is a conjecture.)</a:t>
                </a:r>
                <a:endParaRPr lang="en-GB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940" t="-17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1027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Maths Jam: a Sestina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Stanza 1</a:t>
            </a:r>
          </a:p>
          <a:p>
            <a:endParaRPr lang="en-GB" b="1" dirty="0"/>
          </a:p>
          <a:p>
            <a:r>
              <a:rPr lang="en-GB" dirty="0"/>
              <a:t>One Saturday, with gladdened heart I gaily </a:t>
            </a:r>
            <a:r>
              <a:rPr lang="en-GB" dirty="0">
                <a:solidFill>
                  <a:srgbClr val="FF0000"/>
                </a:solidFill>
              </a:rPr>
              <a:t>rise</a:t>
            </a:r>
          </a:p>
          <a:p>
            <a:r>
              <a:rPr lang="en-GB" dirty="0"/>
              <a:t>And greet the Autumn morn at this unwonted </a:t>
            </a:r>
            <a:r>
              <a:rPr lang="en-GB" dirty="0">
                <a:solidFill>
                  <a:srgbClr val="FFC000"/>
                </a:solidFill>
              </a:rPr>
              <a:t>hour</a:t>
            </a:r>
          </a:p>
          <a:p>
            <a:r>
              <a:rPr lang="en-GB" dirty="0"/>
              <a:t>With strong black coffee's aid, I slowly come to </a:t>
            </a:r>
            <a:r>
              <a:rPr lang="en-GB" dirty="0">
                <a:solidFill>
                  <a:srgbClr val="00B050"/>
                </a:solidFill>
              </a:rPr>
              <a:t>life </a:t>
            </a:r>
          </a:p>
          <a:p>
            <a:r>
              <a:rPr lang="en-GB" dirty="0"/>
              <a:t>I shower, shave and dress, bolt down some bread and </a:t>
            </a:r>
            <a:r>
              <a:rPr lang="en-GB" dirty="0">
                <a:solidFill>
                  <a:srgbClr val="0070C0"/>
                </a:solidFill>
              </a:rPr>
              <a:t>jam</a:t>
            </a:r>
          </a:p>
          <a:p>
            <a:r>
              <a:rPr lang="en-GB" dirty="0"/>
              <a:t>Pick up my case; take laptop-holder on my </a:t>
            </a:r>
            <a:r>
              <a:rPr lang="en-GB" dirty="0">
                <a:solidFill>
                  <a:srgbClr val="7030A0"/>
                </a:solidFill>
              </a:rPr>
              <a:t>back</a:t>
            </a:r>
            <a:r>
              <a:rPr lang="en-GB" dirty="0"/>
              <a:t>;</a:t>
            </a:r>
          </a:p>
          <a:p>
            <a:r>
              <a:rPr lang="en-GB" dirty="0"/>
              <a:t>And then anon to Turnpike Lane direct my </a:t>
            </a:r>
            <a:r>
              <a:rPr lang="en-GB" dirty="0">
                <a:solidFill>
                  <a:srgbClr val="E373D6"/>
                </a:solidFill>
              </a:rPr>
              <a:t>steps</a:t>
            </a:r>
            <a:r>
              <a:rPr lang="en-GB" dirty="0"/>
              <a:t>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4122861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Maths Jam: a Sestina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Stanza 2</a:t>
            </a:r>
          </a:p>
          <a:p>
            <a:endParaRPr lang="en-GB" b="1" dirty="0"/>
          </a:p>
          <a:p>
            <a:r>
              <a:rPr lang="en-GB" dirty="0" smtClean="0"/>
              <a:t>At Euston station, as I ride the rolling </a:t>
            </a:r>
            <a:r>
              <a:rPr lang="en-GB" dirty="0" smtClean="0">
                <a:solidFill>
                  <a:srgbClr val="E373D6"/>
                </a:solidFill>
              </a:rPr>
              <a:t>steps</a:t>
            </a:r>
          </a:p>
          <a:p>
            <a:r>
              <a:rPr lang="en-GB" dirty="0" smtClean="0"/>
              <a:t>That  seem to mumble, groan and mutter as they </a:t>
            </a:r>
            <a:r>
              <a:rPr lang="en-GB" dirty="0" smtClean="0">
                <a:solidFill>
                  <a:srgbClr val="FF0000"/>
                </a:solidFill>
              </a:rPr>
              <a:t>rise</a:t>
            </a:r>
          </a:p>
          <a:p>
            <a:r>
              <a:rPr lang="en-GB" dirty="0" smtClean="0"/>
              <a:t>I muse: it is another year, and we are </a:t>
            </a:r>
            <a:r>
              <a:rPr lang="en-GB" dirty="0" smtClean="0">
                <a:solidFill>
                  <a:srgbClr val="7030A0"/>
                </a:solidFill>
              </a:rPr>
              <a:t>back</a:t>
            </a:r>
            <a:r>
              <a:rPr lang="en-GB" dirty="0" smtClean="0"/>
              <a:t>!</a:t>
            </a:r>
          </a:p>
          <a:p>
            <a:r>
              <a:rPr lang="en-GB" dirty="0" smtClean="0"/>
              <a:t>As time goes by, it seems it quickens by the </a:t>
            </a:r>
            <a:r>
              <a:rPr lang="en-GB" dirty="0">
                <a:solidFill>
                  <a:srgbClr val="FFC000"/>
                </a:solidFill>
              </a:rPr>
              <a:t>hour</a:t>
            </a:r>
          </a:p>
          <a:p>
            <a:r>
              <a:rPr lang="en-GB" dirty="0" smtClean="0"/>
              <a:t>The world's events now seem to cluster, crowd and </a:t>
            </a:r>
            <a:r>
              <a:rPr lang="en-GB" dirty="0">
                <a:solidFill>
                  <a:srgbClr val="0070C0"/>
                </a:solidFill>
              </a:rPr>
              <a:t>jam</a:t>
            </a:r>
          </a:p>
          <a:p>
            <a:r>
              <a:rPr lang="en-GB" dirty="0" smtClean="0"/>
              <a:t>Accelerating as they touch my fleeting </a:t>
            </a:r>
            <a:r>
              <a:rPr lang="en-GB" dirty="0">
                <a:solidFill>
                  <a:srgbClr val="00B050"/>
                </a:solidFill>
              </a:rPr>
              <a:t>life</a:t>
            </a:r>
            <a:r>
              <a:rPr lang="en-GB" dirty="0" smtClean="0"/>
              <a:t>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175546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Maths Jam: a Sestina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Stanza 3</a:t>
            </a:r>
          </a:p>
          <a:p>
            <a:endParaRPr lang="en-GB" b="1" dirty="0" smtClean="0"/>
          </a:p>
          <a:p>
            <a:r>
              <a:rPr lang="en-GB" dirty="0"/>
              <a:t>Inside the station, here is all of human </a:t>
            </a:r>
            <a:r>
              <a:rPr lang="en-GB" dirty="0">
                <a:solidFill>
                  <a:srgbClr val="00B050"/>
                </a:solidFill>
              </a:rPr>
              <a:t>life</a:t>
            </a:r>
            <a:r>
              <a:rPr lang="en-GB" dirty="0"/>
              <a:t>:</a:t>
            </a:r>
          </a:p>
          <a:p>
            <a:r>
              <a:rPr lang="en-GB" dirty="0"/>
              <a:t>With laughter one child matches her Dad's striding </a:t>
            </a:r>
            <a:r>
              <a:rPr lang="en-GB" dirty="0">
                <a:solidFill>
                  <a:srgbClr val="E373D6"/>
                </a:solidFill>
              </a:rPr>
              <a:t>steps</a:t>
            </a:r>
            <a:r>
              <a:rPr lang="en-GB" dirty="0"/>
              <a:t>;</a:t>
            </a:r>
          </a:p>
          <a:p>
            <a:r>
              <a:rPr lang="en-GB" dirty="0"/>
              <a:t>A baby cries, is comforted; a human </a:t>
            </a:r>
            <a:r>
              <a:rPr lang="en-GB" dirty="0">
                <a:solidFill>
                  <a:srgbClr val="0070C0"/>
                </a:solidFill>
              </a:rPr>
              <a:t>jam</a:t>
            </a:r>
          </a:p>
          <a:p>
            <a:r>
              <a:rPr lang="en-GB" dirty="0"/>
              <a:t>Forms now at certain platforms; harassed tempers </a:t>
            </a:r>
            <a:r>
              <a:rPr lang="en-GB" dirty="0">
                <a:solidFill>
                  <a:srgbClr val="FF0000"/>
                </a:solidFill>
              </a:rPr>
              <a:t>rise</a:t>
            </a:r>
            <a:r>
              <a:rPr lang="en-GB" dirty="0"/>
              <a:t>;</a:t>
            </a:r>
          </a:p>
          <a:p>
            <a:r>
              <a:rPr lang="en-GB" dirty="0"/>
              <a:t>A parting couple kisses. Boards foretell the </a:t>
            </a:r>
            <a:r>
              <a:rPr lang="en-GB" dirty="0">
                <a:solidFill>
                  <a:srgbClr val="FFC000"/>
                </a:solidFill>
              </a:rPr>
              <a:t>hour</a:t>
            </a:r>
          </a:p>
          <a:p>
            <a:r>
              <a:rPr lang="en-GB" dirty="0"/>
              <a:t>Of all our trips away or, for some, journeys </a:t>
            </a:r>
            <a:r>
              <a:rPr lang="en-GB" dirty="0">
                <a:solidFill>
                  <a:srgbClr val="7030A0"/>
                </a:solidFill>
              </a:rPr>
              <a:t>back</a:t>
            </a:r>
            <a:r>
              <a:rPr lang="en-GB" dirty="0"/>
              <a:t>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36972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Maths Jam: a Sestina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Stanza 4</a:t>
            </a:r>
          </a:p>
          <a:p>
            <a:endParaRPr lang="en-GB" b="1" dirty="0" smtClean="0"/>
          </a:p>
          <a:p>
            <a:r>
              <a:rPr lang="en-GB" dirty="0"/>
              <a:t>No hesitation grips me; I do not hang </a:t>
            </a:r>
            <a:r>
              <a:rPr lang="en-GB" dirty="0">
                <a:solidFill>
                  <a:srgbClr val="7030A0"/>
                </a:solidFill>
              </a:rPr>
              <a:t>back</a:t>
            </a:r>
            <a:r>
              <a:rPr lang="en-GB" dirty="0"/>
              <a:t>.</a:t>
            </a:r>
          </a:p>
          <a:p>
            <a:r>
              <a:rPr lang="en-GB" dirty="0"/>
              <a:t>I know I only travel to enrich my </a:t>
            </a:r>
            <a:r>
              <a:rPr lang="en-GB" dirty="0">
                <a:solidFill>
                  <a:srgbClr val="00B050"/>
                </a:solidFill>
              </a:rPr>
              <a:t>life</a:t>
            </a:r>
            <a:r>
              <a:rPr lang="en-GB" dirty="0"/>
              <a:t>.</a:t>
            </a:r>
          </a:p>
          <a:p>
            <a:r>
              <a:rPr lang="en-GB" dirty="0"/>
              <a:t>My train will carry me from here, in just an </a:t>
            </a:r>
            <a:r>
              <a:rPr lang="en-GB" dirty="0">
                <a:solidFill>
                  <a:srgbClr val="FFC000"/>
                </a:solidFill>
              </a:rPr>
              <a:t>hour</a:t>
            </a:r>
          </a:p>
          <a:p>
            <a:r>
              <a:rPr lang="en-GB" dirty="0"/>
              <a:t>Or two, as if by some great giant's mighty </a:t>
            </a:r>
            <a:r>
              <a:rPr lang="en-GB" dirty="0">
                <a:solidFill>
                  <a:srgbClr val="E373D6"/>
                </a:solidFill>
              </a:rPr>
              <a:t>steps</a:t>
            </a:r>
          </a:p>
          <a:p>
            <a:r>
              <a:rPr lang="en-GB" dirty="0"/>
              <a:t>I were transported. Over dale and craggy </a:t>
            </a:r>
            <a:r>
              <a:rPr lang="en-GB" dirty="0">
                <a:solidFill>
                  <a:srgbClr val="FF0000"/>
                </a:solidFill>
              </a:rPr>
              <a:t>rise</a:t>
            </a:r>
          </a:p>
          <a:p>
            <a:r>
              <a:rPr lang="en-GB" dirty="0"/>
              <a:t>Once more I race; once more I race to you, Maths </a:t>
            </a:r>
            <a:r>
              <a:rPr lang="en-GB" dirty="0">
                <a:solidFill>
                  <a:srgbClr val="0070C0"/>
                </a:solidFill>
              </a:rPr>
              <a:t>Jam</a:t>
            </a:r>
            <a:r>
              <a:rPr lang="en-GB" dirty="0"/>
              <a:t>!</a:t>
            </a:r>
            <a:endParaRPr lang="en-GB" b="1" dirty="0" smtClean="0"/>
          </a:p>
        </p:txBody>
      </p:sp>
    </p:spTree>
    <p:extLst>
      <p:ext uri="{BB962C8B-B14F-4D97-AF65-F5344CB8AC3E}">
        <p14:creationId xmlns:p14="http://schemas.microsoft.com/office/powerpoint/2010/main" val="40918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Maths Jam: a Sestina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Stanza 5</a:t>
            </a:r>
          </a:p>
          <a:p>
            <a:endParaRPr lang="en-GB" b="1" dirty="0" smtClean="0"/>
          </a:p>
          <a:p>
            <a:r>
              <a:rPr lang="en-GB" dirty="0"/>
              <a:t>Yes, once more I am come to Crewe, my mind to </a:t>
            </a:r>
            <a:r>
              <a:rPr lang="en-GB" dirty="0">
                <a:solidFill>
                  <a:srgbClr val="0070C0"/>
                </a:solidFill>
              </a:rPr>
              <a:t>jam</a:t>
            </a:r>
          </a:p>
          <a:p>
            <a:r>
              <a:rPr lang="en-GB" dirty="0"/>
              <a:t>With fresh delights; the daily burdens on my </a:t>
            </a:r>
            <a:r>
              <a:rPr lang="en-GB" dirty="0">
                <a:solidFill>
                  <a:srgbClr val="7030A0"/>
                </a:solidFill>
              </a:rPr>
              <a:t>back</a:t>
            </a:r>
          </a:p>
          <a:p>
            <a:r>
              <a:rPr lang="en-GB" dirty="0"/>
              <a:t>To cast away, and once again refreshed, to </a:t>
            </a:r>
            <a:r>
              <a:rPr lang="en-GB" dirty="0">
                <a:solidFill>
                  <a:srgbClr val="FF0000"/>
                </a:solidFill>
              </a:rPr>
              <a:t>rise</a:t>
            </a:r>
          </a:p>
          <a:p>
            <a:r>
              <a:rPr lang="en-GB" dirty="0"/>
              <a:t>And marvel, spellbound, as new notions take on </a:t>
            </a:r>
            <a:r>
              <a:rPr lang="en-GB" dirty="0">
                <a:solidFill>
                  <a:srgbClr val="00B050"/>
                </a:solidFill>
              </a:rPr>
              <a:t>life</a:t>
            </a:r>
          </a:p>
          <a:p>
            <a:r>
              <a:rPr lang="en-GB" dirty="0"/>
              <a:t>Some bold and simple; some complex, with many </a:t>
            </a:r>
            <a:r>
              <a:rPr lang="en-GB" dirty="0">
                <a:solidFill>
                  <a:srgbClr val="E373D6"/>
                </a:solidFill>
              </a:rPr>
              <a:t>steps</a:t>
            </a:r>
          </a:p>
          <a:p>
            <a:r>
              <a:rPr lang="en-GB" dirty="0"/>
              <a:t>Some but the pleasing playthings of a joyful </a:t>
            </a:r>
            <a:r>
              <a:rPr lang="en-GB" dirty="0">
                <a:solidFill>
                  <a:srgbClr val="FFC000"/>
                </a:solidFill>
              </a:rPr>
              <a:t>hour</a:t>
            </a:r>
            <a:r>
              <a:rPr lang="en-GB" dirty="0"/>
              <a:t>.</a:t>
            </a:r>
            <a:endParaRPr lang="en-GB" b="1" dirty="0" smtClean="0"/>
          </a:p>
        </p:txBody>
      </p:sp>
    </p:spTree>
    <p:extLst>
      <p:ext uri="{BB962C8B-B14F-4D97-AF65-F5344CB8AC3E}">
        <p14:creationId xmlns:p14="http://schemas.microsoft.com/office/powerpoint/2010/main" val="181966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6C7070"/>
      </a:dk1>
      <a:lt1>
        <a:srgbClr val="FFFFFF"/>
      </a:lt1>
      <a:dk2>
        <a:srgbClr val="003D81"/>
      </a:dk2>
      <a:lt2>
        <a:srgbClr val="009067"/>
      </a:lt2>
      <a:accent1>
        <a:srgbClr val="C51638"/>
      </a:accent1>
      <a:accent2>
        <a:srgbClr val="47226C"/>
      </a:accent2>
      <a:accent3>
        <a:srgbClr val="FFFFFF"/>
      </a:accent3>
      <a:accent4>
        <a:srgbClr val="5B5F5F"/>
      </a:accent4>
      <a:accent5>
        <a:srgbClr val="DFABAE"/>
      </a:accent5>
      <a:accent6>
        <a:srgbClr val="3F1E61"/>
      </a:accent6>
      <a:hlink>
        <a:srgbClr val="003966"/>
      </a:hlink>
      <a:folHlink>
        <a:srgbClr val="E68E26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sz="1600" b="0" i="1" u="none" strike="noStrike" cap="none" normalizeH="0" baseline="0" smtClean="0">
            <a:ln>
              <a:noFill/>
            </a:ln>
            <a:solidFill>
              <a:srgbClr val="6E6E6F"/>
            </a:solidFill>
            <a:effectLst/>
            <a:latin typeface="Verdana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sz="1600" b="0" i="1" u="none" strike="noStrike" cap="none" normalizeH="0" baseline="0" smtClean="0">
            <a:ln>
              <a:noFill/>
            </a:ln>
            <a:solidFill>
              <a:srgbClr val="6E6E6F"/>
            </a:solidFill>
            <a:effectLst/>
            <a:latin typeface="Verdana" pitchFamily="34" charset="0"/>
            <a:cs typeface="Times New Roman" pitchFamily="18" charset="0"/>
          </a:defRPr>
        </a:defPPr>
      </a:lstStyle>
    </a:lnDef>
    <a:txDef>
      <a:spPr>
        <a:noFill/>
      </a:spPr>
      <a:bodyPr wrap="none" rtlCol="0">
        <a:spAutoFit/>
      </a:bodyPr>
      <a:lstStyle>
        <a:defPPr marL="363538" indent="-363538">
          <a:spcBef>
            <a:spcPts val="0"/>
          </a:spcBef>
          <a:spcAft>
            <a:spcPts val="0"/>
          </a:spcAft>
          <a:defRPr sz="1800" i="0" dirty="0" smtClean="0">
            <a:solidFill>
              <a:srgbClr val="040404"/>
            </a:solidFill>
            <a:latin typeface="+mn-lt"/>
          </a:defRPr>
        </a:defPPr>
      </a:lstStyle>
    </a:tx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6C7070"/>
        </a:dk1>
        <a:lt1>
          <a:srgbClr val="FFFFFF"/>
        </a:lt1>
        <a:dk2>
          <a:srgbClr val="003D81"/>
        </a:dk2>
        <a:lt2>
          <a:srgbClr val="009067"/>
        </a:lt2>
        <a:accent1>
          <a:srgbClr val="C51638"/>
        </a:accent1>
        <a:accent2>
          <a:srgbClr val="47226C"/>
        </a:accent2>
        <a:accent3>
          <a:srgbClr val="FFFFFF"/>
        </a:accent3>
        <a:accent4>
          <a:srgbClr val="5B5F5F"/>
        </a:accent4>
        <a:accent5>
          <a:srgbClr val="DFABAE"/>
        </a:accent5>
        <a:accent6>
          <a:srgbClr val="3F1E61"/>
        </a:accent6>
        <a:hlink>
          <a:srgbClr val="003966"/>
        </a:hlink>
        <a:folHlink>
          <a:srgbClr val="E68E2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896</TotalTime>
  <Words>1256</Words>
  <Application>Microsoft Office PowerPoint</Application>
  <PresentationFormat>On-screen Show (4:3)</PresentationFormat>
  <Paragraphs>168</Paragraphs>
  <Slides>44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Standarddesign</vt:lpstr>
      <vt:lpstr>Poetry in Motion</vt:lpstr>
      <vt:lpstr>A rhyme</vt:lpstr>
      <vt:lpstr>Another rhyme</vt:lpstr>
      <vt:lpstr>"Rhyming" using whole words instead of final syllables</vt:lpstr>
      <vt:lpstr>The Maths Jam: a Sestina</vt:lpstr>
      <vt:lpstr>The Maths Jam: a Sestina</vt:lpstr>
      <vt:lpstr>The Maths Jam: a Sestina</vt:lpstr>
      <vt:lpstr>The Maths Jam: a Sestina</vt:lpstr>
      <vt:lpstr>The Maths Jam: a Sestina</vt:lpstr>
      <vt:lpstr>The Maths Jam: a Sestina</vt:lpstr>
      <vt:lpstr>The Maths Jam: a Sestina</vt:lpstr>
      <vt:lpstr>The Sestina's "rhyme scheme"</vt:lpstr>
      <vt:lpstr>The Sestina's "rhyme scheme"</vt:lpstr>
      <vt:lpstr>The Sestina's "rhyme scheme"</vt:lpstr>
      <vt:lpstr>The Sestina's "rhyme scheme"</vt:lpstr>
      <vt:lpstr>The Sestina's "rhyme scheme"</vt:lpstr>
      <vt:lpstr>The Sestina's "rhyme scheme"</vt:lpstr>
      <vt:lpstr>The Sestina's "rhyme scheme"</vt:lpstr>
      <vt:lpstr>The Sestina's "rhyme scheme"</vt:lpstr>
      <vt:lpstr>The Sestina's "rhyme scheme"</vt:lpstr>
      <vt:lpstr>The Sestina's "rhyme scheme"</vt:lpstr>
      <vt:lpstr>The Sestina's "rhyme scheme"</vt:lpstr>
      <vt:lpstr>The Sestina's "rhyme scheme"</vt:lpstr>
      <vt:lpstr>The Sestina's "rhyme scheme"</vt:lpstr>
      <vt:lpstr>The Sestina's "rhyme scheme"</vt:lpstr>
      <vt:lpstr>The Sestina's "rhyme scheme"</vt:lpstr>
      <vt:lpstr>The Sestina's "rhyme scheme"</vt:lpstr>
      <vt:lpstr>The Sestina's "rhyme scheme"</vt:lpstr>
      <vt:lpstr>The Sestina's "rhyme scheme"</vt:lpstr>
      <vt:lpstr>Alternatives to the sestina</vt:lpstr>
      <vt:lpstr>The quintina</vt:lpstr>
      <vt:lpstr>The quintina</vt:lpstr>
      <vt:lpstr>The n-tina</vt:lpstr>
      <vt:lpstr>So does it always work?</vt:lpstr>
      <vt:lpstr>The ottina</vt:lpstr>
      <vt:lpstr>So does it always work?</vt:lpstr>
      <vt:lpstr>The settina</vt:lpstr>
      <vt:lpstr>Numbers for which it works</vt:lpstr>
      <vt:lpstr>How can we rope in all the primes?</vt:lpstr>
      <vt:lpstr>Theorem I think I've proved</vt:lpstr>
      <vt:lpstr>List of exceptions...</vt:lpstr>
      <vt:lpstr>Another theorem I think I've proved</vt:lpstr>
      <vt:lpstr>How can we rope in all the pseudoprimes?</vt:lpstr>
      <vt:lpstr>A third theorem I think I've proved</vt:lpstr>
    </vt:vector>
  </TitlesOfParts>
  <Company>Publications Communications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Imperial College London</dc:title>
  <dc:creator>Seipp, Karsten</dc:creator>
  <cp:lastModifiedBy>Ramsden, Philip J</cp:lastModifiedBy>
  <cp:revision>175</cp:revision>
  <dcterms:modified xsi:type="dcterms:W3CDTF">2013-10-30T15:06:05Z</dcterms:modified>
</cp:coreProperties>
</file>