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20" r:id="rId5"/>
    <p:sldMasterId id="2147483732" r:id="rId6"/>
  </p:sldMasterIdLst>
  <p:sldIdLst>
    <p:sldId id="256" r:id="rId7"/>
    <p:sldId id="258" r:id="rId8"/>
    <p:sldId id="260" r:id="rId9"/>
    <p:sldId id="261" r:id="rId10"/>
    <p:sldId id="262" r:id="rId11"/>
    <p:sldId id="266" r:id="rId12"/>
    <p:sldId id="265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10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7766944023763454E-2"/>
          <c:y val="6.4273899049164182E-2"/>
          <c:w val="0.6594654687490864"/>
          <c:h val="0.819765177842096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Sheet1!$B$56</c:f>
              <c:strCache>
                <c:ptCount val="1"/>
                <c:pt idx="0">
                  <c:v> 'A' Maths  Ratio</c:v>
                </c:pt>
              </c:strCache>
            </c:strRef>
          </c:tx>
          <c:val>
            <c:numRef>
              <c:f>Sheet1!$B$57:$B$68</c:f>
              <c:numCache>
                <c:formatCode>0.00</c:formatCode>
                <c:ptCount val="12"/>
                <c:pt idx="0">
                  <c:v>1.71</c:v>
                </c:pt>
                <c:pt idx="1">
                  <c:v>1.72</c:v>
                </c:pt>
                <c:pt idx="2">
                  <c:v>1.7</c:v>
                </c:pt>
                <c:pt idx="3">
                  <c:v>1.59</c:v>
                </c:pt>
                <c:pt idx="4">
                  <c:v>1.62</c:v>
                </c:pt>
                <c:pt idx="5">
                  <c:v>1.56</c:v>
                </c:pt>
                <c:pt idx="6">
                  <c:v>1.5</c:v>
                </c:pt>
                <c:pt idx="7">
                  <c:v>1.5</c:v>
                </c:pt>
                <c:pt idx="8">
                  <c:v>1.46</c:v>
                </c:pt>
                <c:pt idx="9">
                  <c:v>1.46</c:v>
                </c:pt>
                <c:pt idx="10">
                  <c:v>1.5</c:v>
                </c:pt>
                <c:pt idx="11">
                  <c:v>1.5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Sheet1!$C$56</c:f>
              <c:strCache>
                <c:ptCount val="1"/>
                <c:pt idx="0">
                  <c:v> 'A'Physics Ratio</c:v>
                </c:pt>
              </c:strCache>
            </c:strRef>
          </c:tx>
          <c:val>
            <c:numRef>
              <c:f>Sheet1!$C$57:$C$68</c:f>
              <c:numCache>
                <c:formatCode>0.00</c:formatCode>
                <c:ptCount val="12"/>
                <c:pt idx="0">
                  <c:v>3.53</c:v>
                </c:pt>
                <c:pt idx="1">
                  <c:v>3.23</c:v>
                </c:pt>
                <c:pt idx="2">
                  <c:v>3.38</c:v>
                </c:pt>
                <c:pt idx="3">
                  <c:v>3.48</c:v>
                </c:pt>
                <c:pt idx="4">
                  <c:v>3.54</c:v>
                </c:pt>
                <c:pt idx="5">
                  <c:v>3.59</c:v>
                </c:pt>
                <c:pt idx="6">
                  <c:v>3.5</c:v>
                </c:pt>
                <c:pt idx="7">
                  <c:v>3.56</c:v>
                </c:pt>
                <c:pt idx="8">
                  <c:v>3.5</c:v>
                </c:pt>
                <c:pt idx="9">
                  <c:v>3.65</c:v>
                </c:pt>
                <c:pt idx="10">
                  <c:v>3.8</c:v>
                </c:pt>
                <c:pt idx="11">
                  <c:v>3.69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856320"/>
        <c:axId val="118862208"/>
      </c:lineChart>
      <c:catAx>
        <c:axId val="118856320"/>
        <c:scaling>
          <c:orientation val="minMax"/>
        </c:scaling>
        <c:delete val="1"/>
        <c:axPos val="b"/>
        <c:majorTickMark val="out"/>
        <c:minorTickMark val="none"/>
        <c:tickLblPos val="nextTo"/>
        <c:crossAx val="118862208"/>
        <c:crosses val="autoZero"/>
        <c:auto val="1"/>
        <c:lblAlgn val="ctr"/>
        <c:lblOffset val="100"/>
        <c:noMultiLvlLbl val="0"/>
      </c:catAx>
      <c:valAx>
        <c:axId val="11886220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18856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145433983118679"/>
          <c:y val="0.41180310030911599"/>
          <c:w val="0.25271764675719793"/>
          <c:h val="0.14181158520512971"/>
        </c:manualLayout>
      </c:layout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0.07414</cdr:x>
      <cdr:y>0.9958</cdr:y>
    </cdr:from>
    <cdr:to>
      <cdr:x>0.23684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 flipH="1" flipV="1">
          <a:off x="405759" y="3168352"/>
          <a:ext cx="890385" cy="1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0.07895</cdr:x>
      <cdr:y>0.88684</cdr:y>
    </cdr:from>
    <cdr:to>
      <cdr:x>0.73684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2048" y="3024336"/>
          <a:ext cx="3600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0.05263</cdr:x>
      <cdr:y>0.88684</cdr:y>
    </cdr:from>
    <cdr:to>
      <cdr:x>0.76316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8032" y="2821687"/>
          <a:ext cx="388843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200" b="1" dirty="0" smtClean="0"/>
            <a:t>2001                    2004                 2007                 2010</a:t>
          </a:r>
          <a:endParaRPr lang="en-GB" sz="1200" b="1" dirty="0"/>
        </a:p>
      </cdr:txBody>
    </cdr:sp>
  </cdr:relSizeAnchor>
  <cdr:relSizeAnchor xmlns:cdr="http://schemas.openxmlformats.org/drawingml/2006/chartDrawing">
    <cdr:from>
      <cdr:x>0.73077</cdr:x>
      <cdr:y>0.88235</cdr:y>
    </cdr:from>
    <cdr:to>
      <cdr:x>0.83333</cdr:x>
      <cdr:y>0.98039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104456" y="3240360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0.75641</cdr:x>
      <cdr:y>0.75101</cdr:y>
    </cdr:from>
    <cdr:to>
      <cdr:x>0.91921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248472" y="33843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742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4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526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660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928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51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888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293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724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7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70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768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31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65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725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579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683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52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3390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3617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426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94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29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0176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9116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3625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8781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8635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1225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212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9800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82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73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7745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232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8226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479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561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0129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052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0140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675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196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0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333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226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1516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8871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8053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6775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03402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7765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941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454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244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27306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7077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83136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81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99143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89846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1048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47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34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07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68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25F48-D6F4-4B96-B7E7-26B5900BFDDE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BD578-09BF-4D00-A229-FBD0AA9E0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39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08B7D-224E-4855-8617-3A1EF55816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E5368-1AAA-46BB-A8C6-CA176A0B3E9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04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783FC-4C39-4D8B-97F9-A1EC4053B1C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3DFAE-77F1-493B-BDCB-DADB0A8494D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68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DA3D5-729E-48DF-BC42-93160E98081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09A4-AA56-4B26-9305-426AF6C9458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14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AB4D8-94B2-4937-BE5D-0AF999BEA5E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2C4F3-7972-4E2A-9BF9-BDD81193659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95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2BC56-E67E-4402-BECE-4FE32E83F9F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30/10/2014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57528-A3E2-4017-A3F5-A69A4341178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62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Ken McKelvie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University of Liverpool Maths Outreach Team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mckelvie@liv.ac.uk</a:t>
            </a:r>
            <a:endParaRPr kumimoji="0" lang="en-GB" sz="24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552" y="2130425"/>
            <a:ext cx="82089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 Stab at ‘Promoting Motivation’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i="1" noProof="0" smtClean="0">
                <a:solidFill>
                  <a:sysClr val="windowText" lastClr="000000"/>
                </a:solidFill>
                <a:latin typeface="Calibri"/>
              </a:rPr>
              <a:t>One of </a:t>
            </a:r>
            <a:r>
              <a:rPr lang="en-GB" sz="2800" i="1" noProof="0" dirty="0" smtClean="0">
                <a:solidFill>
                  <a:sysClr val="windowText" lastClr="000000"/>
                </a:solidFill>
                <a:latin typeface="Calibri"/>
              </a:rPr>
              <a:t>Maths’ </a:t>
            </a:r>
            <a:r>
              <a:rPr lang="en-GB" sz="2800" i="1" dirty="0" smtClean="0">
                <a:solidFill>
                  <a:sysClr val="windowText" lastClr="000000"/>
                </a:solidFill>
                <a:latin typeface="Calibri"/>
              </a:rPr>
              <a:t>W</a:t>
            </a:r>
            <a:r>
              <a:rPr lang="en-GB" sz="2800" i="1" noProof="0" dirty="0" err="1" smtClean="0">
                <a:solidFill>
                  <a:sysClr val="windowText" lastClr="000000"/>
                </a:solidFill>
                <a:latin typeface="Calibri"/>
              </a:rPr>
              <a:t>eakish</a:t>
            </a:r>
            <a:r>
              <a:rPr lang="en-GB" sz="2800" i="1" noProof="0" dirty="0" smtClean="0">
                <a:solidFill>
                  <a:sysClr val="windowText" lastClr="000000"/>
                </a:solidFill>
                <a:latin typeface="Calibri"/>
              </a:rPr>
              <a:t> Links</a:t>
            </a: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2248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848872" cy="5544616"/>
          </a:xfrm>
        </p:spPr>
        <p:txBody>
          <a:bodyPr>
            <a:noAutofit/>
          </a:bodyPr>
          <a:lstStyle/>
          <a:p>
            <a:pPr lvl="0" algn="l"/>
            <a:r>
              <a:rPr lang="en-GB" sz="2400" b="1" u="sng" dirty="0" smtClean="0">
                <a:solidFill>
                  <a:prstClr val="black"/>
                </a:solidFill>
              </a:rPr>
              <a:t>‘Task-Motivation’ in Mathematics</a:t>
            </a:r>
          </a:p>
          <a:p>
            <a:pPr lvl="0" algn="l"/>
            <a:endParaRPr lang="en-GB" sz="2400" u="sng" dirty="0" smtClean="0">
              <a:solidFill>
                <a:prstClr val="black"/>
              </a:solidFill>
            </a:endParaRPr>
          </a:p>
          <a:p>
            <a:pPr lvl="0" algn="l"/>
            <a:r>
              <a:rPr lang="en-GB" sz="2400" dirty="0" smtClean="0">
                <a:solidFill>
                  <a:prstClr val="black"/>
                </a:solidFill>
              </a:rPr>
              <a:t>Every element of mathematical activity involves some aspect of ‘the working of the human mind’. </a:t>
            </a:r>
          </a:p>
          <a:p>
            <a:pPr lvl="0" algn="l"/>
            <a:r>
              <a:rPr lang="en-GB" sz="2400" dirty="0" smtClean="0">
                <a:solidFill>
                  <a:prstClr val="black"/>
                </a:solidFill>
              </a:rPr>
              <a:t>Given a task which a participating student regards as as </a:t>
            </a:r>
            <a:r>
              <a:rPr lang="en-GB" sz="2400" b="1" dirty="0" smtClean="0">
                <a:solidFill>
                  <a:prstClr val="black"/>
                </a:solidFill>
              </a:rPr>
              <a:t>‘accessible’, ‘attemptable’, and ‘attainable’ </a:t>
            </a:r>
            <a:r>
              <a:rPr lang="en-GB" sz="2400" dirty="0" smtClean="0">
                <a:solidFill>
                  <a:prstClr val="black"/>
                </a:solidFill>
              </a:rPr>
              <a:t>then a successful completion of the task – either acting as an individual or as a member of a team </a:t>
            </a:r>
            <a:r>
              <a:rPr lang="en-GB" sz="2400" dirty="0">
                <a:solidFill>
                  <a:prstClr val="black"/>
                </a:solidFill>
              </a:rPr>
              <a:t>– </a:t>
            </a:r>
            <a:r>
              <a:rPr lang="en-GB" sz="2400" dirty="0" smtClean="0">
                <a:solidFill>
                  <a:prstClr val="black"/>
                </a:solidFill>
              </a:rPr>
              <a:t>can result in the participant experiencing an </a:t>
            </a:r>
            <a:r>
              <a:rPr lang="en-GB" sz="2400" b="1" dirty="0" smtClean="0">
                <a:solidFill>
                  <a:prstClr val="black"/>
                </a:solidFill>
              </a:rPr>
              <a:t>emotional sense of personal satisfaction </a:t>
            </a:r>
            <a:r>
              <a:rPr lang="en-GB" sz="2400" dirty="0" smtClean="0">
                <a:solidFill>
                  <a:prstClr val="black"/>
                </a:solidFill>
              </a:rPr>
              <a:t>and an associated  well-being state-of-mind.</a:t>
            </a:r>
            <a:endParaRPr lang="en-GB" sz="2400" dirty="0">
              <a:solidFill>
                <a:prstClr val="black"/>
              </a:solidFill>
            </a:endParaRPr>
          </a:p>
          <a:p>
            <a:pPr lvl="0" algn="l"/>
            <a:r>
              <a:rPr lang="en-GB" sz="2400" dirty="0" smtClean="0">
                <a:solidFill>
                  <a:prstClr val="black"/>
                </a:solidFill>
              </a:rPr>
              <a:t>Here </a:t>
            </a:r>
            <a:r>
              <a:rPr lang="en-GB" sz="2400" b="1" dirty="0" smtClean="0">
                <a:solidFill>
                  <a:prstClr val="black"/>
                </a:solidFill>
              </a:rPr>
              <a:t>“Task-Motivation”</a:t>
            </a:r>
            <a:r>
              <a:rPr lang="en-GB" sz="2400" dirty="0" smtClean="0">
                <a:solidFill>
                  <a:prstClr val="black"/>
                </a:solidFill>
              </a:rPr>
              <a:t>, or briefly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 smtClean="0">
                <a:solidFill>
                  <a:prstClr val="black"/>
                </a:solidFill>
              </a:rPr>
              <a:t>“</a:t>
            </a:r>
            <a:r>
              <a:rPr lang="en-GB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</a:t>
            </a:r>
            <a:r>
              <a:rPr lang="en-GB" sz="2400" dirty="0" smtClean="0">
                <a:solidFill>
                  <a:prstClr val="black"/>
                </a:solidFill>
              </a:rPr>
              <a:t>”, is viewed as the drive to embrace tasks which can be imagined likely to result in a repeat attainment of this emotional sense of personal satisfaction and of well-being state-of-mind.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4349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7776864" cy="5472608"/>
          </a:xfrm>
        </p:spPr>
        <p:txBody>
          <a:bodyPr>
            <a:normAutofit/>
          </a:bodyPr>
          <a:lstStyle/>
          <a:p>
            <a:pPr algn="l"/>
            <a:r>
              <a:rPr lang="en-GB" sz="2400" dirty="0" smtClean="0">
                <a:solidFill>
                  <a:prstClr val="black">
                    <a:tint val="75000"/>
                  </a:prstClr>
                </a:solidFill>
              </a:rPr>
              <a:t>Firstly, “</a:t>
            </a:r>
            <a:r>
              <a:rPr lang="en-GB" sz="2400" b="1" dirty="0" smtClean="0">
                <a:solidFill>
                  <a:prstClr val="black">
                    <a:tint val="75000"/>
                  </a:prstClr>
                </a:solidFill>
              </a:rPr>
              <a:t>A Big Picture</a:t>
            </a:r>
            <a:r>
              <a:rPr lang="en-GB" sz="2400" dirty="0" smtClean="0">
                <a:solidFill>
                  <a:prstClr val="black">
                    <a:tint val="75000"/>
                  </a:prstClr>
                </a:solidFill>
              </a:rPr>
              <a:t>” example:</a:t>
            </a:r>
          </a:p>
          <a:p>
            <a:pPr algn="l"/>
            <a:r>
              <a:rPr lang="en-GB" sz="2400" b="1" dirty="0" smtClean="0">
                <a:solidFill>
                  <a:prstClr val="black">
                    <a:tint val="75000"/>
                  </a:prstClr>
                </a:solidFill>
              </a:rPr>
              <a:t>‘A Level’ Maths entries - </a:t>
            </a:r>
            <a:r>
              <a:rPr lang="en-GB" sz="2400" b="1" dirty="0" smtClean="0"/>
              <a:t>Years </a:t>
            </a:r>
            <a:r>
              <a:rPr lang="en-GB" sz="2400" b="1" dirty="0"/>
              <a:t>2001 </a:t>
            </a:r>
            <a:r>
              <a:rPr lang="en-GB" sz="2400" b="1" dirty="0" smtClean="0"/>
              <a:t>–&gt; 2012</a:t>
            </a:r>
            <a:endParaRPr lang="en-GB" sz="900" b="1" dirty="0" smtClean="0"/>
          </a:p>
          <a:p>
            <a:pPr algn="l"/>
            <a:r>
              <a:rPr lang="en-GB" sz="2400" b="1" u="sng" dirty="0" smtClean="0"/>
              <a:t>Males : Females   gender ratios </a:t>
            </a:r>
          </a:p>
          <a:p>
            <a:pPr algn="l"/>
            <a:endParaRPr lang="en-GB" sz="2400" dirty="0"/>
          </a:p>
          <a:p>
            <a:pPr algn="l"/>
            <a:r>
              <a:rPr lang="en-GB" sz="2400" b="1" dirty="0" smtClean="0"/>
              <a:t>‘A Level’ Maths - Total entries       	Males     528531</a:t>
            </a:r>
          </a:p>
          <a:p>
            <a:pPr algn="l"/>
            <a:r>
              <a:rPr lang="en-GB" sz="2400" b="1" dirty="0"/>
              <a:t>	</a:t>
            </a:r>
            <a:r>
              <a:rPr lang="en-GB" sz="2400" b="1" dirty="0" smtClean="0"/>
              <a:t>				Females 340171</a:t>
            </a:r>
          </a:p>
          <a:p>
            <a:pPr algn="l"/>
            <a:r>
              <a:rPr lang="en-GB" sz="2400" b="1" dirty="0" smtClean="0"/>
              <a:t>Males : Females ratio  1.55 : 1,    or  roughly   3 : 2</a:t>
            </a:r>
          </a:p>
          <a:p>
            <a:pPr algn="l"/>
            <a:endParaRPr lang="en-GB" sz="2400" dirty="0" smtClean="0"/>
          </a:p>
          <a:p>
            <a:pPr algn="l"/>
            <a:r>
              <a:rPr lang="en-GB" sz="2400" dirty="0" smtClean="0"/>
              <a:t>[ Comparable ‘A level’ Physics data </a:t>
            </a:r>
          </a:p>
          <a:p>
            <a:pPr algn="l"/>
            <a:r>
              <a:rPr lang="en-GB" sz="2400" dirty="0" smtClean="0"/>
              <a:t>   ‘A Level’ Physics - Total entries 	Males      309244</a:t>
            </a:r>
          </a:p>
          <a:p>
            <a:pPr algn="l"/>
            <a:r>
              <a:rPr lang="en-GB" sz="2400" dirty="0"/>
              <a:t> </a:t>
            </a:r>
            <a:r>
              <a:rPr lang="en-GB" sz="2400" dirty="0" smtClean="0"/>
              <a:t>                                                                  Females    86680</a:t>
            </a:r>
          </a:p>
          <a:p>
            <a:pPr algn="l"/>
            <a:r>
              <a:rPr lang="en-GB" sz="2400" dirty="0" smtClean="0"/>
              <a:t>   Males : Females ratio  3.57 : 1,  or  roughly  7 : 2  ]  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4443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296143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 smtClean="0"/>
              <a:t>‘</a:t>
            </a:r>
            <a:r>
              <a:rPr lang="en-GB" sz="2400" b="1" u="sng" dirty="0" smtClean="0"/>
              <a:t>A level’ entries - Maths &amp; Physics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en-GB" sz="2400" b="1" dirty="0" smtClean="0"/>
              <a:t> </a:t>
            </a:r>
            <a:br>
              <a:rPr lang="en-GB" sz="2400" b="1" dirty="0" smtClean="0"/>
            </a:br>
            <a:r>
              <a:rPr lang="en-GB" sz="2400" b="1" dirty="0" smtClean="0"/>
              <a:t>M : F </a:t>
            </a:r>
            <a:r>
              <a:rPr lang="en-GB" sz="2400" b="1" dirty="0"/>
              <a:t> </a:t>
            </a:r>
            <a:r>
              <a:rPr lang="en-GB" sz="2400" b="1" dirty="0" smtClean="0"/>
              <a:t> gender ratios </a:t>
            </a:r>
            <a:endParaRPr lang="en-GB" sz="24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777172"/>
              </p:ext>
            </p:extLst>
          </p:nvPr>
        </p:nvGraphicFramePr>
        <p:xfrm>
          <a:off x="1907704" y="1988840"/>
          <a:ext cx="561662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40152" y="5224021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prstClr val="black"/>
                </a:solidFill>
              </a:rPr>
              <a:t>Year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5733256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prstClr val="black"/>
                </a:solidFill>
              </a:rPr>
              <a:t>Gender ratios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sz="2400" dirty="0" smtClean="0">
                <a:solidFill>
                  <a:prstClr val="black"/>
                </a:solidFill>
              </a:rPr>
              <a:t>away from 1 suggest differential gender motivations – worthy of investigation at another time.</a:t>
            </a:r>
            <a:endParaRPr lang="en-GB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321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35280" cy="1584176"/>
          </a:xfrm>
        </p:spPr>
        <p:txBody>
          <a:bodyPr>
            <a:normAutofit fontScale="90000"/>
          </a:bodyPr>
          <a:lstStyle/>
          <a:p>
            <a:pPr algn="l"/>
            <a:r>
              <a:rPr lang="en-GB" sz="800" dirty="0" smtClean="0"/>
              <a:t/>
            </a:r>
            <a:br>
              <a:rPr lang="en-GB" sz="800" dirty="0" smtClean="0"/>
            </a:br>
            <a:r>
              <a:rPr lang="en-GB" sz="800" dirty="0" smtClean="0"/>
              <a:t/>
            </a:r>
            <a:br>
              <a:rPr lang="en-GB" sz="800" dirty="0" smtClean="0"/>
            </a:br>
            <a:r>
              <a:rPr lang="en-GB" sz="2700" dirty="0" smtClean="0"/>
              <a:t>Secondly, “</a:t>
            </a:r>
            <a:r>
              <a:rPr lang="en-GB" sz="2700" b="1" dirty="0" smtClean="0"/>
              <a:t>A Small Picture </a:t>
            </a:r>
            <a:r>
              <a:rPr lang="en-GB" sz="2700" dirty="0" smtClean="0"/>
              <a:t>”</a:t>
            </a:r>
            <a:r>
              <a:rPr lang="en-GB" sz="2700" b="1" dirty="0" smtClean="0"/>
              <a:t> </a:t>
            </a:r>
            <a:r>
              <a:rPr lang="en-GB" sz="2700" dirty="0" smtClean="0"/>
              <a:t>example :</a:t>
            </a:r>
            <a:r>
              <a:rPr lang="en-GB" sz="2700" b="1" dirty="0" smtClean="0"/>
              <a:t>  ( ! )</a:t>
            </a:r>
            <a:r>
              <a:rPr lang="en-GB" sz="800" b="1" dirty="0" smtClean="0"/>
              <a:t/>
            </a:r>
            <a:br>
              <a:rPr lang="en-GB" sz="800" b="1" dirty="0" smtClean="0"/>
            </a:br>
            <a:r>
              <a:rPr lang="en-GB" sz="800" b="1" dirty="0" smtClean="0"/>
              <a:t/>
            </a:r>
            <a:br>
              <a:rPr lang="en-GB" sz="800" b="1" dirty="0" smtClean="0"/>
            </a:br>
            <a:r>
              <a:rPr lang="en-GB" sz="800" b="1" dirty="0"/>
              <a:t> </a:t>
            </a:r>
            <a:r>
              <a:rPr lang="en-GB" sz="2700" b="1" u="sng" dirty="0" smtClean="0"/>
              <a:t>A </a:t>
            </a:r>
            <a:r>
              <a:rPr lang="en-GB" sz="2700" b="1" u="sng" dirty="0" smtClean="0">
                <a:solidFill>
                  <a:prstClr val="black"/>
                </a:solidFill>
              </a:rPr>
              <a:t>“</a:t>
            </a:r>
            <a:r>
              <a:rPr lang="en-GB" sz="2700" b="1" u="sng" dirty="0" err="1" smtClean="0">
                <a:solidFill>
                  <a:prstClr val="black"/>
                </a:solidFill>
              </a:rPr>
              <a:t>MathsJam</a:t>
            </a:r>
            <a:r>
              <a:rPr lang="en-GB" sz="2700" b="1" u="sng" dirty="0" smtClean="0">
                <a:solidFill>
                  <a:prstClr val="black"/>
                </a:solidFill>
              </a:rPr>
              <a:t>” favourite – The “Hanging Picture Puzzle”</a:t>
            </a:r>
            <a:r>
              <a:rPr lang="en-GB" sz="800" b="1" u="sng" dirty="0" smtClean="0">
                <a:solidFill>
                  <a:prstClr val="black"/>
                </a:solidFill>
              </a:rPr>
              <a:t> “</a:t>
            </a:r>
            <a:br>
              <a:rPr lang="en-GB" sz="800" b="1" u="sng" dirty="0" smtClean="0">
                <a:solidFill>
                  <a:prstClr val="black"/>
                </a:solidFill>
              </a:rPr>
            </a:br>
            <a:r>
              <a:rPr lang="en-GB" sz="800" b="1" u="sng" dirty="0" smtClean="0"/>
              <a:t/>
            </a:r>
            <a:br>
              <a:rPr lang="en-GB" sz="800" b="1" u="sng" dirty="0" smtClean="0"/>
            </a:br>
            <a:r>
              <a:rPr lang="en-GB" sz="800" b="1" dirty="0" smtClean="0"/>
              <a:t/>
            </a:r>
            <a:br>
              <a:rPr lang="en-GB" sz="800" b="1" dirty="0" smtClean="0"/>
            </a:br>
            <a:r>
              <a:rPr lang="en-GB" sz="2700" b="1" dirty="0" smtClean="0"/>
              <a:t> 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We require to hang a picture by single string over two pegs,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at the same level (as shown), such that if the string is removed from either peg then the picture will fall to the floor.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4" y="2636912"/>
            <a:ext cx="2951163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1307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704856" cy="6408712"/>
          </a:xfrm>
        </p:spPr>
        <p:txBody>
          <a:bodyPr>
            <a:noAutofit/>
          </a:bodyPr>
          <a:lstStyle/>
          <a:p>
            <a:pPr algn="l">
              <a:spcAft>
                <a:spcPts val="1000"/>
              </a:spcAft>
            </a:pPr>
            <a:r>
              <a:rPr lang="en-GB" sz="2400" b="1" u="sng" dirty="0">
                <a:ea typeface="Calibri"/>
                <a:cs typeface="Times New Roman"/>
              </a:rPr>
              <a:t>T</a:t>
            </a:r>
            <a:r>
              <a:rPr lang="en-GB" sz="2400" b="1" u="sng" dirty="0" smtClean="0">
                <a:ea typeface="Calibri"/>
                <a:cs typeface="Times New Roman"/>
              </a:rPr>
              <a:t>wo Contrasting Presentation Approaches</a:t>
            </a:r>
          </a:p>
          <a:p>
            <a:pPr algn="l">
              <a:spcBef>
                <a:spcPts val="0"/>
              </a:spcBef>
            </a:pPr>
            <a:r>
              <a:rPr lang="en-GB" sz="2000" b="1" dirty="0" smtClean="0">
                <a:ea typeface="Calibri"/>
                <a:cs typeface="Times New Roman"/>
              </a:rPr>
              <a:t>No 1</a:t>
            </a:r>
            <a:r>
              <a:rPr lang="en-GB" sz="2000" dirty="0" smtClean="0">
                <a:ea typeface="Calibri"/>
                <a:cs typeface="Times New Roman"/>
              </a:rPr>
              <a:t>. For </a:t>
            </a:r>
            <a:r>
              <a:rPr lang="en-GB" sz="2000" b="1" dirty="0" smtClean="0">
                <a:ea typeface="Calibri"/>
                <a:cs typeface="Times New Roman"/>
              </a:rPr>
              <a:t>Participative</a:t>
            </a:r>
            <a:r>
              <a:rPr lang="en-GB" sz="2000" dirty="0" smtClean="0">
                <a:ea typeface="Calibri"/>
                <a:cs typeface="Times New Roman"/>
              </a:rPr>
              <a:t> </a:t>
            </a:r>
            <a:r>
              <a:rPr lang="en-GB" sz="2000" b="1" dirty="0" smtClean="0">
                <a:ea typeface="Calibri"/>
                <a:cs typeface="Times New Roman"/>
              </a:rPr>
              <a:t>Learning</a:t>
            </a:r>
            <a:r>
              <a:rPr lang="en-GB" sz="2000" dirty="0" smtClean="0">
                <a:ea typeface="Calibri"/>
                <a:cs typeface="Times New Roman"/>
              </a:rPr>
              <a:t>: “an initial exploratory </a:t>
            </a:r>
          </a:p>
          <a:p>
            <a:pPr algn="l">
              <a:spcBef>
                <a:spcPts val="0"/>
              </a:spcBef>
            </a:pPr>
            <a:r>
              <a:rPr lang="en-GB" sz="2000" dirty="0">
                <a:ea typeface="Calibri"/>
                <a:cs typeface="Times New Roman"/>
              </a:rPr>
              <a:t> </a:t>
            </a:r>
            <a:r>
              <a:rPr lang="en-GB" sz="2000" dirty="0" smtClean="0">
                <a:ea typeface="Calibri"/>
                <a:cs typeface="Times New Roman"/>
              </a:rPr>
              <a:t>          session is run-through with a succession of </a:t>
            </a:r>
            <a:r>
              <a:rPr lang="en-GB" sz="2000" b="1" dirty="0" smtClean="0">
                <a:ea typeface="Calibri"/>
                <a:cs typeface="Times New Roman"/>
              </a:rPr>
              <a:t>presenter-</a:t>
            </a:r>
          </a:p>
          <a:p>
            <a:pPr algn="l">
              <a:spcBef>
                <a:spcPts val="0"/>
              </a:spcBef>
            </a:pPr>
            <a:r>
              <a:rPr lang="en-GB" sz="2000" b="1" dirty="0">
                <a:ea typeface="Calibri"/>
                <a:cs typeface="Times New Roman"/>
              </a:rPr>
              <a:t> </a:t>
            </a:r>
            <a:r>
              <a:rPr lang="en-GB" sz="2000" b="1" dirty="0" smtClean="0">
                <a:ea typeface="Calibri"/>
                <a:cs typeface="Times New Roman"/>
              </a:rPr>
              <a:t>          questions </a:t>
            </a:r>
            <a:r>
              <a:rPr lang="en-GB" sz="2000" dirty="0" smtClean="0">
                <a:ea typeface="Calibri"/>
                <a:cs typeface="Times New Roman"/>
              </a:rPr>
              <a:t>being posed</a:t>
            </a:r>
            <a:r>
              <a:rPr lang="en-GB" sz="2000" b="1" dirty="0" smtClean="0">
                <a:ea typeface="Calibri"/>
                <a:cs typeface="Times New Roman"/>
              </a:rPr>
              <a:t> </a:t>
            </a:r>
            <a:r>
              <a:rPr lang="en-GB" sz="2000" dirty="0" smtClean="0">
                <a:ea typeface="Calibri"/>
                <a:cs typeface="Times New Roman"/>
              </a:rPr>
              <a:t>and </a:t>
            </a:r>
            <a:r>
              <a:rPr lang="en-GB" sz="2000" b="1" dirty="0" smtClean="0">
                <a:ea typeface="Calibri"/>
                <a:cs typeface="Times New Roman"/>
              </a:rPr>
              <a:t>participant-responses </a:t>
            </a:r>
            <a:r>
              <a:rPr lang="en-GB" sz="2000" dirty="0" smtClean="0">
                <a:ea typeface="Calibri"/>
                <a:cs typeface="Times New Roman"/>
              </a:rPr>
              <a:t>volunteered”.</a:t>
            </a:r>
          </a:p>
          <a:p>
            <a:pPr algn="l">
              <a:spcBef>
                <a:spcPts val="0"/>
              </a:spcBef>
            </a:pPr>
            <a:endParaRPr lang="en-GB" sz="800" dirty="0" smtClean="0">
              <a:ea typeface="Calibri"/>
              <a:cs typeface="Times New Roman"/>
            </a:endParaRPr>
          </a:p>
          <a:p>
            <a:pPr algn="l">
              <a:spcBef>
                <a:spcPts val="0"/>
              </a:spcBef>
            </a:pPr>
            <a:r>
              <a:rPr lang="en-GB" sz="1800" dirty="0">
                <a:ea typeface="Calibri"/>
                <a:cs typeface="Times New Roman"/>
              </a:rPr>
              <a:t> </a:t>
            </a:r>
            <a:r>
              <a:rPr lang="en-GB" sz="1800" dirty="0" smtClean="0">
                <a:ea typeface="Calibri"/>
                <a:cs typeface="Times New Roman"/>
              </a:rPr>
              <a:t>                 </a:t>
            </a:r>
            <a:r>
              <a:rPr lang="en-GB" sz="2000" b="1" dirty="0" smtClean="0">
                <a:ea typeface="Calibri"/>
                <a:cs typeface="Times New Roman"/>
              </a:rPr>
              <a:t>Participation</a:t>
            </a:r>
            <a:r>
              <a:rPr lang="en-GB" sz="2000" dirty="0" smtClean="0">
                <a:ea typeface="Calibri"/>
                <a:cs typeface="Times New Roman"/>
              </a:rPr>
              <a:t> usually results in a </a:t>
            </a:r>
            <a:r>
              <a:rPr lang="en-GB" sz="2000" b="1" dirty="0" smtClean="0">
                <a:ea typeface="Calibri"/>
                <a:cs typeface="Times New Roman"/>
              </a:rPr>
              <a:t>sense of ownership </a:t>
            </a:r>
            <a:r>
              <a:rPr lang="en-GB" sz="2000" dirty="0" smtClean="0">
                <a:ea typeface="Calibri"/>
                <a:cs typeface="Times New Roman"/>
              </a:rPr>
              <a:t>. The </a:t>
            </a:r>
          </a:p>
          <a:p>
            <a:pPr algn="l">
              <a:spcBef>
                <a:spcPts val="0"/>
              </a:spcBef>
            </a:pPr>
            <a:r>
              <a:rPr lang="en-GB" sz="2000" dirty="0">
                <a:ea typeface="Calibri"/>
                <a:cs typeface="Times New Roman"/>
              </a:rPr>
              <a:t> </a:t>
            </a:r>
            <a:r>
              <a:rPr lang="en-GB" sz="2000" dirty="0" smtClean="0">
                <a:ea typeface="Calibri"/>
                <a:cs typeface="Times New Roman"/>
              </a:rPr>
              <a:t>                progression becomes instinctively </a:t>
            </a:r>
            <a:r>
              <a:rPr lang="en-GB" sz="2000" b="1" dirty="0" smtClean="0">
                <a:ea typeface="Calibri"/>
                <a:cs typeface="Times New Roman"/>
              </a:rPr>
              <a:t>remembered</a:t>
            </a:r>
            <a:r>
              <a:rPr lang="en-GB" sz="2000" dirty="0" smtClean="0">
                <a:ea typeface="Calibri"/>
                <a:cs typeface="Times New Roman"/>
              </a:rPr>
              <a:t> rather than  </a:t>
            </a:r>
          </a:p>
          <a:p>
            <a:pPr algn="l">
              <a:spcBef>
                <a:spcPts val="0"/>
              </a:spcBef>
            </a:pPr>
            <a:r>
              <a:rPr lang="en-GB" sz="2000" dirty="0">
                <a:ea typeface="Calibri"/>
                <a:cs typeface="Times New Roman"/>
              </a:rPr>
              <a:t> </a:t>
            </a:r>
            <a:r>
              <a:rPr lang="en-GB" sz="2000" dirty="0" smtClean="0">
                <a:ea typeface="Calibri"/>
                <a:cs typeface="Times New Roman"/>
              </a:rPr>
              <a:t>                having to be consciously </a:t>
            </a:r>
            <a:r>
              <a:rPr lang="en-GB" sz="2000" b="1" dirty="0" smtClean="0">
                <a:ea typeface="Calibri"/>
                <a:cs typeface="Times New Roman"/>
              </a:rPr>
              <a:t>memorised</a:t>
            </a:r>
            <a:r>
              <a:rPr lang="en-GB" sz="2000" dirty="0" smtClean="0">
                <a:ea typeface="Calibri"/>
                <a:cs typeface="Times New Roman"/>
              </a:rPr>
              <a:t>. Success breeds success</a:t>
            </a:r>
          </a:p>
          <a:p>
            <a:pPr algn="l">
              <a:spcBef>
                <a:spcPts val="0"/>
              </a:spcBef>
            </a:pPr>
            <a:r>
              <a:rPr lang="en-GB" sz="2000" dirty="0">
                <a:ea typeface="Calibri"/>
                <a:cs typeface="Times New Roman"/>
              </a:rPr>
              <a:t> </a:t>
            </a:r>
            <a:r>
              <a:rPr lang="en-GB" sz="2000" dirty="0" smtClean="0">
                <a:ea typeface="Calibri"/>
                <a:cs typeface="Times New Roman"/>
              </a:rPr>
              <a:t>                resulting in </a:t>
            </a:r>
            <a:r>
              <a:rPr lang="en-GB" sz="2000" dirty="0" smtClean="0">
                <a:ea typeface="Calibri"/>
                <a:cs typeface="Times New Roman"/>
              </a:rPr>
              <a:t>development of confidence </a:t>
            </a:r>
            <a:r>
              <a:rPr lang="en-GB" sz="2000" dirty="0" smtClean="0">
                <a:ea typeface="Calibri"/>
                <a:cs typeface="Times New Roman"/>
              </a:rPr>
              <a:t>which feeds future </a:t>
            </a:r>
            <a:endParaRPr lang="en-GB" sz="2000" dirty="0" smtClean="0">
              <a:ea typeface="Calibri"/>
              <a:cs typeface="Times New Roman"/>
            </a:endParaRPr>
          </a:p>
          <a:p>
            <a:pPr algn="l">
              <a:spcBef>
                <a:spcPts val="0"/>
              </a:spcBef>
            </a:pPr>
            <a:r>
              <a:rPr lang="en-GB" sz="2000" b="1">
                <a:ea typeface="Calibri"/>
                <a:cs typeface="Times New Roman"/>
              </a:rPr>
              <a:t>	</a:t>
            </a:r>
            <a:r>
              <a:rPr lang="en-GB" sz="2000" b="1" smtClean="0">
                <a:ea typeface="Calibri"/>
                <a:cs typeface="Times New Roman"/>
              </a:rPr>
              <a:t>motivation</a:t>
            </a:r>
            <a:r>
              <a:rPr lang="en-GB" sz="2000" smtClean="0">
                <a:ea typeface="Calibri"/>
                <a:cs typeface="Times New Roman"/>
              </a:rPr>
              <a:t> </a:t>
            </a:r>
            <a:r>
              <a:rPr lang="en-GB" sz="2000" dirty="0" smtClean="0">
                <a:ea typeface="Calibri"/>
                <a:cs typeface="Times New Roman"/>
              </a:rPr>
              <a:t>to </a:t>
            </a:r>
            <a:r>
              <a:rPr lang="en-GB" sz="2000" smtClean="0">
                <a:ea typeface="Calibri"/>
                <a:cs typeface="Times New Roman"/>
              </a:rPr>
              <a:t>go </a:t>
            </a:r>
            <a:r>
              <a:rPr lang="en-GB" sz="2000" smtClean="0">
                <a:ea typeface="Calibri"/>
                <a:cs typeface="Times New Roman"/>
              </a:rPr>
              <a:t>on </a:t>
            </a:r>
            <a:r>
              <a:rPr lang="en-GB" sz="2000" dirty="0" smtClean="0">
                <a:ea typeface="Calibri"/>
                <a:cs typeface="Times New Roman"/>
              </a:rPr>
              <a:t>to achieve further success </a:t>
            </a:r>
            <a:r>
              <a:rPr lang="en-GB" sz="2000" b="1" dirty="0" smtClean="0">
                <a:ea typeface="Calibri"/>
                <a:cs typeface="Times New Roman"/>
              </a:rPr>
              <a:t>(</a:t>
            </a:r>
            <a:r>
              <a:rPr lang="en-GB" sz="2000" b="1" dirty="0" smtClean="0">
                <a:latin typeface="Wingdings" panose="05000000000000000000" pitchFamily="2" charset="2"/>
                <a:ea typeface="Calibri"/>
                <a:cs typeface="Times New Roman"/>
              </a:rPr>
              <a:t>J</a:t>
            </a:r>
            <a:r>
              <a:rPr lang="en-GB" sz="2000" b="1" dirty="0" smtClean="0">
                <a:ea typeface="Calibri"/>
                <a:cs typeface="Times New Roman"/>
              </a:rPr>
              <a:t>).</a:t>
            </a:r>
          </a:p>
          <a:p>
            <a:pPr algn="l">
              <a:spcBef>
                <a:spcPts val="0"/>
              </a:spcBef>
            </a:pPr>
            <a:endParaRPr lang="en-GB" sz="2000" b="1" dirty="0">
              <a:ea typeface="Calibri"/>
              <a:cs typeface="Times New Roman"/>
            </a:endParaRPr>
          </a:p>
          <a:p>
            <a:pPr algn="l">
              <a:spcBef>
                <a:spcPts val="0"/>
              </a:spcBef>
            </a:pPr>
            <a:r>
              <a:rPr lang="en-GB" sz="2000" b="1" dirty="0" smtClean="0">
                <a:ea typeface="Calibri"/>
                <a:cs typeface="Times New Roman"/>
              </a:rPr>
              <a:t>No </a:t>
            </a:r>
            <a:r>
              <a:rPr lang="en-GB" sz="2000" b="1" dirty="0">
                <a:ea typeface="Calibri"/>
                <a:cs typeface="Times New Roman"/>
              </a:rPr>
              <a:t>2</a:t>
            </a:r>
            <a:r>
              <a:rPr lang="en-GB" sz="2000" dirty="0" smtClean="0">
                <a:ea typeface="Calibri"/>
                <a:cs typeface="Times New Roman"/>
              </a:rPr>
              <a:t>. 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For 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Passive </a:t>
            </a:r>
            <a:r>
              <a:rPr lang="en-GB" sz="2000" b="1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Learning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: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“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a verbal set of instructions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and 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an     </a:t>
            </a:r>
          </a:p>
          <a:p>
            <a:pPr algn="l">
              <a:spcBef>
                <a:spcPts val="0"/>
              </a:spcBef>
            </a:pPr>
            <a:r>
              <a:rPr lang="en-GB" sz="2000" b="1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appropriate sketch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are provided, 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both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require to 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be </a:t>
            </a:r>
            <a:r>
              <a:rPr lang="en-GB" sz="2000" b="1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memorised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”.</a:t>
            </a:r>
          </a:p>
          <a:p>
            <a:pPr algn="l">
              <a:spcBef>
                <a:spcPts val="0"/>
              </a:spcBef>
            </a:pPr>
            <a:endParaRPr lang="en-GB" sz="800" dirty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algn="l">
              <a:spcBef>
                <a:spcPts val="0"/>
              </a:spcBef>
            </a:pP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       Here, 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no sense of ownership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is generated. Successful learning</a:t>
            </a:r>
          </a:p>
          <a:p>
            <a:pPr algn="l">
              <a:spcBef>
                <a:spcPts val="0"/>
              </a:spcBef>
            </a:pP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       depends on </a:t>
            </a:r>
            <a:r>
              <a:rPr lang="en-GB" sz="2000" b="1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adequate recall 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of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both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the instructions and the </a:t>
            </a:r>
          </a:p>
          <a:p>
            <a:pPr algn="l">
              <a:spcBef>
                <a:spcPts val="0"/>
              </a:spcBef>
            </a:pP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       sketch.	</a:t>
            </a:r>
          </a:p>
          <a:p>
            <a:pPr lvl="0" algn="l">
              <a:spcBef>
                <a:spcPts val="0"/>
              </a:spcBef>
            </a:pP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       Alas 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: For many pupils, memorised details which are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not </a:t>
            </a:r>
          </a:p>
          <a:p>
            <a:pPr lvl="0" algn="l">
              <a:spcBef>
                <a:spcPts val="0"/>
              </a:spcBef>
            </a:pP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        refreshed can quickly </a:t>
            </a:r>
            <a:r>
              <a:rPr lang="en-GB" sz="20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fade </a:t>
            </a:r>
            <a:r>
              <a:rPr lang="en-GB" sz="20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and may result in potential   </a:t>
            </a:r>
          </a:p>
          <a:p>
            <a:pPr lvl="0" algn="l">
              <a:spcBef>
                <a:spcPts val="0"/>
              </a:spcBef>
            </a:pPr>
            <a:r>
              <a:rPr lang="en-GB" sz="2000" b="1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                  demotivation  (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latin typeface="Wingdings" panose="05000000000000000000" pitchFamily="2" charset="2"/>
                <a:ea typeface="Calibri"/>
                <a:cs typeface="Times New Roman"/>
              </a:rPr>
              <a:t>L</a:t>
            </a:r>
            <a:r>
              <a:rPr lang="en-GB" sz="20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).</a:t>
            </a:r>
          </a:p>
          <a:p>
            <a:pPr lvl="0" algn="l">
              <a:spcBef>
                <a:spcPts val="0"/>
              </a:spcBef>
            </a:pPr>
            <a:endParaRPr lang="en-GB" sz="2000" dirty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lvl="0" algn="l">
              <a:spcBef>
                <a:spcPts val="0"/>
              </a:spcBef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3653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704856" cy="5328592"/>
          </a:xfrm>
        </p:spPr>
        <p:txBody>
          <a:bodyPr>
            <a:normAutofit fontScale="25000" lnSpcReduction="20000"/>
          </a:bodyPr>
          <a:lstStyle/>
          <a:p>
            <a:pPr lvl="0" algn="l">
              <a:spcBef>
                <a:spcPts val="0"/>
              </a:spcBef>
            </a:pPr>
            <a:r>
              <a:rPr lang="en-GB" sz="9600" b="1" u="sng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“Not needing to tell the students everything !”</a:t>
            </a:r>
          </a:p>
          <a:p>
            <a:pPr lvl="0" algn="l">
              <a:spcBef>
                <a:spcPts val="0"/>
              </a:spcBef>
            </a:pPr>
            <a:endParaRPr lang="en-GB" sz="9600" b="1" u="sng" dirty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lvl="0" algn="l">
              <a:spcBef>
                <a:spcPts val="0"/>
              </a:spcBef>
            </a:pP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Every approach can usually benefit by </a:t>
            </a:r>
            <a:r>
              <a:rPr lang="en-GB" sz="96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way of the presenter </a:t>
            </a:r>
            <a:r>
              <a:rPr lang="en-GB" sz="96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“not needing to tell the students </a:t>
            </a:r>
            <a:r>
              <a:rPr lang="en-GB" sz="9600" b="1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everything</a:t>
            </a:r>
            <a:r>
              <a:rPr lang="en-GB" sz="96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”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. This provides 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the students with </a:t>
            </a:r>
            <a:r>
              <a:rPr lang="en-GB" sz="96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opportunities 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“</a:t>
            </a:r>
            <a:r>
              <a:rPr lang="en-GB" sz="96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to assist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”, in part or in whole, 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in </a:t>
            </a:r>
            <a:r>
              <a:rPr lang="en-GB" sz="9600" dirty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the completion of 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the particular task in 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hand . </a:t>
            </a:r>
            <a:endParaRPr lang="en-GB" sz="9600" dirty="0" smtClean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lvl="0" algn="l">
              <a:spcBef>
                <a:spcPts val="0"/>
              </a:spcBef>
            </a:pPr>
            <a:endParaRPr lang="en-GB" dirty="0" smtClean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lvl="0" algn="l">
              <a:spcBef>
                <a:spcPts val="0"/>
              </a:spcBef>
            </a:pPr>
            <a:endParaRPr lang="en-GB" sz="800" dirty="0" smtClean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n-GB" sz="9600" b="1" u="sng" dirty="0" smtClean="0">
                <a:ea typeface="Calibri"/>
                <a:cs typeface="Times New Roman"/>
              </a:rPr>
              <a:t>Finally, an echo from the past</a:t>
            </a:r>
          </a:p>
          <a:p>
            <a:pPr lvl="0" algn="l">
              <a:spcBef>
                <a:spcPts val="0"/>
              </a:spcBef>
            </a:pPr>
            <a:endParaRPr lang="en-GB" sz="9600" dirty="0" smtClean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lvl="0" algn="l">
              <a:spcBef>
                <a:spcPts val="0"/>
              </a:spcBef>
            </a:pP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The preceding view reflects that quoted in obituaries to Walter Lederman 1911 – 2009 as the advice that he gave when encouraging a mathematics colleague at  U of Sussex to embark on the writing of his first text-book.</a:t>
            </a:r>
          </a:p>
          <a:p>
            <a:pPr lvl="0" algn="l">
              <a:spcBef>
                <a:spcPts val="0"/>
              </a:spcBef>
            </a:pPr>
            <a:endParaRPr lang="en-GB" sz="9600" dirty="0" smtClean="0">
              <a:solidFill>
                <a:prstClr val="black">
                  <a:tint val="75000"/>
                </a:prstClr>
              </a:solidFill>
              <a:ea typeface="Calibri"/>
              <a:cs typeface="Times New Roman"/>
            </a:endParaRPr>
          </a:p>
          <a:p>
            <a:pPr lvl="0" algn="l">
              <a:spcBef>
                <a:spcPts val="0"/>
              </a:spcBef>
            </a:pP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The author recalled the advice as “I should write what was necessary to help the student understand. </a:t>
            </a:r>
            <a:r>
              <a:rPr lang="en-GB" sz="9600" b="1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I need not tell the whole truth, 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  <a:ea typeface="Calibri"/>
                <a:cs typeface="Times New Roman"/>
              </a:rPr>
              <a:t>but I must never lie! It was sound advice… ”</a:t>
            </a:r>
            <a:endParaRPr lang="en-GB" sz="9600" b="1" u="sng" dirty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n-GB" sz="9600" b="1" dirty="0" smtClean="0">
                <a:ea typeface="Calibri"/>
                <a:cs typeface="Times New Roman"/>
              </a:rPr>
              <a:t>                     </a:t>
            </a:r>
            <a:endParaRPr lang="en-GB" sz="9600" b="1" u="sng" dirty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n-GB" sz="9600" b="1" u="sng" dirty="0" smtClean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n-GB" sz="9600" b="1" u="sng" dirty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n-GB" sz="9600" b="1" u="sng" dirty="0" smtClean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n-GB" sz="800" b="1" u="sng" dirty="0" smtClean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n-GB" sz="9600" dirty="0" smtClean="0">
                <a:ea typeface="Calibri"/>
                <a:cs typeface="Times New Roman"/>
              </a:rPr>
              <a:t>The preceding recommendation is not new. For example, a version is quoted in obituaries to Walter </a:t>
            </a:r>
            <a:r>
              <a:rPr lang="en-GB" sz="9600" dirty="0" err="1" smtClean="0">
                <a:ea typeface="Calibri"/>
                <a:cs typeface="Times New Roman"/>
              </a:rPr>
              <a:t>Ledermann</a:t>
            </a:r>
            <a:r>
              <a:rPr lang="en-GB" sz="9600" dirty="0" smtClean="0">
                <a:ea typeface="Calibri"/>
                <a:cs typeface="Times New Roman"/>
              </a:rPr>
              <a:t> 1911 – 2009, as the advice given when encouraging a mathematics colleague at Sussex to embark on authoring his first text book.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n-GB" dirty="0" smtClean="0">
                <a:ea typeface="Calibri"/>
                <a:cs typeface="Times New Roman"/>
              </a:rPr>
              <a:t>The author recalled it as “</a:t>
            </a:r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I should say what was necessary to help the student understand. </a:t>
            </a:r>
            <a:r>
              <a:rPr lang="en-GB" b="1" dirty="0" smtClean="0">
                <a:solidFill>
                  <a:prstClr val="black">
                    <a:tint val="75000"/>
                  </a:prstClr>
                </a:solidFill>
              </a:rPr>
              <a:t>I need not tell the whole truth</a:t>
            </a:r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, but I must never lie! It was sound advice</a:t>
            </a:r>
            <a:r>
              <a:rPr lang="en-GB" sz="9600" dirty="0" smtClean="0">
                <a:solidFill>
                  <a:prstClr val="black">
                    <a:tint val="75000"/>
                  </a:prstClr>
                </a:solidFill>
              </a:rPr>
              <a:t>.”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n-GB" sz="9600" b="1" u="sng" dirty="0" smtClean="0">
                <a:ea typeface="Calibri"/>
                <a:cs typeface="Times New Roman"/>
              </a:rPr>
              <a:t>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n-GB" sz="9600" b="1" dirty="0" err="1" smtClean="0">
                <a:ea typeface="Calibri"/>
                <a:cs typeface="Times New Roman"/>
              </a:rPr>
              <a:t>Endpiece</a:t>
            </a:r>
            <a:r>
              <a:rPr lang="en-GB" sz="9600" dirty="0" smtClean="0">
                <a:ea typeface="Calibri"/>
                <a:cs typeface="Times New Roman"/>
              </a:rPr>
              <a:t>: This presentation “may not contain the whole truth – but hopefully it tells no lies !”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n-GB" sz="9600" b="1" u="sng" dirty="0" smtClean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n-GB" sz="9600" b="1" u="sng" dirty="0" smtClean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n-GB" sz="2200" i="1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algn="l"/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959099891"/>
      </p:ext>
    </p:extLst>
  </p:cSld>
  <p:clrMapOvr>
    <a:masterClrMapping/>
  </p:clrMapOvr>
</p:sld>
</file>

<file path=ppt/theme/theme1.xml><?xml version="1.0" encoding="utf-8"?>
<a:theme xmlns:a="http://schemas.openxmlformats.org/drawingml/2006/main" name="KMcK M.Jam 1 - Nov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KMcK M.Jam 1 - Nov 2014</Template>
  <TotalTime>65</TotalTime>
  <Words>556</Words>
  <Application>Microsoft Office PowerPoint</Application>
  <PresentationFormat>On-screen Show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KMcK M.Jam 1 - Nov 2014</vt:lpstr>
      <vt:lpstr>Office Theme</vt:lpstr>
      <vt:lpstr>1_Office Theme</vt:lpstr>
      <vt:lpstr>2_Office Theme</vt:lpstr>
      <vt:lpstr>5_Office Theme</vt:lpstr>
      <vt:lpstr>4_Office Theme</vt:lpstr>
      <vt:lpstr>PowerPoint Presentation</vt:lpstr>
      <vt:lpstr>PowerPoint Presentation</vt:lpstr>
      <vt:lpstr>PowerPoint Presentation</vt:lpstr>
      <vt:lpstr>‘A level’ entries - Maths &amp; Physics   M : F   gender ratios </vt:lpstr>
      <vt:lpstr>  Secondly, “A Small Picture ” example :  ( ! )   A “MathsJam” favourite – The “Hanging Picture Puzzle” “      </vt:lpstr>
      <vt:lpstr>PowerPoint Presentation</vt:lpstr>
      <vt:lpstr>PowerPoint Presentation</vt:lpstr>
    </vt:vector>
  </TitlesOfParts>
  <Company>The 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McKelvie, Kenneth</dc:creator>
  <cp:lastModifiedBy>McKelvie, Kenneth</cp:lastModifiedBy>
  <cp:revision>8</cp:revision>
  <cp:lastPrinted>2014-10-30T13:52:57Z</cp:lastPrinted>
  <dcterms:created xsi:type="dcterms:W3CDTF">2014-10-29T13:25:44Z</dcterms:created>
  <dcterms:modified xsi:type="dcterms:W3CDTF">2014-10-30T14:27:28Z</dcterms:modified>
</cp:coreProperties>
</file>