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61" r:id="rId3"/>
    <p:sldId id="262" r:id="rId4"/>
    <p:sldId id="264" r:id="rId5"/>
    <p:sldId id="260" r:id="rId6"/>
    <p:sldId id="257" r:id="rId7"/>
    <p:sldId id="258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6" d="100"/>
          <a:sy n="76" d="100"/>
        </p:scale>
        <p:origin x="3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667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676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756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7BD8D-B5E0-4865-BEF8-EB751144D12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431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  <a:lvl2pPr>
              <a:defRPr>
                <a:solidFill>
                  <a:srgbClr val="7030A0"/>
                </a:solidFill>
              </a:defRPr>
            </a:lvl2pPr>
            <a:lvl3pPr>
              <a:defRPr>
                <a:solidFill>
                  <a:srgbClr val="7030A0"/>
                </a:solidFill>
              </a:defRPr>
            </a:lvl3pPr>
            <a:lvl4pPr>
              <a:defRPr>
                <a:solidFill>
                  <a:srgbClr val="7030A0"/>
                </a:solidFill>
              </a:defRPr>
            </a:lvl4pPr>
            <a:lvl5pPr>
              <a:defRPr>
                <a:solidFill>
                  <a:srgbClr val="7030A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87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44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020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38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74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45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67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935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0E4B2-F740-4D9F-BEFF-E6F1B370F356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8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699022"/>
            <a:ext cx="6858000" cy="1154861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Some of my difficulties </a:t>
            </a:r>
            <a:br>
              <a:rPr lang="en-GB" dirty="0" smtClean="0">
                <a:solidFill>
                  <a:srgbClr val="7030A0"/>
                </a:solidFill>
              </a:rPr>
            </a:br>
            <a:r>
              <a:rPr lang="en-GB" dirty="0" smtClean="0">
                <a:solidFill>
                  <a:srgbClr val="7030A0"/>
                </a:solidFill>
              </a:rPr>
              <a:t>with the world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000" dirty="0">
                <a:solidFill>
                  <a:srgbClr val="7030A0"/>
                </a:solidFill>
              </a:rPr>
              <a:t>Tony Mann</a:t>
            </a:r>
          </a:p>
          <a:p>
            <a:r>
              <a:rPr lang="en-GB" sz="3000" dirty="0">
                <a:solidFill>
                  <a:srgbClr val="7030A0"/>
                </a:solidFill>
              </a:rPr>
              <a:t>University of Greenwich</a:t>
            </a:r>
          </a:p>
        </p:txBody>
      </p:sp>
    </p:spTree>
    <p:extLst>
      <p:ext uri="{BB962C8B-B14F-4D97-AF65-F5344CB8AC3E}">
        <p14:creationId xmlns:p14="http://schemas.microsoft.com/office/powerpoint/2010/main" val="104508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perfect cup of coffee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36" r="17662"/>
          <a:stretch/>
        </p:blipFill>
        <p:spPr>
          <a:xfrm>
            <a:off x="628651" y="2298459"/>
            <a:ext cx="2430683" cy="3188970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858016" y="2880985"/>
            <a:ext cx="4657334" cy="3295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rgbClr val="7030A0"/>
                </a:solidFill>
              </a:rPr>
              <a:t>How much does it hold?</a:t>
            </a:r>
            <a:endParaRPr lang="en-GB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36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624201" y="3023991"/>
            <a:ext cx="3707706" cy="37077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853852" y="2829838"/>
            <a:ext cx="1728592" cy="40960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373666" y="2592888"/>
            <a:ext cx="1728592" cy="40960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3582444" y="3244241"/>
            <a:ext cx="1791222" cy="258036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661" y="365126"/>
            <a:ext cx="8615818" cy="1325563"/>
          </a:xfrm>
        </p:spPr>
        <p:txBody>
          <a:bodyPr/>
          <a:lstStyle/>
          <a:p>
            <a:pPr algn="ctr"/>
            <a:r>
              <a:rPr lang="en-GB" dirty="0" smtClean="0"/>
              <a:t>How much coffee </a:t>
            </a:r>
            <a:br>
              <a:rPr lang="en-GB" dirty="0" smtClean="0"/>
            </a:br>
            <a:r>
              <a:rPr lang="en-GB" dirty="0" smtClean="0"/>
              <a:t>does the mug hold?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73666" y="2592888"/>
            <a:ext cx="1728592" cy="4265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77660" y="2336920"/>
            <a:ext cx="1728592" cy="40960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990589" y="5819792"/>
            <a:ext cx="2974931" cy="20597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41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624201" y="3023991"/>
            <a:ext cx="3707706" cy="37077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853852" y="2829838"/>
            <a:ext cx="1728592" cy="40960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373666" y="2592888"/>
            <a:ext cx="1728592" cy="40960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3582444" y="3244241"/>
            <a:ext cx="1791222" cy="258036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/>
          <a:lstStyle/>
          <a:p>
            <a:pPr algn="ctr"/>
            <a:r>
              <a:rPr lang="en-GB" dirty="0"/>
              <a:t>The higher </a:t>
            </a:r>
            <a:r>
              <a:rPr lang="en-GB" dirty="0" smtClean="0"/>
              <a:t>up you </a:t>
            </a:r>
            <a:r>
              <a:rPr lang="en-GB" dirty="0"/>
              <a:t>are, the less it holds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73666" y="2592888"/>
            <a:ext cx="1728592" cy="4265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77660" y="2336920"/>
            <a:ext cx="1728592" cy="40960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990589" y="5819792"/>
            <a:ext cx="2974931" cy="20597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80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Newton’s Laws are all you need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But my intuition lets me down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34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03861" y="2056777"/>
            <a:ext cx="648890" cy="42805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350"/>
          </a:p>
        </p:txBody>
      </p:sp>
      <p:sp>
        <p:nvSpPr>
          <p:cNvPr id="21512" name="TextBox 7"/>
          <p:cNvSpPr txBox="1">
            <a:spLocks noChangeArrowheads="1"/>
          </p:cNvSpPr>
          <p:nvPr/>
        </p:nvSpPr>
        <p:spPr bwMode="auto">
          <a:xfrm>
            <a:off x="2182483" y="2056777"/>
            <a:ext cx="891646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sz="1350" dirty="0"/>
              <a:t>SMALL WEIGHT</a:t>
            </a:r>
          </a:p>
        </p:txBody>
      </p:sp>
      <p:pic>
        <p:nvPicPr>
          <p:cNvPr id="21506" name="Picture 13" descr="C:\Users\ma04\AppData\Local\Microsoft\Windows\Temporary Internet Files\Content.IE5\92J8813K\MC900441322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739" y="2151461"/>
            <a:ext cx="864394" cy="86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6192441" y="3213497"/>
            <a:ext cx="1295400" cy="8096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350"/>
          </a:p>
        </p:txBody>
      </p:sp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6407944" y="3429001"/>
            <a:ext cx="98241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sz="1350" dirty="0"/>
              <a:t>BIG WEIGHT</a:t>
            </a:r>
          </a:p>
        </p:txBody>
      </p:sp>
      <p:sp>
        <p:nvSpPr>
          <p:cNvPr id="6" name="Oval 5"/>
          <p:cNvSpPr/>
          <p:nvPr/>
        </p:nvSpPr>
        <p:spPr>
          <a:xfrm>
            <a:off x="6624637" y="2349105"/>
            <a:ext cx="215504" cy="215503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350"/>
          </a:p>
        </p:txBody>
      </p:sp>
      <p:cxnSp>
        <p:nvCxnSpPr>
          <p:cNvPr id="10" name="Straight Connector 9"/>
          <p:cNvCxnSpPr>
            <a:stCxn id="4" idx="0"/>
          </p:cNvCxnSpPr>
          <p:nvPr/>
        </p:nvCxnSpPr>
        <p:spPr>
          <a:xfrm flipV="1">
            <a:off x="6840141" y="2349105"/>
            <a:ext cx="0" cy="8643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7" idx="3"/>
          </p:cNvCxnSpPr>
          <p:nvPr/>
        </p:nvCxnSpPr>
        <p:spPr>
          <a:xfrm flipH="1" flipV="1">
            <a:off x="2952751" y="2270807"/>
            <a:ext cx="3887392" cy="794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5" name="TextBox 14"/>
          <p:cNvSpPr txBox="1">
            <a:spLocks noChangeArrowheads="1"/>
          </p:cNvSpPr>
          <p:nvPr/>
        </p:nvSpPr>
        <p:spPr bwMode="auto">
          <a:xfrm>
            <a:off x="1331119" y="4455320"/>
            <a:ext cx="64817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sz="2400" dirty="0" smtClean="0">
                <a:solidFill>
                  <a:srgbClr val="7030A0"/>
                </a:solidFill>
                <a:latin typeface="+mn-lt"/>
              </a:rPr>
              <a:t>What happens when the </a:t>
            </a:r>
          </a:p>
          <a:p>
            <a:pPr algn="ctr" eaLnBrk="1" hangingPunct="1"/>
            <a:r>
              <a:rPr lang="en-GB" sz="2400" dirty="0" smtClean="0">
                <a:solidFill>
                  <a:srgbClr val="7030A0"/>
                </a:solidFill>
                <a:latin typeface="+mn-lt"/>
              </a:rPr>
              <a:t>small weight is released?</a:t>
            </a:r>
            <a:endParaRPr lang="en-GB" sz="2400" dirty="0">
              <a:solidFill>
                <a:srgbClr val="7030A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462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PQuestion"/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rgbClr val="7030A0"/>
                </a:solidFill>
              </a:rPr>
              <a:t>Where does the big weight </a:t>
            </a:r>
            <a:r>
              <a:rPr lang="en-GB" dirty="0" smtClean="0">
                <a:solidFill>
                  <a:srgbClr val="7030A0"/>
                </a:solidFill>
              </a:rPr>
              <a:t/>
            </a:r>
            <a:br>
              <a:rPr lang="en-GB" dirty="0" smtClean="0">
                <a:solidFill>
                  <a:srgbClr val="7030A0"/>
                </a:solidFill>
              </a:rPr>
            </a:br>
            <a:r>
              <a:rPr lang="en-GB" dirty="0" smtClean="0">
                <a:solidFill>
                  <a:srgbClr val="7030A0"/>
                </a:solidFill>
              </a:rPr>
              <a:t>hit </a:t>
            </a:r>
            <a:r>
              <a:rPr lang="en-GB" dirty="0" smtClean="0">
                <a:solidFill>
                  <a:srgbClr val="7030A0"/>
                </a:solidFill>
              </a:rPr>
              <a:t>the ground?</a:t>
            </a:r>
          </a:p>
        </p:txBody>
      </p:sp>
      <p:sp>
        <p:nvSpPr>
          <p:cNvPr id="22532" name="TPAnswers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485900" y="2057401"/>
            <a:ext cx="6179435" cy="3394472"/>
          </a:xfrm>
        </p:spPr>
        <p:txBody>
          <a:bodyPr>
            <a:noAutofit/>
          </a:bodyPr>
          <a:lstStyle/>
          <a:p>
            <a:pPr marL="627063" indent="-627063">
              <a:buNone/>
            </a:pPr>
            <a:r>
              <a:rPr lang="en-GB" sz="2400" dirty="0" smtClean="0">
                <a:solidFill>
                  <a:srgbClr val="7030A0"/>
                </a:solidFill>
              </a:rPr>
              <a:t>1.	Directly underneath its starting point </a:t>
            </a:r>
          </a:p>
          <a:p>
            <a:pPr marL="0" indent="0" defTabSz="627063">
              <a:buNone/>
            </a:pPr>
            <a:r>
              <a:rPr lang="en-GB" sz="2400" dirty="0">
                <a:solidFill>
                  <a:srgbClr val="7030A0"/>
                </a:solidFill>
              </a:rPr>
              <a:t>	</a:t>
            </a:r>
            <a:r>
              <a:rPr lang="en-GB" sz="2400" dirty="0" smtClean="0">
                <a:solidFill>
                  <a:srgbClr val="7030A0"/>
                </a:solidFill>
              </a:rPr>
              <a:t>(gravity pulls it straight down)</a:t>
            </a:r>
          </a:p>
          <a:p>
            <a:pPr marL="627063" indent="-627063">
              <a:buNone/>
            </a:pPr>
            <a:r>
              <a:rPr lang="en-GB" sz="2400" dirty="0" smtClean="0">
                <a:solidFill>
                  <a:srgbClr val="7030A0"/>
                </a:solidFill>
              </a:rPr>
              <a:t>2.	To your right </a:t>
            </a:r>
            <a:r>
              <a:rPr lang="en-GB" sz="2400" dirty="0">
                <a:solidFill>
                  <a:srgbClr val="7030A0"/>
                </a:solidFill>
              </a:rPr>
              <a:t>of its starting point (further away from my </a:t>
            </a:r>
            <a:r>
              <a:rPr lang="en-GB" sz="2400" dirty="0" smtClean="0">
                <a:solidFill>
                  <a:srgbClr val="7030A0"/>
                </a:solidFill>
              </a:rPr>
              <a:t>right hand</a:t>
            </a:r>
            <a:r>
              <a:rPr lang="en-GB" sz="2400" dirty="0">
                <a:solidFill>
                  <a:srgbClr val="7030A0"/>
                </a:solidFill>
              </a:rPr>
              <a:t>)</a:t>
            </a:r>
          </a:p>
          <a:p>
            <a:pPr marL="667941" indent="0">
              <a:buNone/>
            </a:pPr>
            <a:r>
              <a:rPr lang="en-GB" sz="2400" dirty="0">
                <a:solidFill>
                  <a:srgbClr val="7030A0"/>
                </a:solidFill>
              </a:rPr>
              <a:t>(it picks up momentum from the small weight)</a:t>
            </a:r>
          </a:p>
          <a:p>
            <a:pPr marL="627063" indent="-627063">
              <a:buNone/>
            </a:pPr>
            <a:r>
              <a:rPr lang="en-GB" sz="2400" smtClean="0">
                <a:solidFill>
                  <a:srgbClr val="7030A0"/>
                </a:solidFill>
              </a:rPr>
              <a:t>3.</a:t>
            </a:r>
            <a:r>
              <a:rPr lang="en-GB" sz="2400" dirty="0" smtClean="0">
                <a:solidFill>
                  <a:srgbClr val="7030A0"/>
                </a:solidFill>
              </a:rPr>
              <a:t>	To your left </a:t>
            </a:r>
            <a:r>
              <a:rPr lang="en-GB" sz="2400" dirty="0" smtClean="0">
                <a:solidFill>
                  <a:srgbClr val="7030A0"/>
                </a:solidFill>
              </a:rPr>
              <a:t>of its starting point (nearer my </a:t>
            </a:r>
            <a:r>
              <a:rPr lang="en-GB" sz="2400" dirty="0" smtClean="0">
                <a:solidFill>
                  <a:srgbClr val="7030A0"/>
                </a:solidFill>
              </a:rPr>
              <a:t>right hand</a:t>
            </a:r>
            <a:r>
              <a:rPr lang="en-GB" sz="2400" dirty="0" smtClean="0">
                <a:solidFill>
                  <a:srgbClr val="7030A0"/>
                </a:solidFill>
              </a:rPr>
              <a:t>)</a:t>
            </a:r>
          </a:p>
          <a:p>
            <a:pPr marL="667941" indent="-667941">
              <a:buNone/>
            </a:pPr>
            <a:r>
              <a:rPr lang="en-GB" sz="2400" dirty="0">
                <a:solidFill>
                  <a:srgbClr val="7030A0"/>
                </a:solidFill>
              </a:rPr>
              <a:t>	</a:t>
            </a:r>
            <a:r>
              <a:rPr lang="en-GB" sz="2400" dirty="0" smtClean="0">
                <a:solidFill>
                  <a:srgbClr val="7030A0"/>
                </a:solidFill>
              </a:rPr>
              <a:t>(momentum is conserved so it must cancel the momentum gained by the small weight</a:t>
            </a:r>
            <a:r>
              <a:rPr lang="en-GB" sz="2400" dirty="0" smtClean="0">
                <a:solidFill>
                  <a:srgbClr val="7030A0"/>
                </a:solidFill>
              </a:rPr>
              <a:t>)</a:t>
            </a:r>
            <a:endParaRPr lang="en-GB" sz="2400" dirty="0" smtClean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262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7030A0"/>
                </a:solidFill>
              </a:rPr>
              <a:t>Thank you!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23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796A0EB7C08146E8888B1DBDA870303C"/>
  <p:tag name="SLIDEID" val="796A0EB7C08146E8888B1DBDA870303C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Directly underneath its starting point|smicln|To the left of its starting point (nearer my hand)|smicln|To the right of its starting point (further away from my hand)"/>
  <p:tag name="VALUES" val="No Value|smicln|No Value|smicln|No Value"/>
  <p:tag name="QUESTIONALIAS" val="Where does the big weight hit the ground?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152"/>
  <p:tag name="FONTSIZE" val="32"/>
  <p:tag name="BULLETTYPE" val="ppBulletArabicPeriod"/>
  <p:tag name="ANSWERTEXT" val="Directly underneath its starting point&#10;To the left of its starting point (nearer my hand)&#10;To the right of its starting point (further away from my hand)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</TotalTime>
  <Words>69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Some of my difficulties  with the world</vt:lpstr>
      <vt:lpstr>The perfect cup of coffee</vt:lpstr>
      <vt:lpstr>How much coffee  does the mug hold?</vt:lpstr>
      <vt:lpstr>The higher up you are, the less it holds</vt:lpstr>
      <vt:lpstr>Newton’s Laws are all you need</vt:lpstr>
      <vt:lpstr>Example</vt:lpstr>
      <vt:lpstr>Where does the big weight  hit the ground?</vt:lpstr>
      <vt:lpstr>Thank you!</vt:lpstr>
    </vt:vector>
  </TitlesOfParts>
  <Company>University of Greenwich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Mann</dc:creator>
  <cp:lastModifiedBy>Tony Mann</cp:lastModifiedBy>
  <cp:revision>9</cp:revision>
  <dcterms:created xsi:type="dcterms:W3CDTF">2014-10-26T19:48:44Z</dcterms:created>
  <dcterms:modified xsi:type="dcterms:W3CDTF">2014-11-01T20:22:49Z</dcterms:modified>
</cp:coreProperties>
</file>