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713CC30-6ECD-42C4-AD8C-8A5B8B340287}" type="datetimeFigureOut">
              <a:rPr lang="en-GB"/>
              <a:pPr>
                <a:defRPr/>
              </a:pPr>
              <a:t>07/11/2015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AD5E511-C34D-43E2-A69A-5EDAC5A26B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D1D463-C435-4392-9F64-E3A372BE1CEA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843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5234C21-27BF-4B9B-9B72-87711D33BE49}" type="slidenum">
              <a:rPr lang="en-GB" sz="1200">
                <a:latin typeface="Calibri" pitchFamily="34" charset="0"/>
              </a:rPr>
              <a:pPr algn="r"/>
              <a:t>3</a:t>
            </a:fld>
            <a:endParaRPr lang="en-GB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048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3501088-D8C1-42EB-90D5-C82A2D703D15}" type="slidenum">
              <a:rPr lang="en-GB" sz="1200">
                <a:latin typeface="Calibri" pitchFamily="34" charset="0"/>
              </a:rPr>
              <a:pPr algn="r"/>
              <a:t>4</a:t>
            </a:fld>
            <a:endParaRPr lang="en-GB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253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C240FCE-9875-488F-AB09-B623FAA722D5}" type="slidenum">
              <a:rPr lang="en-GB" sz="1200">
                <a:latin typeface="Calibri" pitchFamily="34" charset="0"/>
              </a:rPr>
              <a:pPr algn="r"/>
              <a:t>5</a:t>
            </a:fld>
            <a:endParaRPr lang="en-GB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457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96B330D-920B-418A-9FD9-C79EB77C5EDD}" type="slidenum">
              <a:rPr lang="en-GB" sz="1200">
                <a:latin typeface="Calibri" pitchFamily="34" charset="0"/>
              </a:rPr>
              <a:pPr algn="r"/>
              <a:t>6</a:t>
            </a:fld>
            <a:endParaRPr lang="en-GB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AE7AA-0120-412E-A00F-0891EAEFD8D5}" type="datetimeFigureOut">
              <a:rPr lang="en-GB"/>
              <a:pPr>
                <a:defRPr/>
              </a:pPr>
              <a:t>07/11/2015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ADE80-54DF-4B44-845C-C42939DDEB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61717-84AD-4C97-8C1A-90643096DBA7}" type="datetimeFigureOut">
              <a:rPr lang="en-GB"/>
              <a:pPr>
                <a:defRPr/>
              </a:pPr>
              <a:t>07/11/2015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29301-BE18-44B2-98F8-BC67888036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7DD54-E920-48C6-A5E9-FD993C76C5D3}" type="datetimeFigureOut">
              <a:rPr lang="en-GB"/>
              <a:pPr>
                <a:defRPr/>
              </a:pPr>
              <a:t>07/11/2015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637F4-EA67-4A09-BF6F-C7BFEE524A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F1EBD-13C3-4336-A461-436AB257C2DC}" type="datetimeFigureOut">
              <a:rPr lang="en-GB"/>
              <a:pPr>
                <a:defRPr/>
              </a:pPr>
              <a:t>07/11/2015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86972-6DCD-405F-8E0B-04C49DD60F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4FC22-9748-418D-9F22-FC1EA8471197}" type="datetimeFigureOut">
              <a:rPr lang="en-GB"/>
              <a:pPr>
                <a:defRPr/>
              </a:pPr>
              <a:t>07/11/2015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11CCA-C159-4F27-94C8-795A03FCAF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874A4-7637-4FB9-8826-9A9591FE8FEC}" type="datetimeFigureOut">
              <a:rPr lang="en-GB"/>
              <a:pPr>
                <a:defRPr/>
              </a:pPr>
              <a:t>07/11/2015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6C0FD-7785-4AEA-BB08-AD31BD39C6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C63C8-B759-4DAD-A1C9-621625477AEE}" type="datetimeFigureOut">
              <a:rPr lang="en-GB"/>
              <a:pPr>
                <a:defRPr/>
              </a:pPr>
              <a:t>07/11/2015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85815-B7D2-4B1D-BE85-8806CE43C8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3A22F-EAEA-4125-9A90-0EF07D61F65A}" type="datetimeFigureOut">
              <a:rPr lang="en-GB"/>
              <a:pPr>
                <a:defRPr/>
              </a:pPr>
              <a:t>07/11/2015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0FABC-BDE8-43A5-A8A1-D27BBD812C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86D30-85EA-45D7-9F0C-DCD357EF3317}" type="datetimeFigureOut">
              <a:rPr lang="en-GB"/>
              <a:pPr>
                <a:defRPr/>
              </a:pPr>
              <a:t>07/11/2015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2D302-AA4B-4308-9EBC-D8E0A1F855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BA1CC-A04F-4628-AF07-53505DD21EEA}" type="datetimeFigureOut">
              <a:rPr lang="en-GB"/>
              <a:pPr>
                <a:defRPr/>
              </a:pPr>
              <a:t>07/11/2015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F799B-926E-4361-917E-E1946790E7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7FD8E-EE13-4DD0-BB22-2C14DCFB31A1}" type="datetimeFigureOut">
              <a:rPr lang="en-GB"/>
              <a:pPr>
                <a:defRPr/>
              </a:pPr>
              <a:t>07/11/2015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0EEC2-B945-49FA-9D9B-5164157326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CEE613-6D8E-4E46-964F-2C7A6CF4E0E6}" type="datetimeFigureOut">
              <a:rPr lang="en-GB"/>
              <a:pPr>
                <a:defRPr/>
              </a:pPr>
              <a:t>07/11/2015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90DA7E-E8E7-4525-87AD-B579D10FF8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advTm="450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5" Type="http://schemas.openxmlformats.org/officeDocument/2006/relationships/audio" Target="../media/audio2.wav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5" Type="http://schemas.openxmlformats.org/officeDocument/2006/relationships/audio" Target="../media/audio2.wav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5" Type="http://schemas.openxmlformats.org/officeDocument/2006/relationships/audio" Target="../media/audio2.wav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5" Type="http://schemas.openxmlformats.org/officeDocument/2006/relationships/audio" Target="../media/audio2.wav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5" Type="http://schemas.openxmlformats.org/officeDocument/2006/relationships/audio" Target="../media/audio2.wav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1143000"/>
          </a:xfrm>
        </p:spPr>
        <p:txBody>
          <a:bodyPr/>
          <a:lstStyle/>
          <a:p>
            <a:r>
              <a:rPr lang="en-GB" smtClean="0">
                <a:solidFill>
                  <a:srgbClr val="FFFF00"/>
                </a:solidFill>
              </a:rPr>
              <a:t>Welcome to</a:t>
            </a:r>
          </a:p>
        </p:txBody>
      </p:sp>
      <p:sp>
        <p:nvSpPr>
          <p:cNvPr id="16387" name="WordArt 4"/>
          <p:cNvSpPr>
            <a:spLocks noChangeArrowheads="1" noChangeShapeType="1" noTextEdit="1"/>
          </p:cNvSpPr>
          <p:nvPr/>
        </p:nvSpPr>
        <p:spPr bwMode="auto">
          <a:xfrm>
            <a:off x="755650" y="1557338"/>
            <a:ext cx="7416800" cy="43195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MathsJamily</a:t>
            </a:r>
          </a:p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Fortunes!</a:t>
            </a: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11188" y="333375"/>
            <a:ext cx="1008062" cy="719138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1979613" y="981075"/>
            <a:ext cx="431800" cy="4318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2195513" y="404813"/>
            <a:ext cx="576262" cy="503237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7740650" y="260350"/>
            <a:ext cx="1008063" cy="719138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609" name="AutoShape 9"/>
          <p:cNvSpPr>
            <a:spLocks noChangeArrowheads="1"/>
          </p:cNvSpPr>
          <p:nvPr/>
        </p:nvSpPr>
        <p:spPr bwMode="auto">
          <a:xfrm>
            <a:off x="7667625" y="4149725"/>
            <a:ext cx="431800" cy="4318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610" name="AutoShape 10"/>
          <p:cNvSpPr>
            <a:spLocks noChangeArrowheads="1"/>
          </p:cNvSpPr>
          <p:nvPr/>
        </p:nvSpPr>
        <p:spPr bwMode="auto">
          <a:xfrm>
            <a:off x="5867400" y="5157788"/>
            <a:ext cx="431800" cy="4318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611188" y="5084763"/>
            <a:ext cx="1008062" cy="719137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612" name="AutoShape 12"/>
          <p:cNvSpPr>
            <a:spLocks noChangeArrowheads="1"/>
          </p:cNvSpPr>
          <p:nvPr/>
        </p:nvSpPr>
        <p:spPr bwMode="auto">
          <a:xfrm>
            <a:off x="7308850" y="5445125"/>
            <a:ext cx="1008063" cy="719138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advTm="4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51050" y="1412875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Seven</a:t>
            </a:r>
          </a:p>
        </p:txBody>
      </p:sp>
      <p:sp>
        <p:nvSpPr>
          <p:cNvPr id="6" name="Oval 5"/>
          <p:cNvSpPr/>
          <p:nvPr/>
        </p:nvSpPr>
        <p:spPr>
          <a:xfrm>
            <a:off x="1441450" y="1392238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1</a:t>
            </a:r>
          </a:p>
        </p:txBody>
      </p:sp>
      <p:sp>
        <p:nvSpPr>
          <p:cNvPr id="7" name="Oval 6"/>
          <p:cNvSpPr/>
          <p:nvPr/>
        </p:nvSpPr>
        <p:spPr>
          <a:xfrm>
            <a:off x="6804025" y="1412875"/>
            <a:ext cx="792163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17</a:t>
            </a:r>
          </a:p>
        </p:txBody>
      </p:sp>
      <p:sp>
        <p:nvSpPr>
          <p:cNvPr id="8" name="Rectangle 7"/>
          <p:cNvSpPr/>
          <p:nvPr/>
        </p:nvSpPr>
        <p:spPr>
          <a:xfrm>
            <a:off x="2051050" y="2349500"/>
            <a:ext cx="50165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Six</a:t>
            </a:r>
          </a:p>
        </p:txBody>
      </p:sp>
      <p:sp>
        <p:nvSpPr>
          <p:cNvPr id="9" name="Oval 8"/>
          <p:cNvSpPr/>
          <p:nvPr/>
        </p:nvSpPr>
        <p:spPr>
          <a:xfrm>
            <a:off x="1403350" y="2276475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2</a:t>
            </a:r>
          </a:p>
        </p:txBody>
      </p:sp>
      <p:sp>
        <p:nvSpPr>
          <p:cNvPr id="10" name="Oval 9"/>
          <p:cNvSpPr/>
          <p:nvPr/>
        </p:nvSpPr>
        <p:spPr>
          <a:xfrm>
            <a:off x="6804025" y="2276475"/>
            <a:ext cx="790575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11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51050" y="3213100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Nine</a:t>
            </a:r>
          </a:p>
        </p:txBody>
      </p:sp>
      <p:sp>
        <p:nvSpPr>
          <p:cNvPr id="12" name="Oval 11"/>
          <p:cNvSpPr/>
          <p:nvPr/>
        </p:nvSpPr>
        <p:spPr>
          <a:xfrm>
            <a:off x="1441450" y="3176588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3</a:t>
            </a:r>
          </a:p>
        </p:txBody>
      </p:sp>
      <p:sp>
        <p:nvSpPr>
          <p:cNvPr id="13" name="Oval 12"/>
          <p:cNvSpPr/>
          <p:nvPr/>
        </p:nvSpPr>
        <p:spPr>
          <a:xfrm>
            <a:off x="6804025" y="3141663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11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79613" y="4076700"/>
            <a:ext cx="50165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Five</a:t>
            </a:r>
          </a:p>
        </p:txBody>
      </p:sp>
      <p:sp>
        <p:nvSpPr>
          <p:cNvPr id="15" name="Oval 14"/>
          <p:cNvSpPr/>
          <p:nvPr/>
        </p:nvSpPr>
        <p:spPr>
          <a:xfrm>
            <a:off x="1441450" y="4041775"/>
            <a:ext cx="792163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4</a:t>
            </a:r>
          </a:p>
        </p:txBody>
      </p:sp>
      <p:sp>
        <p:nvSpPr>
          <p:cNvPr id="16" name="Oval 15"/>
          <p:cNvSpPr/>
          <p:nvPr/>
        </p:nvSpPr>
        <p:spPr>
          <a:xfrm>
            <a:off x="6818313" y="4040188"/>
            <a:ext cx="792162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10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51050" y="4941888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Eight</a:t>
            </a:r>
          </a:p>
        </p:txBody>
      </p:sp>
      <p:sp>
        <p:nvSpPr>
          <p:cNvPr id="18" name="Oval 17"/>
          <p:cNvSpPr/>
          <p:nvPr/>
        </p:nvSpPr>
        <p:spPr>
          <a:xfrm>
            <a:off x="1441450" y="4905375"/>
            <a:ext cx="792163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5</a:t>
            </a:r>
          </a:p>
        </p:txBody>
      </p:sp>
      <p:sp>
        <p:nvSpPr>
          <p:cNvPr id="19" name="Oval 18"/>
          <p:cNvSpPr/>
          <p:nvPr/>
        </p:nvSpPr>
        <p:spPr>
          <a:xfrm>
            <a:off x="6804025" y="4941888"/>
            <a:ext cx="792163" cy="7191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10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051050" y="5805488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Three</a:t>
            </a:r>
          </a:p>
        </p:txBody>
      </p:sp>
      <p:sp>
        <p:nvSpPr>
          <p:cNvPr id="21" name="Oval 20"/>
          <p:cNvSpPr/>
          <p:nvPr/>
        </p:nvSpPr>
        <p:spPr>
          <a:xfrm>
            <a:off x="1441450" y="5768975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6</a:t>
            </a:r>
          </a:p>
        </p:txBody>
      </p:sp>
      <p:sp>
        <p:nvSpPr>
          <p:cNvPr id="22" name="Oval 21"/>
          <p:cNvSpPr/>
          <p:nvPr/>
        </p:nvSpPr>
        <p:spPr>
          <a:xfrm>
            <a:off x="6818313" y="5768975"/>
            <a:ext cx="792162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7</a:t>
            </a:r>
          </a:p>
        </p:txBody>
      </p:sp>
      <p:pic>
        <p:nvPicPr>
          <p:cNvPr id="15400" name="Picture 40">
            <a:hlinkClick r:id="" action="ppaction://media"/>
          </p:cNvPr>
          <p:cNvPicPr>
            <a:picLocks noRot="1" noChangeAspect="1" noChangeArrowheads="1"/>
          </p:cNvPicPr>
          <p:nvPr>
            <a:wavAudioFile r:embed="rId1" name="ff-ding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-1189038" y="27082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63" name="Rectangle 27">
            <a:hlinkClick r:id="" action="ppaction://noaction">
              <a:snd r:embed="rId5" name="ff-ehurgh.wav"/>
            </a:hlinkClick>
          </p:cNvPr>
          <p:cNvSpPr>
            <a:spLocks noChangeArrowheads="1"/>
          </p:cNvSpPr>
          <p:nvPr/>
        </p:nvSpPr>
        <p:spPr bwMode="auto">
          <a:xfrm>
            <a:off x="250825" y="260350"/>
            <a:ext cx="720725" cy="64087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1403350" y="0"/>
            <a:ext cx="74898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>
                <a:solidFill>
                  <a:srgbClr val="FFFF00"/>
                </a:solidFill>
              </a:rPr>
              <a:t>Name a number between 0 and 10 (inclusive)</a:t>
            </a:r>
          </a:p>
        </p:txBody>
      </p:sp>
    </p:spTree>
  </p:cSld>
  <p:clrMapOvr>
    <a:masterClrMapping/>
  </p:clrMapOvr>
  <p:transition advTm="4500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54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2" dur="603" fill="hold"/>
                                        <p:tgtEl>
                                          <p:spTgt spid="1540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00"/>
                  </p:tgtEl>
                </p:cond>
              </p:nextCondLst>
            </p:seq>
            <p:audio>
              <p:cMediaNode>
                <p:cTn id="7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400"/>
                </p:tgtEl>
              </p:cMediaNode>
            </p:audio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11" grpId="0" animBg="1"/>
      <p:bldP spid="13" grpId="0" animBg="1"/>
      <p:bldP spid="14" grpId="0" animBg="1"/>
      <p:bldP spid="16" grpId="0" animBg="1"/>
      <p:bldP spid="17" grpId="0" animBg="1"/>
      <p:bldP spid="19" grpId="0" animBg="1"/>
      <p:bldP spid="20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51050" y="1412875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Square</a:t>
            </a:r>
          </a:p>
        </p:txBody>
      </p:sp>
      <p:sp>
        <p:nvSpPr>
          <p:cNvPr id="6" name="Oval 5"/>
          <p:cNvSpPr/>
          <p:nvPr/>
        </p:nvSpPr>
        <p:spPr>
          <a:xfrm>
            <a:off x="1441450" y="1392238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1</a:t>
            </a:r>
          </a:p>
        </p:txBody>
      </p:sp>
      <p:sp>
        <p:nvSpPr>
          <p:cNvPr id="7" name="Oval 6"/>
          <p:cNvSpPr/>
          <p:nvPr/>
        </p:nvSpPr>
        <p:spPr>
          <a:xfrm>
            <a:off x="6804025" y="1412875"/>
            <a:ext cx="792163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29</a:t>
            </a:r>
          </a:p>
        </p:txBody>
      </p:sp>
      <p:sp>
        <p:nvSpPr>
          <p:cNvPr id="8" name="Rectangle 7"/>
          <p:cNvSpPr/>
          <p:nvPr/>
        </p:nvSpPr>
        <p:spPr>
          <a:xfrm>
            <a:off x="1979613" y="2276475"/>
            <a:ext cx="50165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Circle</a:t>
            </a:r>
          </a:p>
        </p:txBody>
      </p:sp>
      <p:sp>
        <p:nvSpPr>
          <p:cNvPr id="9" name="Oval 8"/>
          <p:cNvSpPr/>
          <p:nvPr/>
        </p:nvSpPr>
        <p:spPr>
          <a:xfrm>
            <a:off x="1403350" y="2276475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2</a:t>
            </a:r>
          </a:p>
        </p:txBody>
      </p:sp>
      <p:sp>
        <p:nvSpPr>
          <p:cNvPr id="10" name="Oval 9"/>
          <p:cNvSpPr/>
          <p:nvPr/>
        </p:nvSpPr>
        <p:spPr>
          <a:xfrm>
            <a:off x="6804025" y="2276475"/>
            <a:ext cx="790575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51050" y="3213100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Rhombus</a:t>
            </a:r>
          </a:p>
        </p:txBody>
      </p:sp>
      <p:sp>
        <p:nvSpPr>
          <p:cNvPr id="12" name="Oval 11"/>
          <p:cNvSpPr/>
          <p:nvPr/>
        </p:nvSpPr>
        <p:spPr>
          <a:xfrm>
            <a:off x="1441450" y="3176588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3</a:t>
            </a:r>
          </a:p>
        </p:txBody>
      </p:sp>
      <p:sp>
        <p:nvSpPr>
          <p:cNvPr id="13" name="Oval 12"/>
          <p:cNvSpPr/>
          <p:nvPr/>
        </p:nvSpPr>
        <p:spPr>
          <a:xfrm>
            <a:off x="6818313" y="3176588"/>
            <a:ext cx="792162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12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79613" y="4076700"/>
            <a:ext cx="50165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Hexagon</a:t>
            </a:r>
          </a:p>
        </p:txBody>
      </p:sp>
      <p:sp>
        <p:nvSpPr>
          <p:cNvPr id="15" name="Oval 14"/>
          <p:cNvSpPr/>
          <p:nvPr/>
        </p:nvSpPr>
        <p:spPr>
          <a:xfrm>
            <a:off x="1441450" y="4041775"/>
            <a:ext cx="792163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4</a:t>
            </a:r>
          </a:p>
        </p:txBody>
      </p:sp>
      <p:sp>
        <p:nvSpPr>
          <p:cNvPr id="16" name="Oval 15"/>
          <p:cNvSpPr/>
          <p:nvPr/>
        </p:nvSpPr>
        <p:spPr>
          <a:xfrm>
            <a:off x="6818313" y="4040188"/>
            <a:ext cx="792162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8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51050" y="4941888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Triangle</a:t>
            </a:r>
          </a:p>
        </p:txBody>
      </p:sp>
      <p:sp>
        <p:nvSpPr>
          <p:cNvPr id="18" name="Oval 17"/>
          <p:cNvSpPr/>
          <p:nvPr/>
        </p:nvSpPr>
        <p:spPr>
          <a:xfrm>
            <a:off x="1441450" y="4905375"/>
            <a:ext cx="792163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5</a:t>
            </a:r>
          </a:p>
        </p:txBody>
      </p:sp>
      <p:sp>
        <p:nvSpPr>
          <p:cNvPr id="19" name="Oval 18"/>
          <p:cNvSpPr/>
          <p:nvPr/>
        </p:nvSpPr>
        <p:spPr>
          <a:xfrm>
            <a:off x="6818313" y="4905375"/>
            <a:ext cx="792162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7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051050" y="5805488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Pentagon</a:t>
            </a:r>
          </a:p>
        </p:txBody>
      </p:sp>
      <p:sp>
        <p:nvSpPr>
          <p:cNvPr id="21" name="Oval 20"/>
          <p:cNvSpPr/>
          <p:nvPr/>
        </p:nvSpPr>
        <p:spPr>
          <a:xfrm>
            <a:off x="1441450" y="5768975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6</a:t>
            </a:r>
          </a:p>
        </p:txBody>
      </p:sp>
      <p:sp>
        <p:nvSpPr>
          <p:cNvPr id="22" name="Oval 21"/>
          <p:cNvSpPr/>
          <p:nvPr/>
        </p:nvSpPr>
        <p:spPr>
          <a:xfrm>
            <a:off x="6804025" y="5734050"/>
            <a:ext cx="792163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6</a:t>
            </a:r>
          </a:p>
        </p:txBody>
      </p:sp>
      <p:pic>
        <p:nvPicPr>
          <p:cNvPr id="18452" name="Picture 20">
            <a:hlinkClick r:id="" action="ppaction://media"/>
          </p:cNvPr>
          <p:cNvPicPr>
            <a:picLocks noRot="1" noChangeAspect="1" noChangeArrowheads="1"/>
          </p:cNvPicPr>
          <p:nvPr>
            <a:wavAudioFile r:embed="rId1" name="ff-ding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-1189038" y="27082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35" name="Rectangle 27">
            <a:hlinkClick r:id="" action="ppaction://noaction">
              <a:snd r:embed="rId5" name="ff-ehurgh.wav"/>
            </a:hlinkClick>
          </p:cNvPr>
          <p:cNvSpPr>
            <a:spLocks noChangeArrowheads="1"/>
          </p:cNvSpPr>
          <p:nvPr/>
        </p:nvSpPr>
        <p:spPr bwMode="auto">
          <a:xfrm>
            <a:off x="250825" y="260350"/>
            <a:ext cx="720725" cy="61928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1403350" y="0"/>
            <a:ext cx="7489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>
                <a:solidFill>
                  <a:srgbClr val="FFFF00"/>
                </a:solidFill>
              </a:rPr>
              <a:t>Name a 2D Shape</a:t>
            </a:r>
          </a:p>
        </p:txBody>
      </p:sp>
    </p:spTree>
  </p:cSld>
  <p:clrMapOvr>
    <a:masterClrMapping/>
  </p:clrMapOvr>
  <p:transition advTm="4500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84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2" dur="603" fill="hold"/>
                                        <p:tgtEl>
                                          <p:spTgt spid="184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52"/>
                  </p:tgtEl>
                </p:cond>
              </p:nextCondLst>
            </p:seq>
            <p:audio>
              <p:cMediaNode>
                <p:cTn id="7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452"/>
                </p:tgtEl>
              </p:cMediaNode>
            </p:audio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11" grpId="0" animBg="1"/>
      <p:bldP spid="13" grpId="0" animBg="1"/>
      <p:bldP spid="14" grpId="0" animBg="1"/>
      <p:bldP spid="16" grpId="0" animBg="1"/>
      <p:bldP spid="17" grpId="0" animBg="1"/>
      <p:bldP spid="19" grpId="0" animBg="1"/>
      <p:bldP spid="20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51050" y="1412875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E=mc</a:t>
            </a:r>
            <a:r>
              <a:rPr lang="en-GB" sz="4400" baseline="30000">
                <a:solidFill>
                  <a:srgbClr val="FFFFFF"/>
                </a:solidFill>
                <a:cs typeface="Arial" charset="0"/>
              </a:rPr>
              <a:t>2</a:t>
            </a:r>
            <a:endParaRPr lang="en-GB" sz="44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441450" y="1392238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1</a:t>
            </a:r>
          </a:p>
        </p:txBody>
      </p:sp>
      <p:sp>
        <p:nvSpPr>
          <p:cNvPr id="7" name="Oval 6"/>
          <p:cNvSpPr/>
          <p:nvPr/>
        </p:nvSpPr>
        <p:spPr>
          <a:xfrm>
            <a:off x="6804025" y="1412875"/>
            <a:ext cx="792163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27</a:t>
            </a:r>
          </a:p>
        </p:txBody>
      </p:sp>
      <p:sp>
        <p:nvSpPr>
          <p:cNvPr id="8" name="Rectangle 7"/>
          <p:cNvSpPr/>
          <p:nvPr/>
        </p:nvSpPr>
        <p:spPr>
          <a:xfrm>
            <a:off x="1979613" y="2276475"/>
            <a:ext cx="50165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e</a:t>
            </a:r>
            <a:r>
              <a:rPr lang="en-GB" sz="4400" baseline="30000">
                <a:solidFill>
                  <a:srgbClr val="FFFFFF"/>
                </a:solidFill>
                <a:cs typeface="Arial" charset="0"/>
              </a:rPr>
              <a:t>i</a:t>
            </a:r>
            <a:r>
              <a:rPr lang="el-GR" sz="4400" baseline="30000">
                <a:solidFill>
                  <a:srgbClr val="FFFFFF"/>
                </a:solidFill>
                <a:cs typeface="Arial" charset="0"/>
              </a:rPr>
              <a:t>π</a:t>
            </a:r>
            <a:r>
              <a:rPr lang="en-GB" sz="4400">
                <a:solidFill>
                  <a:srgbClr val="FFFFFF"/>
                </a:solidFill>
                <a:cs typeface="Arial" charset="0"/>
              </a:rPr>
              <a:t>+1=0</a:t>
            </a:r>
            <a:endParaRPr lang="el-GR" sz="44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403350" y="2276475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2</a:t>
            </a:r>
          </a:p>
        </p:txBody>
      </p:sp>
      <p:sp>
        <p:nvSpPr>
          <p:cNvPr id="10" name="Oval 9"/>
          <p:cNvSpPr/>
          <p:nvPr/>
        </p:nvSpPr>
        <p:spPr>
          <a:xfrm>
            <a:off x="6807200" y="2265363"/>
            <a:ext cx="790575" cy="7191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18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51050" y="3213100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Pythagoras</a:t>
            </a:r>
          </a:p>
        </p:txBody>
      </p:sp>
      <p:sp>
        <p:nvSpPr>
          <p:cNvPr id="12" name="Oval 11"/>
          <p:cNvSpPr/>
          <p:nvPr/>
        </p:nvSpPr>
        <p:spPr>
          <a:xfrm>
            <a:off x="1441450" y="3176588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3</a:t>
            </a:r>
          </a:p>
        </p:txBody>
      </p:sp>
      <p:sp>
        <p:nvSpPr>
          <p:cNvPr id="13" name="Oval 12"/>
          <p:cNvSpPr/>
          <p:nvPr/>
        </p:nvSpPr>
        <p:spPr>
          <a:xfrm>
            <a:off x="6818313" y="3176588"/>
            <a:ext cx="792162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10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05013" y="4087813"/>
            <a:ext cx="50165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Quadratic</a:t>
            </a:r>
          </a:p>
        </p:txBody>
      </p:sp>
      <p:sp>
        <p:nvSpPr>
          <p:cNvPr id="15" name="Oval 14"/>
          <p:cNvSpPr/>
          <p:nvPr/>
        </p:nvSpPr>
        <p:spPr>
          <a:xfrm>
            <a:off x="1441450" y="4041775"/>
            <a:ext cx="792163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4</a:t>
            </a:r>
          </a:p>
        </p:txBody>
      </p:sp>
      <p:sp>
        <p:nvSpPr>
          <p:cNvPr id="16" name="Oval 15"/>
          <p:cNvSpPr/>
          <p:nvPr/>
        </p:nvSpPr>
        <p:spPr>
          <a:xfrm>
            <a:off x="6804025" y="4005263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51050" y="4941888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Drake’s</a:t>
            </a:r>
          </a:p>
        </p:txBody>
      </p:sp>
      <p:sp>
        <p:nvSpPr>
          <p:cNvPr id="18" name="Oval 17"/>
          <p:cNvSpPr/>
          <p:nvPr/>
        </p:nvSpPr>
        <p:spPr>
          <a:xfrm>
            <a:off x="1441450" y="4905375"/>
            <a:ext cx="792163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5</a:t>
            </a:r>
          </a:p>
        </p:txBody>
      </p:sp>
      <p:sp>
        <p:nvSpPr>
          <p:cNvPr id="19" name="Oval 18"/>
          <p:cNvSpPr/>
          <p:nvPr/>
        </p:nvSpPr>
        <p:spPr>
          <a:xfrm>
            <a:off x="6818313" y="4905375"/>
            <a:ext cx="792162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5</a:t>
            </a:r>
          </a:p>
        </p:txBody>
      </p:sp>
      <p:pic>
        <p:nvPicPr>
          <p:cNvPr id="20500" name="Picture 20">
            <a:hlinkClick r:id="" action="ppaction://media"/>
          </p:cNvPr>
          <p:cNvPicPr>
            <a:picLocks noRot="1" noChangeAspect="1" noChangeArrowheads="1"/>
          </p:cNvPicPr>
          <p:nvPr>
            <a:wavAudioFile r:embed="rId1" name="ff-ding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-1189038" y="27082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80" name="Rectangle 24">
            <a:hlinkClick r:id="" action="ppaction://noaction">
              <a:snd r:embed="rId5" name="ff-ehurgh.wav"/>
            </a:hlinkClick>
          </p:cNvPr>
          <p:cNvSpPr>
            <a:spLocks noChangeArrowheads="1"/>
          </p:cNvSpPr>
          <p:nvPr/>
        </p:nvSpPr>
        <p:spPr bwMode="auto">
          <a:xfrm>
            <a:off x="250825" y="333375"/>
            <a:ext cx="720725" cy="611981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1403350" y="0"/>
            <a:ext cx="7489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>
                <a:solidFill>
                  <a:srgbClr val="FFFF00"/>
                </a:solidFill>
              </a:rPr>
              <a:t>Name a famous equation</a:t>
            </a:r>
          </a:p>
        </p:txBody>
      </p:sp>
    </p:spTree>
  </p:cSld>
  <p:clrMapOvr>
    <a:masterClrMapping/>
  </p:clrMapOvr>
  <p:transition advTm="4500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05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1" dur="603" fill="hold"/>
                                        <p:tgtEl>
                                          <p:spTgt spid="2050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00"/>
                  </p:tgtEl>
                </p:cond>
              </p:nextCondLst>
            </p:seq>
            <p:audio>
              <p:cMediaNode>
                <p:cTn id="6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00"/>
                </p:tgtEl>
              </p:cMediaNode>
            </p:audio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11" grpId="0" animBg="1"/>
      <p:bldP spid="13" grpId="0" animBg="1"/>
      <p:bldP spid="14" grpId="0" animBg="1"/>
      <p:bldP spid="16" grpId="0" animBg="1"/>
      <p:bldP spid="17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51050" y="1412875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Newton’s Laws</a:t>
            </a:r>
          </a:p>
        </p:txBody>
      </p:sp>
      <p:sp>
        <p:nvSpPr>
          <p:cNvPr id="6" name="Oval 5"/>
          <p:cNvSpPr/>
          <p:nvPr/>
        </p:nvSpPr>
        <p:spPr>
          <a:xfrm>
            <a:off x="1441450" y="1392238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1</a:t>
            </a:r>
          </a:p>
        </p:txBody>
      </p:sp>
      <p:sp>
        <p:nvSpPr>
          <p:cNvPr id="7" name="Oval 6"/>
          <p:cNvSpPr/>
          <p:nvPr/>
        </p:nvSpPr>
        <p:spPr>
          <a:xfrm>
            <a:off x="6804025" y="1412875"/>
            <a:ext cx="792163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21</a:t>
            </a:r>
          </a:p>
        </p:txBody>
      </p:sp>
      <p:sp>
        <p:nvSpPr>
          <p:cNvPr id="8" name="Rectangle 7"/>
          <p:cNvSpPr/>
          <p:nvPr/>
        </p:nvSpPr>
        <p:spPr>
          <a:xfrm>
            <a:off x="1979613" y="2276475"/>
            <a:ext cx="50165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Boyle’s Law</a:t>
            </a:r>
          </a:p>
        </p:txBody>
      </p:sp>
      <p:sp>
        <p:nvSpPr>
          <p:cNvPr id="9" name="Oval 8"/>
          <p:cNvSpPr/>
          <p:nvPr/>
        </p:nvSpPr>
        <p:spPr>
          <a:xfrm>
            <a:off x="1403350" y="2276475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2</a:t>
            </a:r>
          </a:p>
        </p:txBody>
      </p:sp>
      <p:sp>
        <p:nvSpPr>
          <p:cNvPr id="10" name="Oval 9"/>
          <p:cNvSpPr/>
          <p:nvPr/>
        </p:nvSpPr>
        <p:spPr>
          <a:xfrm>
            <a:off x="6807200" y="2265363"/>
            <a:ext cx="790575" cy="7191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15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51050" y="3213100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 Thermodynamics</a:t>
            </a:r>
          </a:p>
        </p:txBody>
      </p:sp>
      <p:sp>
        <p:nvSpPr>
          <p:cNvPr id="12" name="Oval 11"/>
          <p:cNvSpPr/>
          <p:nvPr/>
        </p:nvSpPr>
        <p:spPr>
          <a:xfrm>
            <a:off x="1441450" y="3176588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3</a:t>
            </a:r>
          </a:p>
        </p:txBody>
      </p:sp>
      <p:sp>
        <p:nvSpPr>
          <p:cNvPr id="13" name="Oval 12"/>
          <p:cNvSpPr/>
          <p:nvPr/>
        </p:nvSpPr>
        <p:spPr>
          <a:xfrm>
            <a:off x="6804025" y="3141663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10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79613" y="4076700"/>
            <a:ext cx="50165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Pythagoras’ Thm</a:t>
            </a:r>
          </a:p>
        </p:txBody>
      </p:sp>
      <p:sp>
        <p:nvSpPr>
          <p:cNvPr id="15" name="Oval 14"/>
          <p:cNvSpPr/>
          <p:nvPr/>
        </p:nvSpPr>
        <p:spPr>
          <a:xfrm>
            <a:off x="1441450" y="4041775"/>
            <a:ext cx="792163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4</a:t>
            </a:r>
          </a:p>
        </p:txBody>
      </p:sp>
      <p:sp>
        <p:nvSpPr>
          <p:cNvPr id="16" name="Oval 15"/>
          <p:cNvSpPr/>
          <p:nvPr/>
        </p:nvSpPr>
        <p:spPr>
          <a:xfrm>
            <a:off x="6818313" y="4040188"/>
            <a:ext cx="792162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6</a:t>
            </a:r>
          </a:p>
        </p:txBody>
      </p:sp>
      <p:pic>
        <p:nvPicPr>
          <p:cNvPr id="22548" name="Picture 20">
            <a:hlinkClick r:id="" action="ppaction://media"/>
          </p:cNvPr>
          <p:cNvPicPr>
            <a:picLocks noRot="1" noChangeAspect="1" noChangeArrowheads="1"/>
          </p:cNvPicPr>
          <p:nvPr>
            <a:wavAudioFile r:embed="rId1" name="ff-ding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-1189038" y="27082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5" name="Rectangle 21">
            <a:hlinkClick r:id="" action="ppaction://noaction">
              <a:snd r:embed="rId5" name="ff-ehurgh.wav"/>
            </a:hlinkClick>
          </p:cNvPr>
          <p:cNvSpPr>
            <a:spLocks noChangeArrowheads="1"/>
          </p:cNvSpPr>
          <p:nvPr/>
        </p:nvSpPr>
        <p:spPr bwMode="auto">
          <a:xfrm>
            <a:off x="250825" y="188913"/>
            <a:ext cx="720725" cy="626427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1403350" y="0"/>
            <a:ext cx="74898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>
                <a:solidFill>
                  <a:srgbClr val="FFFF00"/>
                </a:solidFill>
              </a:rPr>
              <a:t>Name a Mathematical or Scientific Law</a:t>
            </a:r>
          </a:p>
        </p:txBody>
      </p:sp>
    </p:spTree>
  </p:cSld>
  <p:clrMapOvr>
    <a:masterClrMapping/>
  </p:clrMapOvr>
  <p:transition advTm="4500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25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0" dur="603" fill="hold"/>
                                        <p:tgtEl>
                                          <p:spTgt spid="2254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48"/>
                  </p:tgtEl>
                </p:cond>
              </p:nextCondLst>
            </p:seq>
            <p:audio>
              <p:cMediaNode>
                <p:cTn id="5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548"/>
                </p:tgtEl>
              </p:cMediaNode>
            </p:audio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11" grpId="0" animBg="1"/>
      <p:bldP spid="13" grpId="0" animBg="1"/>
      <p:bldP spid="14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51050" y="1412875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Euler</a:t>
            </a:r>
          </a:p>
        </p:txBody>
      </p:sp>
      <p:sp>
        <p:nvSpPr>
          <p:cNvPr id="6" name="Oval 5"/>
          <p:cNvSpPr/>
          <p:nvPr/>
        </p:nvSpPr>
        <p:spPr>
          <a:xfrm>
            <a:off x="1441450" y="1392238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1</a:t>
            </a:r>
          </a:p>
        </p:txBody>
      </p:sp>
      <p:sp>
        <p:nvSpPr>
          <p:cNvPr id="7" name="Oval 6"/>
          <p:cNvSpPr/>
          <p:nvPr/>
        </p:nvSpPr>
        <p:spPr>
          <a:xfrm>
            <a:off x="6804025" y="1412875"/>
            <a:ext cx="792163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18</a:t>
            </a:r>
          </a:p>
        </p:txBody>
      </p:sp>
      <p:sp>
        <p:nvSpPr>
          <p:cNvPr id="8" name="Rectangle 7"/>
          <p:cNvSpPr/>
          <p:nvPr/>
        </p:nvSpPr>
        <p:spPr>
          <a:xfrm>
            <a:off x="1979613" y="2276475"/>
            <a:ext cx="50165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Newton</a:t>
            </a:r>
          </a:p>
        </p:txBody>
      </p:sp>
      <p:sp>
        <p:nvSpPr>
          <p:cNvPr id="9" name="Oval 8"/>
          <p:cNvSpPr/>
          <p:nvPr/>
        </p:nvSpPr>
        <p:spPr>
          <a:xfrm>
            <a:off x="1403350" y="2276475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2</a:t>
            </a:r>
          </a:p>
        </p:txBody>
      </p:sp>
      <p:sp>
        <p:nvSpPr>
          <p:cNvPr id="10" name="Oval 9"/>
          <p:cNvSpPr/>
          <p:nvPr/>
        </p:nvSpPr>
        <p:spPr>
          <a:xfrm>
            <a:off x="6807200" y="2265363"/>
            <a:ext cx="790575" cy="7191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10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51050" y="3213100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Pythagoras</a:t>
            </a:r>
          </a:p>
        </p:txBody>
      </p:sp>
      <p:sp>
        <p:nvSpPr>
          <p:cNvPr id="12" name="Oval 11"/>
          <p:cNvSpPr/>
          <p:nvPr/>
        </p:nvSpPr>
        <p:spPr>
          <a:xfrm>
            <a:off x="1441450" y="3176588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3</a:t>
            </a:r>
          </a:p>
        </p:txBody>
      </p:sp>
      <p:sp>
        <p:nvSpPr>
          <p:cNvPr id="13" name="Oval 12"/>
          <p:cNvSpPr/>
          <p:nvPr/>
        </p:nvSpPr>
        <p:spPr>
          <a:xfrm>
            <a:off x="6804025" y="3141663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7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05013" y="4087813"/>
            <a:ext cx="50165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Lovelace</a:t>
            </a:r>
          </a:p>
        </p:txBody>
      </p:sp>
      <p:sp>
        <p:nvSpPr>
          <p:cNvPr id="15" name="Oval 14"/>
          <p:cNvSpPr/>
          <p:nvPr/>
        </p:nvSpPr>
        <p:spPr>
          <a:xfrm>
            <a:off x="1441450" y="4041775"/>
            <a:ext cx="792163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4</a:t>
            </a:r>
          </a:p>
        </p:txBody>
      </p:sp>
      <p:sp>
        <p:nvSpPr>
          <p:cNvPr id="16" name="Oval 15"/>
          <p:cNvSpPr/>
          <p:nvPr/>
        </p:nvSpPr>
        <p:spPr>
          <a:xfrm>
            <a:off x="6804025" y="4005263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51050" y="4941888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Archimedes</a:t>
            </a:r>
          </a:p>
        </p:txBody>
      </p:sp>
      <p:sp>
        <p:nvSpPr>
          <p:cNvPr id="18" name="Oval 17"/>
          <p:cNvSpPr/>
          <p:nvPr/>
        </p:nvSpPr>
        <p:spPr>
          <a:xfrm>
            <a:off x="1441450" y="4905375"/>
            <a:ext cx="792163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5</a:t>
            </a:r>
          </a:p>
        </p:txBody>
      </p:sp>
      <p:sp>
        <p:nvSpPr>
          <p:cNvPr id="19" name="Oval 18"/>
          <p:cNvSpPr/>
          <p:nvPr/>
        </p:nvSpPr>
        <p:spPr>
          <a:xfrm>
            <a:off x="6804025" y="4941888"/>
            <a:ext cx="792163" cy="7191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5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051050" y="5805488"/>
            <a:ext cx="50149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FF"/>
                </a:solidFill>
                <a:cs typeface="Arial" charset="0"/>
              </a:rPr>
              <a:t>Erdos</a:t>
            </a:r>
          </a:p>
        </p:txBody>
      </p:sp>
      <p:sp>
        <p:nvSpPr>
          <p:cNvPr id="21" name="Oval 20"/>
          <p:cNvSpPr/>
          <p:nvPr/>
        </p:nvSpPr>
        <p:spPr>
          <a:xfrm>
            <a:off x="1441450" y="5768975"/>
            <a:ext cx="792163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/>
              <a:t>6</a:t>
            </a:r>
          </a:p>
        </p:txBody>
      </p:sp>
      <p:sp>
        <p:nvSpPr>
          <p:cNvPr id="22" name="Oval 21"/>
          <p:cNvSpPr/>
          <p:nvPr/>
        </p:nvSpPr>
        <p:spPr>
          <a:xfrm>
            <a:off x="6818313" y="5768975"/>
            <a:ext cx="792162" cy="719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Arial" charset="0"/>
              </a:rPr>
              <a:t>5</a:t>
            </a:r>
          </a:p>
        </p:txBody>
      </p:sp>
      <p:pic>
        <p:nvPicPr>
          <p:cNvPr id="24596" name="Picture 20">
            <a:hlinkClick r:id="" action="ppaction://media"/>
          </p:cNvPr>
          <p:cNvPicPr>
            <a:picLocks noRot="1" noChangeAspect="1" noChangeArrowheads="1"/>
          </p:cNvPicPr>
          <p:nvPr>
            <a:wavAudioFile r:embed="rId1" name="ff-ding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-1189038" y="27082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79" name="Rectangle 27">
            <a:hlinkClick r:id="" action="ppaction://noaction">
              <a:snd r:embed="rId5" name="ff-ehurgh.wav"/>
            </a:hlinkClick>
          </p:cNvPr>
          <p:cNvSpPr>
            <a:spLocks noChangeArrowheads="1"/>
          </p:cNvSpPr>
          <p:nvPr/>
        </p:nvSpPr>
        <p:spPr bwMode="auto">
          <a:xfrm>
            <a:off x="250825" y="333375"/>
            <a:ext cx="720725" cy="611981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1403350" y="0"/>
            <a:ext cx="7489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>
                <a:solidFill>
                  <a:srgbClr val="FFFF00"/>
                </a:solidFill>
              </a:rPr>
              <a:t>Name a Famous Mathematician</a:t>
            </a:r>
          </a:p>
        </p:txBody>
      </p:sp>
    </p:spTree>
  </p:cSld>
  <p:clrMapOvr>
    <a:masterClrMapping/>
  </p:clrMapOvr>
  <p:transition advTm="4500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ff-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45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2" dur="603" fill="hold"/>
                                        <p:tgtEl>
                                          <p:spTgt spid="245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96"/>
                  </p:tgtEl>
                </p:cond>
              </p:nextCondLst>
            </p:seq>
            <p:audio>
              <p:cMediaNode>
                <p:cTn id="7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596"/>
                </p:tgtEl>
              </p:cMediaNode>
            </p:audio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11" grpId="0" animBg="1"/>
      <p:bldP spid="13" grpId="0" animBg="1"/>
      <p:bldP spid="14" grpId="0" animBg="1"/>
      <p:bldP spid="16" grpId="0" animBg="1"/>
      <p:bldP spid="17" grpId="0" animBg="1"/>
      <p:bldP spid="19" grpId="0" animBg="1"/>
      <p:bldP spid="20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FFFF00"/>
                </a:solidFill>
              </a:rPr>
              <a:t>People also told me…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sz="half" idx="1"/>
          </p:nvPr>
        </p:nvSpPr>
        <p:spPr>
          <a:xfrm>
            <a:off x="0" y="1600200"/>
            <a:ext cx="4859338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smtClean="0">
                <a:solidFill>
                  <a:srgbClr val="FFFF00"/>
                </a:solidFill>
              </a:rPr>
              <a:t>“I have a verruca”</a:t>
            </a:r>
          </a:p>
          <a:p>
            <a:pPr>
              <a:lnSpc>
                <a:spcPct val="90000"/>
              </a:lnSpc>
            </a:pPr>
            <a:r>
              <a:rPr lang="en-GB" sz="2400" smtClean="0">
                <a:solidFill>
                  <a:srgbClr val="FFFF00"/>
                </a:solidFill>
              </a:rPr>
              <a:t>Dodecahedrons are nice</a:t>
            </a:r>
          </a:p>
          <a:p>
            <a:pPr>
              <a:lnSpc>
                <a:spcPct val="90000"/>
              </a:lnSpc>
            </a:pPr>
            <a:r>
              <a:rPr lang="en-GB" sz="2400" smtClean="0">
                <a:solidFill>
                  <a:srgbClr val="FFFF00"/>
                </a:solidFill>
              </a:rPr>
              <a:t>I’m behind you!</a:t>
            </a:r>
          </a:p>
          <a:p>
            <a:pPr>
              <a:lnSpc>
                <a:spcPct val="90000"/>
              </a:lnSpc>
            </a:pPr>
            <a:r>
              <a:rPr lang="en-GB" sz="2400" smtClean="0">
                <a:solidFill>
                  <a:srgbClr val="FFFF00"/>
                </a:solidFill>
              </a:rPr>
              <a:t>I like eating jelly tots out of my wife’s belly button</a:t>
            </a:r>
          </a:p>
          <a:p>
            <a:pPr>
              <a:lnSpc>
                <a:spcPct val="90000"/>
              </a:lnSpc>
            </a:pPr>
            <a:r>
              <a:rPr lang="en-GB" sz="2400" smtClean="0">
                <a:solidFill>
                  <a:srgbClr val="FFFF00"/>
                </a:solidFill>
              </a:rPr>
              <a:t>Laryngospasm is a brief spasm of the vocal cords</a:t>
            </a:r>
          </a:p>
          <a:p>
            <a:pPr>
              <a:lnSpc>
                <a:spcPct val="90000"/>
              </a:lnSpc>
            </a:pPr>
            <a:r>
              <a:rPr lang="en-GB" sz="2400" smtClean="0">
                <a:solidFill>
                  <a:srgbClr val="FFFF00"/>
                </a:solidFill>
              </a:rPr>
              <a:t>I had carrots for lunch</a:t>
            </a:r>
          </a:p>
          <a:p>
            <a:pPr>
              <a:lnSpc>
                <a:spcPct val="90000"/>
              </a:lnSpc>
            </a:pPr>
            <a:r>
              <a:rPr lang="en-GB" sz="2400" smtClean="0">
                <a:solidFill>
                  <a:srgbClr val="FFFF00"/>
                </a:solidFill>
              </a:rPr>
              <a:t>Giraffes have the same number of neck vertebra as humans.</a:t>
            </a:r>
          </a:p>
          <a:p>
            <a:pPr>
              <a:lnSpc>
                <a:spcPct val="90000"/>
              </a:lnSpc>
            </a:pPr>
            <a:endParaRPr lang="en-GB" sz="2400" smtClean="0">
              <a:solidFill>
                <a:srgbClr val="FFFF00"/>
              </a:solidFill>
            </a:endParaRPr>
          </a:p>
        </p:txBody>
      </p:sp>
      <p:sp>
        <p:nvSpPr>
          <p:cNvPr id="25604" name="Rectangle 4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4958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smtClean="0">
                <a:solidFill>
                  <a:srgbClr val="FFFF00"/>
                </a:solidFill>
              </a:rPr>
              <a:t>my shift key isn't working, sorry about the lack of capital letters.</a:t>
            </a:r>
          </a:p>
          <a:p>
            <a:pPr>
              <a:lnSpc>
                <a:spcPct val="90000"/>
              </a:lnSpc>
            </a:pPr>
            <a:r>
              <a:rPr lang="en-GB" sz="2400" smtClean="0">
                <a:solidFill>
                  <a:srgbClr val="FFFF00"/>
                </a:solidFill>
              </a:rPr>
              <a:t>You’re awesome!</a:t>
            </a:r>
          </a:p>
          <a:p>
            <a:pPr>
              <a:lnSpc>
                <a:spcPct val="90000"/>
              </a:lnSpc>
            </a:pPr>
            <a:r>
              <a:rPr lang="en-GB" sz="2400" smtClean="0">
                <a:solidFill>
                  <a:srgbClr val="FFFF00"/>
                </a:solidFill>
              </a:rPr>
              <a:t>I have always been fascinated by the anomalous expansion of water.</a:t>
            </a:r>
          </a:p>
          <a:p>
            <a:pPr>
              <a:lnSpc>
                <a:spcPct val="90000"/>
              </a:lnSpc>
            </a:pPr>
            <a:r>
              <a:rPr lang="en-GB" sz="2400" smtClean="0">
                <a:solidFill>
                  <a:srgbClr val="FFFF00"/>
                </a:solidFill>
              </a:rPr>
              <a:t>The lowest odd abundant number is 945</a:t>
            </a:r>
          </a:p>
          <a:p>
            <a:pPr>
              <a:lnSpc>
                <a:spcPct val="90000"/>
              </a:lnSpc>
            </a:pPr>
            <a:r>
              <a:rPr lang="en-GB" sz="2400" smtClean="0">
                <a:solidFill>
                  <a:srgbClr val="FFFF00"/>
                </a:solidFill>
              </a:rPr>
              <a:t>Yak’s milk is pink</a:t>
            </a:r>
          </a:p>
          <a:p>
            <a:pPr>
              <a:lnSpc>
                <a:spcPct val="90000"/>
              </a:lnSpc>
            </a:pPr>
            <a:r>
              <a:rPr lang="en-GB" sz="2400" smtClean="0">
                <a:solidFill>
                  <a:srgbClr val="FFFF00"/>
                </a:solidFill>
              </a:rPr>
              <a:t>2015 in binary is palindromic</a:t>
            </a:r>
          </a:p>
        </p:txBody>
      </p:sp>
    </p:spTree>
  </p:cSld>
  <p:clrMapOvr>
    <a:masterClrMapping/>
  </p:clrMapOvr>
  <p:transition advTm="4500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209</Words>
  <Application>Microsoft Office PowerPoint</Application>
  <PresentationFormat>On-screen Show (4:3)</PresentationFormat>
  <Paragraphs>106</Paragraphs>
  <Slides>7</Slides>
  <Notes>5</Notes>
  <HiddenSlides>0</HiddenSlides>
  <MMClips>5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Welcome to</vt:lpstr>
      <vt:lpstr>Slide 2</vt:lpstr>
      <vt:lpstr>Slide 3</vt:lpstr>
      <vt:lpstr>Slide 4</vt:lpstr>
      <vt:lpstr>Slide 5</vt:lpstr>
      <vt:lpstr>Slide 6</vt:lpstr>
      <vt:lpstr>People also told me…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FORTUNES</dc:title>
  <dc:creator>Gerwyn</dc:creator>
  <cp:lastModifiedBy>Alison</cp:lastModifiedBy>
  <cp:revision>12</cp:revision>
  <dcterms:created xsi:type="dcterms:W3CDTF">2012-05-12T19:27:55Z</dcterms:created>
  <dcterms:modified xsi:type="dcterms:W3CDTF">2015-11-07T07:00:39Z</dcterms:modified>
</cp:coreProperties>
</file>