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7" r:id="rId2"/>
    <p:sldId id="259" r:id="rId3"/>
    <p:sldId id="260" r:id="rId4"/>
    <p:sldId id="265" r:id="rId5"/>
    <p:sldId id="266" r:id="rId6"/>
    <p:sldId id="268" r:id="rId7"/>
    <p:sldId id="267" r:id="rId8"/>
    <p:sldId id="275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4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03FD9-794D-4A23-8933-E35C9DB6B10C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74CB2-D5AA-43C5-89FA-C71E7F438D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793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93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97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2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4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46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87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99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42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60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28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13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80FC0-AF08-4CCE-8443-F10667917978}" type="datetimeFigureOut">
              <a:rPr lang="en-GB" smtClean="0"/>
              <a:t>08/11/2015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20DCD-BC86-4ACF-ACB4-331700A28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4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0_puzzle (PAVILION-266)\G4G_CoM_2015_at_simons\345_not_the_right_answ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005064"/>
            <a:ext cx="45720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404664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MathsJam 2015</a:t>
            </a:r>
          </a:p>
          <a:p>
            <a:pPr algn="ctr"/>
            <a:endParaRPr lang="en-GB" sz="3600" dirty="0">
              <a:latin typeface="Cambria" panose="02040503050406030204" pitchFamily="18" charset="0"/>
            </a:endParaRPr>
          </a:p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Donald Bell</a:t>
            </a:r>
          </a:p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"Curious and Interesting Triangles"</a:t>
            </a:r>
          </a:p>
          <a:p>
            <a:pPr algn="ctr"/>
            <a:r>
              <a:rPr lang="en-GB" sz="3600" dirty="0">
                <a:latin typeface="Cambria" panose="02040503050406030204" pitchFamily="18" charset="0"/>
              </a:rPr>
              <a:t>o</a:t>
            </a:r>
            <a:r>
              <a:rPr lang="en-GB" sz="3600" dirty="0" smtClean="0">
                <a:latin typeface="Cambria" panose="02040503050406030204" pitchFamily="18" charset="0"/>
              </a:rPr>
              <a:t>r</a:t>
            </a:r>
          </a:p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What makes a "nice" puzzle?</a:t>
            </a:r>
            <a:endParaRPr lang="en-GB" sz="3600" dirty="0">
              <a:latin typeface="Cambria" panose="02040503050406030204" pitchFamily="18" charset="0"/>
            </a:endParaRPr>
          </a:p>
        </p:txBody>
      </p:sp>
      <p:pic>
        <p:nvPicPr>
          <p:cNvPr id="1027" name="Picture 3" descr="G:\0_puzzle (PAVILION-266)\G4G_CoM_2015_at_simons\hexasperation_diagram_with_sizes_landscap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931006"/>
            <a:ext cx="3312368" cy="2699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355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"this slide is deliberately blank"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2420888"/>
            <a:ext cx="8640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mbria" panose="02040503050406030204" pitchFamily="18" charset="0"/>
              </a:rPr>
              <a:t>It is covering up the next steps in the argument, because that would tell you too much about the final puzzle</a:t>
            </a:r>
            <a:endParaRPr lang="en-GB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5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The "3-4-5 Symmetry" Puzzle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9572" y="1196752"/>
            <a:ext cx="756084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ambria" panose="02040503050406030204" pitchFamily="18" charset="0"/>
              </a:rPr>
              <a:t>Surprisingly, the final puzzle has five triangles, not six, and it might, or might not, have anything to do with hexagons.</a:t>
            </a:r>
          </a:p>
          <a:p>
            <a:endParaRPr lang="en-GB" sz="3200" dirty="0">
              <a:latin typeface="Cambria" panose="02040503050406030204" pitchFamily="18" charset="0"/>
            </a:endParaRPr>
          </a:p>
          <a:p>
            <a:r>
              <a:rPr lang="en-GB" sz="3200" dirty="0" smtClean="0">
                <a:latin typeface="Cambria" panose="02040503050406030204" pitchFamily="18" charset="0"/>
              </a:rPr>
              <a:t>And all the triangles are identical.</a:t>
            </a:r>
          </a:p>
          <a:p>
            <a:endParaRPr lang="en-GB" sz="3200" dirty="0">
              <a:latin typeface="Cambria" panose="02040503050406030204" pitchFamily="18" charset="0"/>
            </a:endParaRPr>
          </a:p>
          <a:p>
            <a:r>
              <a:rPr lang="en-GB" sz="3200" dirty="0" smtClean="0">
                <a:latin typeface="Cambria" panose="02040503050406030204" pitchFamily="18" charset="0"/>
              </a:rPr>
              <a:t>But it DOES satisfy the four conditions of a "nice" puzzle!</a:t>
            </a:r>
            <a:endParaRPr lang="en-GB" sz="3200" dirty="0">
              <a:latin typeface="Cambria" panose="0204050305040603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4365104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26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The "3-4-5 Symmetry" Puzzle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288" y="1988840"/>
            <a:ext cx="4848792" cy="2188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 smtClean="0">
                <a:latin typeface="Cambria"/>
                <a:ea typeface="Calibri"/>
                <a:cs typeface="Times New Roman"/>
              </a:rPr>
              <a:t>Can </a:t>
            </a:r>
            <a:r>
              <a:rPr lang="en-GB" sz="2400" dirty="0">
                <a:latin typeface="Cambria"/>
                <a:ea typeface="Calibri"/>
                <a:cs typeface="Times New Roman"/>
              </a:rPr>
              <a:t>you take FIVE of these triangles and make a symmetrical figure.  That is, one where the left half is a mirror image of the right half</a:t>
            </a:r>
            <a:r>
              <a:rPr lang="en-GB" sz="2400" dirty="0" smtClean="0">
                <a:latin typeface="Cambria"/>
                <a:ea typeface="Calibri"/>
                <a:cs typeface="Times New Roman"/>
              </a:rPr>
              <a:t>.  And there are no holes in it.</a:t>
            </a:r>
            <a:r>
              <a:rPr lang="en-GB" sz="2400" dirty="0">
                <a:latin typeface="Cambria"/>
                <a:ea typeface="Calibri"/>
                <a:cs typeface="Times New Roman"/>
              </a:rPr>
              <a:t> </a:t>
            </a:r>
            <a:endParaRPr lang="en-GB" sz="2400" dirty="0">
              <a:ea typeface="Calibri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4365104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endParaRPr lang="en-GB" dirty="0"/>
          </a:p>
        </p:txBody>
      </p:sp>
      <p:pic>
        <p:nvPicPr>
          <p:cNvPr id="5" name="Picture 2" descr="G:\0_puzzle (PAVILION-266)\G4G_CoM_2015_at_simons\345_not_the_right_answ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923" y="3338831"/>
            <a:ext cx="4211960" cy="2421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3288" y="4177452"/>
            <a:ext cx="36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"/>
                <a:ea typeface="Calibri"/>
                <a:cs typeface="Times New Roman"/>
              </a:rPr>
              <a:t>The triangles must lie flat on the table.  They may be rotated or turned over, but may not overlap</a:t>
            </a:r>
            <a:r>
              <a:rPr lang="en-GB" sz="2400" dirty="0" smtClean="0">
                <a:latin typeface="Cambria"/>
                <a:ea typeface="Calibri"/>
                <a:cs typeface="Times New Roman"/>
              </a:rPr>
              <a:t>.</a:t>
            </a:r>
            <a:endParaRPr lang="en-GB" sz="2400" dirty="0"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5896" y="5805264"/>
            <a:ext cx="53465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(this is, obviously, not the right answer)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3074" name="Picture 2" descr="G:\2015_mathsjam\345_triangle_with_mark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1" y="764704"/>
            <a:ext cx="2676693" cy="2042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39551" y="908720"/>
            <a:ext cx="5040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" panose="02040503050406030204" pitchFamily="18" charset="0"/>
                <a:ea typeface="Calibri"/>
                <a:cs typeface="Times New Roman"/>
              </a:rPr>
              <a:t>The 3-4-5 triangle is right-angled </a:t>
            </a:r>
            <a:endParaRPr lang="en-GB" sz="2400" dirty="0" smtClean="0">
              <a:latin typeface="Cambria" panose="02040503050406030204" pitchFamily="18" charset="0"/>
              <a:ea typeface="Calibri"/>
              <a:cs typeface="Times New Roman"/>
            </a:endParaRPr>
          </a:p>
          <a:p>
            <a:r>
              <a:rPr lang="en-GB" sz="2400" dirty="0" smtClean="0">
                <a:latin typeface="Cambria" panose="02040503050406030204" pitchFamily="18" charset="0"/>
                <a:ea typeface="Calibri"/>
                <a:cs typeface="Times New Roman"/>
              </a:rPr>
              <a:t>(</a:t>
            </a:r>
            <a:r>
              <a:rPr lang="en-GB" sz="2400" dirty="0">
                <a:latin typeface="Cambria" panose="02040503050406030204" pitchFamily="18" charset="0"/>
                <a:ea typeface="Calibri"/>
                <a:cs typeface="Times New Roman"/>
              </a:rPr>
              <a:t>because 3</a:t>
            </a:r>
            <a:r>
              <a:rPr lang="en-GB" sz="2400" baseline="30000" dirty="0">
                <a:latin typeface="Cambria" panose="02040503050406030204" pitchFamily="18" charset="0"/>
                <a:ea typeface="Calibri"/>
                <a:cs typeface="Times New Roman"/>
              </a:rPr>
              <a:t>2</a:t>
            </a:r>
            <a:r>
              <a:rPr lang="en-GB" sz="2400" dirty="0">
                <a:latin typeface="Cambria" panose="02040503050406030204" pitchFamily="18" charset="0"/>
                <a:ea typeface="Calibri"/>
                <a:cs typeface="Times New Roman"/>
              </a:rPr>
              <a:t> + 4</a:t>
            </a:r>
            <a:r>
              <a:rPr lang="en-GB" sz="2400" baseline="30000" dirty="0">
                <a:latin typeface="Cambria" panose="02040503050406030204" pitchFamily="18" charset="0"/>
                <a:ea typeface="Calibri"/>
                <a:cs typeface="Times New Roman"/>
              </a:rPr>
              <a:t>2</a:t>
            </a:r>
            <a:r>
              <a:rPr lang="en-GB" sz="2400" dirty="0">
                <a:latin typeface="Cambria" panose="02040503050406030204" pitchFamily="18" charset="0"/>
                <a:ea typeface="Calibri"/>
                <a:cs typeface="Times New Roman"/>
              </a:rPr>
              <a:t> = 5</a:t>
            </a:r>
            <a:r>
              <a:rPr lang="en-GB" sz="2400" baseline="30000" dirty="0">
                <a:latin typeface="Cambria" panose="02040503050406030204" pitchFamily="18" charset="0"/>
                <a:ea typeface="Calibri"/>
                <a:cs typeface="Times New Roman"/>
              </a:rPr>
              <a:t>2</a:t>
            </a:r>
            <a:r>
              <a:rPr lang="en-GB" sz="2400" dirty="0" smtClean="0">
                <a:latin typeface="Cambria" panose="02040503050406030204" pitchFamily="18" charset="0"/>
                <a:ea typeface="Calibri"/>
                <a:cs typeface="Times New Roman"/>
              </a:rPr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993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0_puzzle (PAVILION-266)\G4G_CoM_2015_at_simons\345_in_hol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08719"/>
            <a:ext cx="4213110" cy="326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The "3-4-5 Symmetry" Puzzle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3250" y="2539600"/>
            <a:ext cx="721509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 smtClean="0">
                <a:latin typeface="Cambria"/>
                <a:ea typeface="Calibri"/>
                <a:cs typeface="Times New Roman"/>
              </a:rPr>
              <a:t>Challenging?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latin typeface="Cambria"/>
                <a:ea typeface="Calibri"/>
                <a:cs typeface="Times New Roman"/>
              </a:rPr>
              <a:t>	</a:t>
            </a:r>
            <a:r>
              <a:rPr lang="en-GB" sz="2400" dirty="0" smtClean="0">
                <a:latin typeface="Cambria"/>
                <a:ea typeface="Calibri"/>
                <a:cs typeface="Times New Roman"/>
              </a:rPr>
              <a:t>– yes, it takes quite a while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 smtClean="0">
                <a:latin typeface="Cambria"/>
                <a:ea typeface="Calibri"/>
                <a:cs typeface="Times New Roman"/>
              </a:rPr>
              <a:t>Easy to make?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latin typeface="Cambria"/>
                <a:ea typeface="Calibri"/>
                <a:cs typeface="Times New Roman"/>
              </a:rPr>
              <a:t>	</a:t>
            </a:r>
            <a:r>
              <a:rPr lang="en-GB" sz="2400" dirty="0" smtClean="0">
                <a:latin typeface="Cambria"/>
                <a:ea typeface="Calibri"/>
                <a:cs typeface="Times New Roman"/>
              </a:rPr>
              <a:t>– yes, all the pieces are the same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 smtClean="0">
                <a:latin typeface="Cambria"/>
                <a:ea typeface="Calibri"/>
                <a:cs typeface="Times New Roman"/>
              </a:rPr>
              <a:t>Nicely presented?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latin typeface="Cambria"/>
                <a:ea typeface="Calibri"/>
                <a:cs typeface="Times New Roman"/>
              </a:rPr>
              <a:t>	</a:t>
            </a:r>
            <a:r>
              <a:rPr lang="en-GB" sz="2400" dirty="0" smtClean="0">
                <a:latin typeface="Cambria"/>
                <a:ea typeface="Calibri"/>
                <a:cs typeface="Times New Roman"/>
              </a:rPr>
              <a:t>– it can sit in a holder, like this</a:t>
            </a:r>
            <a:endParaRPr lang="en-GB" sz="2400" dirty="0">
              <a:latin typeface="Cambria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 smtClean="0">
                <a:latin typeface="Cambria"/>
                <a:ea typeface="Calibri"/>
                <a:cs typeface="Times New Roman"/>
              </a:rPr>
              <a:t>A surprise or "Aha!" moment?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 smtClean="0">
                <a:latin typeface="Cambria"/>
                <a:ea typeface="Calibri"/>
                <a:cs typeface="Times New Roman"/>
              </a:rPr>
              <a:t>	– oh, yes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 smtClean="0">
                <a:latin typeface="Cambria"/>
                <a:ea typeface="Calibri"/>
                <a:cs typeface="Times New Roman"/>
              </a:rPr>
              <a:t>(copies available from me, either card or hardboard)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 smtClean="0">
                <a:latin typeface="Cambria"/>
                <a:ea typeface="Calibri"/>
                <a:cs typeface="Times New Roman"/>
              </a:rPr>
              <a:t>If you solve it, please keep it hidden. </a:t>
            </a:r>
            <a:endParaRPr lang="en-GB" sz="2400" dirty="0">
              <a:ea typeface="Calibri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4365104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1601217"/>
            <a:ext cx="3816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"/>
                <a:ea typeface="Calibri"/>
                <a:cs typeface="Times New Roman"/>
              </a:rPr>
              <a:t>Does it fit the four criteria</a:t>
            </a:r>
            <a:r>
              <a:rPr lang="en-GB" sz="2400" dirty="0" smtClean="0">
                <a:latin typeface="Cambria"/>
                <a:ea typeface="Calibri"/>
                <a:cs typeface="Times New Roman"/>
              </a:rPr>
              <a:t>?</a:t>
            </a:r>
          </a:p>
          <a:p>
            <a:r>
              <a:rPr lang="en-GB" sz="2400" dirty="0" smtClean="0">
                <a:latin typeface="Cambria"/>
                <a:ea typeface="Calibri"/>
                <a:cs typeface="Times New Roman"/>
              </a:rPr>
              <a:t>YES!</a:t>
            </a:r>
            <a:endParaRPr lang="en-GB" sz="2400" dirty="0">
              <a:latin typeface="Cambria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6854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68760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404664"/>
            <a:ext cx="87129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The Characteristics of a "nice" Puzzle</a:t>
            </a:r>
          </a:p>
          <a:p>
            <a:pPr algn="ctr"/>
            <a:endParaRPr lang="en-GB" sz="3600" dirty="0">
              <a:latin typeface="Cambria" panose="020405030504060302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Cambria" panose="02040503050406030204" pitchFamily="18" charset="0"/>
              </a:rPr>
              <a:t>Challenging but not impossible (solution time 10-20 minutes)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Cambria" panose="02040503050406030204" pitchFamily="18" charset="0"/>
              </a:rPr>
              <a:t>Not too hard (or expensive) to make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Cambria" panose="02040503050406030204" pitchFamily="18" charset="0"/>
              </a:rPr>
              <a:t>Well presented (looks good on the coffee table)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dirty="0" smtClean="0">
                <a:latin typeface="Cambria" panose="02040503050406030204" pitchFamily="18" charset="0"/>
              </a:rPr>
              <a:t>Contains a surprise (an "Aha!" moment)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3600" dirty="0">
              <a:latin typeface="Cambria" panose="02040503050406030204" pitchFamily="18" charset="0"/>
            </a:endParaRPr>
          </a:p>
          <a:p>
            <a:r>
              <a:rPr lang="en-GB" sz="3600" dirty="0" smtClean="0">
                <a:latin typeface="Cambria" panose="02040503050406030204" pitchFamily="18" charset="0"/>
              </a:rPr>
              <a:t>Let's look at the "</a:t>
            </a:r>
            <a:r>
              <a:rPr lang="en-GB" sz="3600" dirty="0" err="1" smtClean="0">
                <a:latin typeface="Cambria" panose="02040503050406030204" pitchFamily="18" charset="0"/>
              </a:rPr>
              <a:t>Hexasperation</a:t>
            </a:r>
            <a:r>
              <a:rPr lang="en-GB" sz="3600" dirty="0" smtClean="0">
                <a:latin typeface="Cambria" panose="02040503050406030204" pitchFamily="18" charset="0"/>
              </a:rPr>
              <a:t>" and</a:t>
            </a:r>
            <a:br>
              <a:rPr lang="en-GB" sz="3600" dirty="0" smtClean="0">
                <a:latin typeface="Cambria" panose="02040503050406030204" pitchFamily="18" charset="0"/>
              </a:rPr>
            </a:br>
            <a:r>
              <a:rPr lang="en-GB" sz="3600" dirty="0" smtClean="0">
                <a:latin typeface="Cambria" panose="02040503050406030204" pitchFamily="18" charset="0"/>
              </a:rPr>
              <a:t>"3-4-5 Symmetry" puzzles</a:t>
            </a:r>
            <a:endParaRPr lang="en-GB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65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16016" y="1844824"/>
            <a:ext cx="41044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Easy to make?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 - yes, lots of similar pieces</a:t>
            </a:r>
          </a:p>
          <a:p>
            <a:endParaRPr lang="en-GB" sz="2400" dirty="0" smtClean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Looks good on a coffee table?</a:t>
            </a:r>
          </a:p>
          <a:p>
            <a:r>
              <a:rPr lang="en-GB" sz="2400" dirty="0">
                <a:latin typeface="Cambria" panose="02040503050406030204" pitchFamily="18" charset="0"/>
              </a:rPr>
              <a:t> </a:t>
            </a:r>
            <a:r>
              <a:rPr lang="en-GB" sz="2400" dirty="0" smtClean="0">
                <a:latin typeface="Cambria" panose="02040503050406030204" pitchFamily="18" charset="0"/>
              </a:rPr>
              <a:t>- yes, in a well fitting frame</a:t>
            </a:r>
          </a:p>
          <a:p>
            <a:endParaRPr lang="en-GB" sz="2400" dirty="0" smtClean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Challenging?</a:t>
            </a:r>
          </a:p>
          <a:p>
            <a:r>
              <a:rPr lang="en-GB" sz="2400" dirty="0">
                <a:latin typeface="Cambria" panose="02040503050406030204" pitchFamily="18" charset="0"/>
              </a:rPr>
              <a:t> </a:t>
            </a:r>
            <a:r>
              <a:rPr lang="en-GB" sz="2400" dirty="0" smtClean="0">
                <a:latin typeface="Cambria" panose="02040503050406030204" pitchFamily="18" charset="0"/>
              </a:rPr>
              <a:t>- well, no!  </a:t>
            </a:r>
          </a:p>
          <a:p>
            <a:r>
              <a:rPr lang="en-GB" sz="2400" dirty="0">
                <a:latin typeface="Cambria" panose="02040503050406030204" pitchFamily="18" charset="0"/>
              </a:rPr>
              <a:t> </a:t>
            </a:r>
            <a:r>
              <a:rPr lang="en-GB" sz="2400" dirty="0" smtClean="0">
                <a:latin typeface="Cambria" panose="02040503050406030204" pitchFamily="18" charset="0"/>
              </a:rPr>
              <a:t>  not even for a three-year old</a:t>
            </a:r>
          </a:p>
          <a:p>
            <a:endParaRPr lang="en-GB" sz="2400" dirty="0" smtClean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(but it's a start)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40" y="3933056"/>
            <a:ext cx="413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Version zero: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Equilateral triangles in a regular hexagonal frame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40466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Developing the "</a:t>
            </a:r>
            <a:r>
              <a:rPr lang="en-GB" sz="3600" dirty="0" err="1" smtClean="0">
                <a:latin typeface="Cambria" panose="02040503050406030204" pitchFamily="18" charset="0"/>
              </a:rPr>
              <a:t>Hexasperation</a:t>
            </a:r>
            <a:r>
              <a:rPr lang="en-GB" sz="3600" dirty="0" smtClean="0">
                <a:latin typeface="Cambria" panose="02040503050406030204" pitchFamily="18" charset="0"/>
              </a:rPr>
              <a:t>" puzzle</a:t>
            </a:r>
            <a:endParaRPr lang="en-GB" sz="3600" dirty="0">
              <a:latin typeface="Cambria" panose="02040503050406030204" pitchFamily="18" charset="0"/>
            </a:endParaRPr>
          </a:p>
        </p:txBody>
      </p:sp>
      <p:pic>
        <p:nvPicPr>
          <p:cNvPr id="2050" name="Picture 2" descr="G:\0_puzzle (PAVILION-266)\G4G_CoM_2015_at_simons\equilaterals_in_hexag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4147093" cy="209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79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Developing the "</a:t>
            </a:r>
            <a:r>
              <a:rPr lang="en-GB" sz="3600" dirty="0" err="1" smtClean="0">
                <a:latin typeface="Cambria" panose="02040503050406030204" pitchFamily="18" charset="0"/>
              </a:rPr>
              <a:t>Hexasperation</a:t>
            </a:r>
            <a:r>
              <a:rPr lang="en-GB" sz="3600" dirty="0" smtClean="0">
                <a:latin typeface="Cambria" panose="02040503050406030204" pitchFamily="18" charset="0"/>
              </a:rPr>
              <a:t>" puzzle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4088" y="1052736"/>
            <a:ext cx="35643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It is possible to have six different scalene triangles making up the hexagon.</a:t>
            </a:r>
          </a:p>
          <a:p>
            <a:endParaRPr lang="en-GB" sz="2400" dirty="0" smtClean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That means up to 12 different lengths and 18 different angles.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But it is too easy to put the matching edges together.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And it is much to difficult to make!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6146" name="Picture 2" descr="G:\0_puzzle (PAVILION-266)\G4G_CoM_2015_at_simons\irregular_hexagon_12_length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4710"/>
            <a:ext cx="5265423" cy="5278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34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Developing the "</a:t>
            </a:r>
            <a:r>
              <a:rPr lang="en-GB" sz="3600" dirty="0" err="1" smtClean="0">
                <a:latin typeface="Cambria" panose="02040503050406030204" pitchFamily="18" charset="0"/>
              </a:rPr>
              <a:t>Hexasperation</a:t>
            </a:r>
            <a:r>
              <a:rPr lang="en-GB" sz="3600" dirty="0" smtClean="0">
                <a:latin typeface="Cambria" panose="02040503050406030204" pitchFamily="18" charset="0"/>
              </a:rPr>
              <a:t>" puzzle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8024" y="1052736"/>
            <a:ext cx="41404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If the lengths of the "spokes" (</a:t>
            </a:r>
            <a:r>
              <a:rPr lang="en-GB" sz="2400" b="1" i="1" dirty="0" smtClean="0">
                <a:latin typeface="Cambria" panose="02040503050406030204" pitchFamily="18" charset="0"/>
              </a:rPr>
              <a:t>a, b, c, d, e </a:t>
            </a:r>
            <a:r>
              <a:rPr lang="en-GB" sz="2400" dirty="0" smtClean="0">
                <a:latin typeface="Cambria" panose="02040503050406030204" pitchFamily="18" charset="0"/>
              </a:rPr>
              <a:t>and </a:t>
            </a:r>
            <a:r>
              <a:rPr lang="en-GB" sz="2400" b="1" i="1" dirty="0" smtClean="0">
                <a:latin typeface="Cambria" panose="02040503050406030204" pitchFamily="18" charset="0"/>
              </a:rPr>
              <a:t>f</a:t>
            </a:r>
            <a:r>
              <a:rPr lang="en-GB" sz="2400" dirty="0" smtClean="0">
                <a:latin typeface="Cambria" panose="02040503050406030204" pitchFamily="18" charset="0"/>
              </a:rPr>
              <a:t>) are made the same as the edges, then the puzzle begins to be a bit more challenging.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G:\0_puzzle (PAVILION-266)\G4G_CoM_2015_at_simons\hexagon_edges_equal_spok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3" y="836712"/>
            <a:ext cx="392049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0_puzzle (PAVILION-266)\G4G_CoM_2015_at_simons\hexagon_edges_equal_spokes_colour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429000"/>
            <a:ext cx="3704466" cy="3240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7" y="4725144"/>
            <a:ext cx="42484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The three coloured </a:t>
            </a:r>
            <a:r>
              <a:rPr lang="en-GB" altLang="en-US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triangles each </a:t>
            </a:r>
            <a:r>
              <a:rPr lang="en-GB" altLang="en-US" sz="2400" dirty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have one edge of length </a:t>
            </a:r>
            <a:r>
              <a:rPr lang="en-GB" altLang="en-US" sz="2400" b="1" i="1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a</a:t>
            </a:r>
            <a:r>
              <a:rPr lang="en-GB" altLang="en-US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.  </a:t>
            </a:r>
            <a:r>
              <a:rPr lang="en-GB" altLang="en-US" sz="2400" dirty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So we don’t immediately know which </a:t>
            </a:r>
            <a:r>
              <a:rPr lang="en-GB" altLang="en-US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triangles should be touching.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06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Developing the "</a:t>
            </a:r>
            <a:r>
              <a:rPr lang="en-GB" sz="3600" dirty="0" err="1" smtClean="0">
                <a:latin typeface="Cambria" panose="02040503050406030204" pitchFamily="18" charset="0"/>
              </a:rPr>
              <a:t>Hexasperation</a:t>
            </a:r>
            <a:r>
              <a:rPr lang="en-GB" sz="3600" dirty="0" smtClean="0">
                <a:latin typeface="Cambria" panose="02040503050406030204" pitchFamily="18" charset="0"/>
              </a:rPr>
              <a:t>" puzzle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541" y="1052736"/>
            <a:ext cx="43609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If the number of different lengths of the edges can be reduced to four, then the puzzle is a lot more challenging.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8658" y="4437112"/>
            <a:ext cx="41088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The three coloured triangles have one edge of length </a:t>
            </a:r>
            <a:r>
              <a:rPr lang="en-GB" altLang="en-US" sz="2400" b="1" i="1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d</a:t>
            </a:r>
            <a:r>
              <a:rPr lang="en-GB" altLang="en-US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. </a:t>
            </a:r>
          </a:p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endParaRPr lang="en-GB" altLang="en-US" sz="2400" dirty="0">
              <a:solidFill>
                <a:prstClr val="black"/>
              </a:solidFill>
              <a:latin typeface="Cambria" panose="02040503050406030204" pitchFamily="18" charset="0"/>
              <a:cs typeface="Arial" charset="0"/>
            </a:endParaRPr>
          </a:p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And four of the triangles have at least one edge of length </a:t>
            </a:r>
            <a:r>
              <a:rPr lang="en-GB" altLang="en-US" sz="2400" b="1" i="1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b</a:t>
            </a:r>
            <a:r>
              <a:rPr lang="en-GB" altLang="en-US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.</a:t>
            </a:r>
            <a:endParaRPr lang="en-GB" altLang="en-US" sz="2400" dirty="0">
              <a:solidFill>
                <a:prstClr val="black"/>
              </a:solidFill>
              <a:latin typeface="Cambria" panose="02040503050406030204" pitchFamily="18" charset="0"/>
              <a:cs typeface="Arial" charset="0"/>
            </a:endParaRPr>
          </a:p>
        </p:txBody>
      </p:sp>
      <p:pic>
        <p:nvPicPr>
          <p:cNvPr id="3074" name="Picture 2" descr="G:\0_puzzle (PAVILION-266)\G4G_CoM_2015_at_simons\only_four_sizes_label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98010"/>
            <a:ext cx="4424021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G:\0_puzzle (PAVILION-266)\G4G_CoM_2015_at_simons\only_four_sizes_labelled_colour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316490"/>
            <a:ext cx="3999880" cy="3059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3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Developing the "</a:t>
            </a:r>
            <a:r>
              <a:rPr lang="en-GB" sz="3600" dirty="0" err="1" smtClean="0">
                <a:latin typeface="Cambria" panose="02040503050406030204" pitchFamily="18" charset="0"/>
              </a:rPr>
              <a:t>Hexasperation</a:t>
            </a:r>
            <a:r>
              <a:rPr lang="en-GB" sz="3600" dirty="0" smtClean="0">
                <a:latin typeface="Cambria" panose="02040503050406030204" pitchFamily="18" charset="0"/>
              </a:rPr>
              <a:t>" puzzle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48342" y="1268760"/>
            <a:ext cx="41404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But unless the lengths of the triangles are chosen with some care, the central angles will not add up to 360 degrees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4005064"/>
            <a:ext cx="46419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The cosine formula for calculating an angle of a triangle is:</a:t>
            </a:r>
          </a:p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endParaRPr lang="en-GB" sz="2400" b="1" i="1" dirty="0">
              <a:solidFill>
                <a:prstClr val="black"/>
              </a:solidFill>
              <a:latin typeface="Cambria" panose="02040503050406030204" pitchFamily="18" charset="0"/>
              <a:ea typeface="Times New Roman"/>
              <a:cs typeface="Arial" charset="0"/>
            </a:endParaRPr>
          </a:p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GB" sz="2400" b="1" i="1" dirty="0" smtClean="0">
                <a:latin typeface="Times New Roman"/>
                <a:ea typeface="Times New Roman"/>
              </a:rPr>
              <a:t>cos </a:t>
            </a:r>
            <a:r>
              <a:rPr lang="en-GB" sz="2400" b="1" i="1" dirty="0">
                <a:latin typeface="Times New Roman"/>
                <a:ea typeface="Times New Roman"/>
              </a:rPr>
              <a:t>C = (a</a:t>
            </a:r>
            <a:r>
              <a:rPr lang="en-GB" sz="2400" b="1" i="1" baseline="30000" dirty="0">
                <a:latin typeface="Times New Roman"/>
                <a:ea typeface="Times New Roman"/>
              </a:rPr>
              <a:t>2</a:t>
            </a:r>
            <a:r>
              <a:rPr lang="en-GB" sz="2400" b="1" i="1" dirty="0">
                <a:latin typeface="Times New Roman"/>
                <a:ea typeface="Times New Roman"/>
              </a:rPr>
              <a:t> + b</a:t>
            </a:r>
            <a:r>
              <a:rPr lang="en-GB" sz="2400" b="1" i="1" baseline="30000" dirty="0">
                <a:latin typeface="Times New Roman"/>
                <a:ea typeface="Times New Roman"/>
              </a:rPr>
              <a:t>2</a:t>
            </a:r>
            <a:r>
              <a:rPr lang="en-GB" sz="2400" b="1" i="1" dirty="0">
                <a:latin typeface="Times New Roman"/>
                <a:ea typeface="Times New Roman"/>
              </a:rPr>
              <a:t> - c</a:t>
            </a:r>
            <a:r>
              <a:rPr lang="en-GB" sz="2400" b="1" i="1" baseline="30000" dirty="0">
                <a:latin typeface="Times New Roman"/>
                <a:ea typeface="Times New Roman"/>
              </a:rPr>
              <a:t>2</a:t>
            </a:r>
            <a:r>
              <a:rPr lang="en-GB" sz="2400" b="1" i="1" dirty="0" smtClean="0">
                <a:latin typeface="Times New Roman"/>
                <a:ea typeface="Times New Roman"/>
              </a:rPr>
              <a:t>) / 2ab</a:t>
            </a:r>
          </a:p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endParaRPr lang="en-GB" altLang="en-US" sz="2400" b="1" i="1" dirty="0">
              <a:solidFill>
                <a:prstClr val="black"/>
              </a:solidFill>
              <a:latin typeface="Times New Roman"/>
              <a:cs typeface="Arial" charset="0"/>
            </a:endParaRPr>
          </a:p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Times New Roman"/>
                <a:cs typeface="Arial" charset="0"/>
              </a:rPr>
              <a:t>An Excel spreadsheet is needed to get the six triangle shapes right</a:t>
            </a:r>
            <a:endParaRPr lang="en-GB" dirty="0"/>
          </a:p>
        </p:txBody>
      </p:sp>
      <p:pic>
        <p:nvPicPr>
          <p:cNvPr id="2051" name="Picture 3" descr="G:\0_puzzle (PAVILION-266)\G4G_CoM_2015_at_simons\triangle_ab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511" y="3099891"/>
            <a:ext cx="3579291" cy="3471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G:\0_puzzle (PAVILION-266)\G4G_CoM_2015_at_simons\hexagon_with_ga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16" y="764704"/>
            <a:ext cx="3583419" cy="317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62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The "</a:t>
            </a:r>
            <a:r>
              <a:rPr lang="en-GB" sz="3600" dirty="0" err="1" smtClean="0">
                <a:latin typeface="Cambria" panose="02040503050406030204" pitchFamily="18" charset="0"/>
              </a:rPr>
              <a:t>Hexasperation</a:t>
            </a:r>
            <a:r>
              <a:rPr lang="en-GB" sz="3600" dirty="0" smtClean="0">
                <a:latin typeface="Cambria" panose="02040503050406030204" pitchFamily="18" charset="0"/>
              </a:rPr>
              <a:t>" puzzle spreadsheet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811790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With some "trial and error" (and a spreadsheet to do the trigonometry), this is the final version of "</a:t>
            </a:r>
            <a:r>
              <a:rPr lang="en-GB" sz="2400" dirty="0" err="1" smtClean="0">
                <a:latin typeface="Cambria" panose="02040503050406030204" pitchFamily="18" charset="0"/>
              </a:rPr>
              <a:t>Hexasperation</a:t>
            </a:r>
            <a:r>
              <a:rPr lang="en-GB" sz="2400" dirty="0" smtClean="0">
                <a:latin typeface="Cambria" panose="02040503050406030204" pitchFamily="18" charset="0"/>
              </a:rPr>
              <a:t>".</a:t>
            </a:r>
          </a:p>
        </p:txBody>
      </p:sp>
      <p:pic>
        <p:nvPicPr>
          <p:cNvPr id="1026" name="Picture 2" descr="G:\0_puzzle (PAVILION-266)\G4G_CoM_2015_at_simons\hexasperation_spreadsheet_57668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8790"/>
            <a:ext cx="9144000" cy="336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G:\0_puzzle (PAVILION-266)\G4G_CoM_2015_at_simons\hexasperation_diagram_with_sizes_landscap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418354"/>
            <a:ext cx="2736304" cy="2230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47864" y="5229200"/>
            <a:ext cx="55446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" panose="02040503050406030204" pitchFamily="18" charset="0"/>
              </a:rPr>
              <a:t>The sides are integers (5, 6, 7 and 8) and the angles at the centre add up to 360.26 degrees (which is a much smaller error than the errors in  woodworking</a:t>
            </a:r>
            <a:r>
              <a:rPr lang="en-GB" sz="2400" dirty="0" smtClean="0">
                <a:latin typeface="Cambria" panose="02040503050406030204" pitchFamily="18" charset="0"/>
              </a:rPr>
              <a:t>)</a:t>
            </a:r>
            <a:endParaRPr lang="en-GB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44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18373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ambria" panose="02040503050406030204" pitchFamily="18" charset="0"/>
              </a:rPr>
              <a:t>The "</a:t>
            </a:r>
            <a:r>
              <a:rPr lang="en-GB" sz="3600" dirty="0" err="1" smtClean="0">
                <a:latin typeface="Cambria" panose="02040503050406030204" pitchFamily="18" charset="0"/>
              </a:rPr>
              <a:t>Hexasperation</a:t>
            </a:r>
            <a:r>
              <a:rPr lang="en-GB" sz="3600" dirty="0" smtClean="0">
                <a:latin typeface="Cambria" panose="02040503050406030204" pitchFamily="18" charset="0"/>
              </a:rPr>
              <a:t>" puzzle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1817729"/>
            <a:ext cx="38884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The sides are integers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(5, 6, 7 and 8)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and the angles at the centre add up to 360.26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528" y="4365104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2813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Evaluating the criteria for a good puzzle:</a:t>
            </a:r>
          </a:p>
          <a:p>
            <a:pPr marL="342900" lvl="0" indent="-342900" defTabSz="91281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Challenging? – certainly</a:t>
            </a:r>
          </a:p>
          <a:p>
            <a:pPr marL="342900" lvl="0" indent="-342900" defTabSz="91281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Easy to make? – well, three of the six triangles are isosceles</a:t>
            </a:r>
          </a:p>
          <a:p>
            <a:pPr marL="342900" lvl="0" indent="-342900" defTabSz="91281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Well presented? – no, a close fitting frame would make the puzzle too easy.</a:t>
            </a:r>
          </a:p>
          <a:p>
            <a:pPr marL="342900" lvl="0" indent="-342900" defTabSz="912813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A surprise or "</a:t>
            </a:r>
            <a:r>
              <a:rPr lang="en-GB" sz="2400" i="1" dirty="0" err="1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AHa</a:t>
            </a:r>
            <a:r>
              <a:rPr lang="en-GB" sz="2400" i="1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!" </a:t>
            </a:r>
            <a:r>
              <a:rPr lang="en-GB" sz="2400" dirty="0" smtClean="0">
                <a:solidFill>
                  <a:prstClr val="black"/>
                </a:solidFill>
                <a:latin typeface="Cambria" panose="02040503050406030204" pitchFamily="18" charset="0"/>
                <a:cs typeface="Arial" charset="0"/>
              </a:rPr>
              <a:t>moment? – alas, no.</a:t>
            </a:r>
            <a:endParaRPr lang="en-GB" dirty="0"/>
          </a:p>
        </p:txBody>
      </p:sp>
      <p:pic>
        <p:nvPicPr>
          <p:cNvPr id="4098" name="Picture 2" descr="G:\0_puzzle (PAVILION-266)\G4G_CoM_2015_at_simons\hexasperation_diagram_with_sizes_landscap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12344"/>
            <a:ext cx="4392488" cy="358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56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724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Donald</dc:creator>
  <cp:lastModifiedBy>Donald</cp:lastModifiedBy>
  <cp:revision>32</cp:revision>
  <cp:lastPrinted>2015-10-13T15:55:09Z</cp:lastPrinted>
  <dcterms:created xsi:type="dcterms:W3CDTF">2015-10-12T14:31:21Z</dcterms:created>
  <dcterms:modified xsi:type="dcterms:W3CDTF">2015-11-08T07:41:23Z</dcterms:modified>
</cp:coreProperties>
</file>