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83" r:id="rId4"/>
    <p:sldId id="262" r:id="rId5"/>
    <p:sldId id="268" r:id="rId6"/>
    <p:sldId id="272" r:id="rId7"/>
    <p:sldId id="284" r:id="rId8"/>
    <p:sldId id="273" r:id="rId9"/>
    <p:sldId id="261" r:id="rId10"/>
    <p:sldId id="274" r:id="rId11"/>
    <p:sldId id="276" r:id="rId12"/>
    <p:sldId id="277" r:id="rId13"/>
    <p:sldId id="278" r:id="rId14"/>
    <p:sldId id="281" r:id="rId15"/>
    <p:sldId id="282" r:id="rId16"/>
    <p:sldId id="279" r:id="rId17"/>
    <p:sldId id="280" r:id="rId18"/>
    <p:sldId id="267" r:id="rId19"/>
    <p:sldId id="26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0E3B-FB74-46D0-9E35-C0129B79B4F7}" type="datetimeFigureOut">
              <a:rPr lang="en-GB" smtClean="0"/>
              <a:pPr/>
              <a:t>06/11/2015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61EF3-010F-4611-A160-01821F098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0E3B-FB74-46D0-9E35-C0129B79B4F7}" type="datetimeFigureOut">
              <a:rPr lang="en-GB" smtClean="0"/>
              <a:pPr/>
              <a:t>06/11/2015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61EF3-010F-4611-A160-01821F098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0E3B-FB74-46D0-9E35-C0129B79B4F7}" type="datetimeFigureOut">
              <a:rPr lang="en-GB" smtClean="0"/>
              <a:pPr/>
              <a:t>06/11/2015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61EF3-010F-4611-A160-01821F098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0E3B-FB74-46D0-9E35-C0129B79B4F7}" type="datetimeFigureOut">
              <a:rPr lang="en-GB" smtClean="0"/>
              <a:pPr/>
              <a:t>06/11/2015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61EF3-010F-4611-A160-01821F098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0E3B-FB74-46D0-9E35-C0129B79B4F7}" type="datetimeFigureOut">
              <a:rPr lang="en-GB" smtClean="0"/>
              <a:pPr/>
              <a:t>06/11/2015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61EF3-010F-4611-A160-01821F098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0E3B-FB74-46D0-9E35-C0129B79B4F7}" type="datetimeFigureOut">
              <a:rPr lang="en-GB" smtClean="0"/>
              <a:pPr/>
              <a:t>06/11/2015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61EF3-010F-4611-A160-01821F098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0E3B-FB74-46D0-9E35-C0129B79B4F7}" type="datetimeFigureOut">
              <a:rPr lang="en-GB" smtClean="0"/>
              <a:pPr/>
              <a:t>06/11/2015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61EF3-010F-4611-A160-01821F098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0E3B-FB74-46D0-9E35-C0129B79B4F7}" type="datetimeFigureOut">
              <a:rPr lang="en-GB" smtClean="0"/>
              <a:pPr/>
              <a:t>06/11/2015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61EF3-010F-4611-A160-01821F098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0E3B-FB74-46D0-9E35-C0129B79B4F7}" type="datetimeFigureOut">
              <a:rPr lang="en-GB" smtClean="0"/>
              <a:pPr/>
              <a:t>06/11/2015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61EF3-010F-4611-A160-01821F098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0E3B-FB74-46D0-9E35-C0129B79B4F7}" type="datetimeFigureOut">
              <a:rPr lang="en-GB" smtClean="0"/>
              <a:pPr/>
              <a:t>06/11/2015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61EF3-010F-4611-A160-01821F098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0E3B-FB74-46D0-9E35-C0129B79B4F7}" type="datetimeFigureOut">
              <a:rPr lang="en-GB" smtClean="0"/>
              <a:pPr/>
              <a:t>06/11/2015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61EF3-010F-4611-A160-01821F098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80E3B-FB74-46D0-9E35-C0129B79B4F7}" type="datetimeFigureOut">
              <a:rPr lang="en-GB" smtClean="0"/>
              <a:pPr/>
              <a:t>06/11/2015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61EF3-010F-4611-A160-01821F09877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ed.ted.com/lessons/peter-donnelly-shows-how-stats-fool-juries" TargetMode="External"/><Relationship Id="rId3" Type="http://schemas.openxmlformats.org/officeDocument/2006/relationships/hyperlink" Target="http://www.i-repository.net/il/user_contents/02/G0000031Repository/repository/keidaironshu_063_004_269-276.pdf" TargetMode="External"/><Relationship Id="rId7" Type="http://schemas.openxmlformats.org/officeDocument/2006/relationships/hyperlink" Target="https://en.wikipedia.org/wiki/Penney's_game" TargetMode="External"/><Relationship Id="rId2" Type="http://schemas.openxmlformats.org/officeDocument/2006/relationships/hyperlink" Target="https://plus.maths.org/content/os/issue55/features/nishiyama/inde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bact.mathcircles.org/files/Summer2010/PenneyAnte.pdf" TargetMode="External"/><Relationship Id="rId5" Type="http://schemas.openxmlformats.org/officeDocument/2006/relationships/hyperlink" Target="http://www.agenarisk.com/resources/probability_puzzles/equal_sequences.shtml" TargetMode="External"/><Relationship Id="rId4" Type="http://schemas.openxmlformats.org/officeDocument/2006/relationships/hyperlink" Target="http://projecteuclid.org/download/pdf_1/euclid.aop/1176994578" TargetMode="External"/><Relationship Id="rId9" Type="http://schemas.openxmlformats.org/officeDocument/2006/relationships/hyperlink" Target="http://blog.wolfram.com/2010/11/30/how-to-win-at-coin-flippin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8000" dirty="0" smtClean="0"/>
              <a:t>Coin tossing sequences</a:t>
            </a:r>
            <a:endParaRPr lang="en-GB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28728"/>
            <a:ext cx="6400800" cy="175260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Martin Whitworth</a:t>
            </a:r>
          </a:p>
          <a:p>
            <a:r>
              <a:rPr lang="en-GB" sz="4000" dirty="0" smtClean="0"/>
              <a:t>@</a:t>
            </a:r>
            <a:r>
              <a:rPr lang="en-GB" sz="4000" dirty="0" err="1" smtClean="0"/>
              <a:t>MB_Whitworth</a:t>
            </a:r>
            <a:endParaRPr lang="en-GB" sz="4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Probability of red sequence preceding blue</a:t>
            </a:r>
            <a:endParaRPr lang="en-GB" sz="3600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827584" y="1268760"/>
          <a:ext cx="4776192" cy="4840308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530688"/>
                <a:gridCol w="530688"/>
                <a:gridCol w="530688"/>
                <a:gridCol w="530688"/>
                <a:gridCol w="530688"/>
                <a:gridCol w="530688"/>
                <a:gridCol w="530688"/>
                <a:gridCol w="530688"/>
                <a:gridCol w="530688"/>
              </a:tblGrid>
              <a:tr h="537812"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rgbClr val="FF0000"/>
                          </a:solidFill>
                        </a:rPr>
                        <a:t>HHH</a:t>
                      </a:r>
                      <a:endParaRPr lang="en-GB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rgbClr val="FF0000"/>
                          </a:solidFill>
                        </a:rPr>
                        <a:t>HHT</a:t>
                      </a:r>
                      <a:endParaRPr lang="en-GB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rgbClr val="FF0000"/>
                          </a:solidFill>
                        </a:rPr>
                        <a:t>HTH</a:t>
                      </a:r>
                      <a:endParaRPr lang="en-GB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rgbClr val="FF0000"/>
                          </a:solidFill>
                        </a:rPr>
                        <a:t>HTT</a:t>
                      </a:r>
                      <a:endParaRPr lang="en-GB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rgbClr val="FF0000"/>
                          </a:solidFill>
                        </a:rPr>
                        <a:t>THH</a:t>
                      </a:r>
                      <a:endParaRPr lang="en-GB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rgbClr val="FF0000"/>
                          </a:solidFill>
                        </a:rPr>
                        <a:t>THT</a:t>
                      </a:r>
                      <a:endParaRPr lang="en-GB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rgbClr val="FF0000"/>
                          </a:solidFill>
                        </a:rPr>
                        <a:t>TTH</a:t>
                      </a:r>
                      <a:endParaRPr lang="en-GB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rgbClr val="FF0000"/>
                          </a:solidFill>
                        </a:rPr>
                        <a:t>TTT</a:t>
                      </a:r>
                      <a:endParaRPr lang="en-GB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7812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rgbClr val="0000FF"/>
                          </a:solidFill>
                        </a:rPr>
                        <a:t>HHH</a:t>
                      </a:r>
                      <a:endParaRPr lang="en-GB" sz="1400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3/5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3/5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7/8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7/12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7/10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7812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rgbClr val="0000FF"/>
                          </a:solidFill>
                        </a:rPr>
                        <a:t>HHT</a:t>
                      </a:r>
                      <a:endParaRPr lang="en-GB" sz="1400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1/3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1/3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3/4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3/8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3/10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7812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rgbClr val="0000FF"/>
                          </a:solidFill>
                        </a:rPr>
                        <a:t>HTH</a:t>
                      </a:r>
                      <a:endParaRPr lang="en-GB" sz="1400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2/5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2/3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5/8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5/12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7812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rgbClr val="0000FF"/>
                          </a:solidFill>
                        </a:rPr>
                        <a:t>HTT</a:t>
                      </a:r>
                      <a:endParaRPr lang="en-GB" sz="1400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2/5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2/3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1/4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1/8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7812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rgbClr val="0000FF"/>
                          </a:solidFill>
                        </a:rPr>
                        <a:t>THH</a:t>
                      </a:r>
                      <a:endParaRPr lang="en-GB" sz="1400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1/8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1/4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2/3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2/5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7812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rgbClr val="0000FF"/>
                          </a:solidFill>
                        </a:rPr>
                        <a:t>THT</a:t>
                      </a:r>
                      <a:endParaRPr lang="en-GB" sz="1400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5/12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5/8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2/3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2/5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7812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rgbClr val="0000FF"/>
                          </a:solidFill>
                        </a:rPr>
                        <a:t>TTH</a:t>
                      </a:r>
                      <a:endParaRPr lang="en-GB" sz="1400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3/10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3/8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3/4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1/3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1/3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7812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rgbClr val="0000FF"/>
                          </a:solidFill>
                        </a:rPr>
                        <a:t>TTT</a:t>
                      </a:r>
                      <a:endParaRPr lang="en-GB" sz="1400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7/10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7/12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7/8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3/5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3/5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1/2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444208" y="1412776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i="1" dirty="0" smtClean="0"/>
              <a:t>n</a:t>
            </a:r>
            <a:r>
              <a:rPr lang="en-GB" sz="4000" dirty="0" smtClean="0"/>
              <a:t>=3</a:t>
            </a:r>
            <a:endParaRPr lang="en-GB" sz="4000" dirty="0"/>
          </a:p>
        </p:txBody>
      </p:sp>
      <p:sp>
        <p:nvSpPr>
          <p:cNvPr id="6" name="Oval 5"/>
          <p:cNvSpPr/>
          <p:nvPr/>
        </p:nvSpPr>
        <p:spPr>
          <a:xfrm>
            <a:off x="827584" y="2996952"/>
            <a:ext cx="504056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2987824" y="2924944"/>
            <a:ext cx="432008" cy="43200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2987824" y="1340768"/>
            <a:ext cx="432048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Probability of red sequence preceding blue</a:t>
            </a:r>
            <a:endParaRPr lang="en-GB" sz="3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340768"/>
            <a:ext cx="5040560" cy="5066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444208" y="1412776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i="1" dirty="0" smtClean="0"/>
              <a:t>n</a:t>
            </a:r>
            <a:r>
              <a:rPr lang="en-GB" sz="4000" dirty="0" smtClean="0"/>
              <a:t>=3</a:t>
            </a:r>
            <a:endParaRPr lang="en-GB" sz="4000" dirty="0"/>
          </a:p>
        </p:txBody>
      </p:sp>
      <p:sp>
        <p:nvSpPr>
          <p:cNvPr id="6" name="Rectangle 5"/>
          <p:cNvSpPr/>
          <p:nvPr/>
        </p:nvSpPr>
        <p:spPr>
          <a:xfrm>
            <a:off x="5724128" y="1772816"/>
            <a:ext cx="360040" cy="42484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259632" y="6165304"/>
            <a:ext cx="4392488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Which sequence is more likely to occur first</a:t>
            </a:r>
            <a:endParaRPr lang="en-GB" sz="3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340768"/>
            <a:ext cx="5040000" cy="5063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6444208" y="1412776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i="1" dirty="0" smtClean="0"/>
              <a:t>n</a:t>
            </a:r>
            <a:r>
              <a:rPr lang="en-GB" sz="4000" dirty="0" smtClean="0"/>
              <a:t>=3</a:t>
            </a:r>
            <a:endParaRPr lang="en-GB" sz="4000" dirty="0"/>
          </a:p>
        </p:txBody>
      </p:sp>
      <p:grpSp>
        <p:nvGrpSpPr>
          <p:cNvPr id="19" name="Group 18"/>
          <p:cNvGrpSpPr/>
          <p:nvPr/>
        </p:nvGrpSpPr>
        <p:grpSpPr>
          <a:xfrm>
            <a:off x="1403648" y="6146720"/>
            <a:ext cx="4168080" cy="378624"/>
            <a:chOff x="1403648" y="5661248"/>
            <a:chExt cx="4168080" cy="378624"/>
          </a:xfrm>
        </p:grpSpPr>
        <p:sp>
          <p:nvSpPr>
            <p:cNvPr id="10" name="TextBox 9"/>
            <p:cNvSpPr txBox="1"/>
            <p:nvPr/>
          </p:nvSpPr>
          <p:spPr>
            <a:xfrm>
              <a:off x="1403648" y="5661248"/>
              <a:ext cx="49567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GB" sz="2400" dirty="0" smtClean="0"/>
                <a:t>14</a:t>
              </a:r>
              <a:endParaRPr lang="en-GB" sz="2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928278" y="5661248"/>
              <a:ext cx="49567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GB" sz="2400" dirty="0" smtClean="0"/>
                <a:t>8</a:t>
              </a:r>
              <a:endParaRPr lang="en-GB" sz="2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452908" y="5661248"/>
              <a:ext cx="49567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GB" sz="2400" dirty="0" smtClean="0"/>
                <a:t>10</a:t>
              </a:r>
              <a:endParaRPr lang="en-GB" sz="2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977538" y="5661248"/>
              <a:ext cx="49567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GB" sz="2400" dirty="0" smtClean="0"/>
                <a:t>8</a:t>
              </a:r>
              <a:endParaRPr lang="en-GB" sz="2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502168" y="5661248"/>
              <a:ext cx="49567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GB" sz="2400" dirty="0" smtClean="0"/>
                <a:t>8</a:t>
              </a:r>
              <a:endParaRPr lang="en-GB" sz="2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026798" y="5661248"/>
              <a:ext cx="49567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GB" sz="2400" dirty="0" smtClean="0"/>
                <a:t>10</a:t>
              </a:r>
              <a:endParaRPr lang="en-GB" sz="2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551428" y="5661248"/>
              <a:ext cx="49567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GB" sz="2400" dirty="0" smtClean="0"/>
                <a:t>8</a:t>
              </a:r>
              <a:endParaRPr lang="en-GB" sz="2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076056" y="5670540"/>
              <a:ext cx="49567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GB" sz="2400" dirty="0" smtClean="0"/>
                <a:t>14</a:t>
              </a:r>
              <a:endParaRPr lang="en-GB" sz="24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6228184" y="2867452"/>
            <a:ext cx="23042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Shorter wait always at least 50% probability of preceding longer one</a:t>
            </a:r>
            <a:endParaRPr lang="en-GB" sz="2400" dirty="0"/>
          </a:p>
        </p:txBody>
      </p:sp>
      <p:sp>
        <p:nvSpPr>
          <p:cNvPr id="6" name="Rectangle 5"/>
          <p:cNvSpPr/>
          <p:nvPr/>
        </p:nvSpPr>
        <p:spPr>
          <a:xfrm>
            <a:off x="1259632" y="6165304"/>
            <a:ext cx="439248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9" name="Group 28"/>
          <p:cNvGrpSpPr/>
          <p:nvPr/>
        </p:nvGrpSpPr>
        <p:grpSpPr>
          <a:xfrm>
            <a:off x="5717778" y="1916832"/>
            <a:ext cx="432048" cy="4032448"/>
            <a:chOff x="5724128" y="1916832"/>
            <a:chExt cx="432048" cy="4032448"/>
          </a:xfrm>
        </p:grpSpPr>
        <p:sp>
          <p:nvSpPr>
            <p:cNvPr id="21" name="TextBox 20"/>
            <p:cNvSpPr txBox="1"/>
            <p:nvPr/>
          </p:nvSpPr>
          <p:spPr>
            <a:xfrm>
              <a:off x="5724128" y="1916832"/>
              <a:ext cx="43204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2400" dirty="0" smtClean="0"/>
                <a:t>14</a:t>
              </a:r>
              <a:endParaRPr lang="en-GB" sz="24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724128" y="2440134"/>
              <a:ext cx="43204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2400" dirty="0" smtClean="0"/>
                <a:t>8</a:t>
              </a:r>
              <a:endParaRPr lang="en-GB" sz="2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724128" y="2963436"/>
              <a:ext cx="43204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2400" dirty="0" smtClean="0"/>
                <a:t>10</a:t>
              </a:r>
              <a:endParaRPr lang="en-GB" sz="2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724128" y="3486738"/>
              <a:ext cx="43204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2400" dirty="0" smtClean="0"/>
                <a:t>8</a:t>
              </a:r>
              <a:endParaRPr lang="en-GB" sz="24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724128" y="4010040"/>
              <a:ext cx="43204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2400" dirty="0" smtClean="0"/>
                <a:t>8</a:t>
              </a:r>
              <a:endParaRPr lang="en-GB" sz="24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724128" y="4533342"/>
              <a:ext cx="43204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2400" dirty="0" smtClean="0"/>
                <a:t>10</a:t>
              </a:r>
              <a:endParaRPr lang="en-GB" sz="24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724128" y="5056644"/>
              <a:ext cx="43204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2400" dirty="0" smtClean="0"/>
                <a:t>8</a:t>
              </a:r>
              <a:endParaRPr lang="en-GB" sz="24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724128" y="5579948"/>
              <a:ext cx="43204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2400" dirty="0" smtClean="0"/>
                <a:t>14</a:t>
              </a:r>
              <a:endParaRPr lang="en-GB" sz="2400" dirty="0"/>
            </a:p>
          </p:txBody>
        </p:sp>
      </p:grpSp>
      <p:sp>
        <p:nvSpPr>
          <p:cNvPr id="5" name="Rectangle 4"/>
          <p:cNvSpPr/>
          <p:nvPr/>
        </p:nvSpPr>
        <p:spPr>
          <a:xfrm>
            <a:off x="5796136" y="1772816"/>
            <a:ext cx="360040" cy="42484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627784" y="6351711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Average wait</a:t>
            </a:r>
            <a:endParaRPr lang="en-GB" sz="2400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 animBg="1"/>
      <p:bldP spid="5" grpId="0" animBg="1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Which sequence is more likely to occur first</a:t>
            </a:r>
            <a:endParaRPr lang="en-GB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2627784" y="6351711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Average wait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444208" y="1412776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i="1" dirty="0" smtClean="0"/>
              <a:t>n</a:t>
            </a:r>
            <a:r>
              <a:rPr lang="en-GB" sz="4000" dirty="0" smtClean="0"/>
              <a:t>=4</a:t>
            </a:r>
            <a:endParaRPr lang="en-GB" sz="4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209327"/>
            <a:ext cx="5184000" cy="5172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1331640" y="1412776"/>
            <a:ext cx="6984776" cy="4680520"/>
            <a:chOff x="1331640" y="1412776"/>
            <a:chExt cx="6984776" cy="4680520"/>
          </a:xfrm>
        </p:grpSpPr>
        <p:sp>
          <p:nvSpPr>
            <p:cNvPr id="8" name="TextBox 7"/>
            <p:cNvSpPr txBox="1"/>
            <p:nvPr/>
          </p:nvSpPr>
          <p:spPr>
            <a:xfrm>
              <a:off x="6444208" y="1412776"/>
              <a:ext cx="1872208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4000" i="1" dirty="0" smtClean="0"/>
                <a:t>n</a:t>
              </a:r>
              <a:r>
                <a:rPr lang="en-GB" sz="4000" dirty="0" smtClean="0"/>
                <a:t>=5</a:t>
              </a:r>
              <a:endParaRPr lang="en-GB" sz="4000" dirty="0"/>
            </a:p>
          </p:txBody>
        </p:sp>
        <p:pic>
          <p:nvPicPr>
            <p:cNvPr id="33" name="Picture 32" descr="Coinprob5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31640" y="1773296"/>
              <a:ext cx="4320000" cy="4320000"/>
            </a:xfrm>
            <a:prstGeom prst="rect">
              <a:avLst/>
            </a:prstGeom>
          </p:spPr>
        </p:pic>
      </p:grpSp>
      <p:grpSp>
        <p:nvGrpSpPr>
          <p:cNvPr id="41" name="Group 40"/>
          <p:cNvGrpSpPr/>
          <p:nvPr/>
        </p:nvGrpSpPr>
        <p:grpSpPr>
          <a:xfrm>
            <a:off x="1331640" y="1412776"/>
            <a:ext cx="6984776" cy="4680520"/>
            <a:chOff x="1331640" y="1412776"/>
            <a:chExt cx="6984776" cy="4680520"/>
          </a:xfrm>
        </p:grpSpPr>
        <p:sp>
          <p:nvSpPr>
            <p:cNvPr id="17" name="TextBox 16"/>
            <p:cNvSpPr txBox="1"/>
            <p:nvPr/>
          </p:nvSpPr>
          <p:spPr>
            <a:xfrm>
              <a:off x="6444208" y="1412776"/>
              <a:ext cx="1872208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4000" i="1" dirty="0" smtClean="0"/>
                <a:t>n</a:t>
              </a:r>
              <a:r>
                <a:rPr lang="en-GB" sz="4000" dirty="0" smtClean="0"/>
                <a:t>=6</a:t>
              </a:r>
              <a:endParaRPr lang="en-GB" sz="4000" dirty="0"/>
            </a:p>
          </p:txBody>
        </p:sp>
        <p:pic>
          <p:nvPicPr>
            <p:cNvPr id="34" name="Picture 33" descr="Coinprob6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1640" y="1773296"/>
              <a:ext cx="4320000" cy="4320000"/>
            </a:xfrm>
            <a:prstGeom prst="rect">
              <a:avLst/>
            </a:prstGeom>
          </p:spPr>
        </p:pic>
      </p:grpSp>
      <p:grpSp>
        <p:nvGrpSpPr>
          <p:cNvPr id="40" name="Group 39"/>
          <p:cNvGrpSpPr/>
          <p:nvPr/>
        </p:nvGrpSpPr>
        <p:grpSpPr>
          <a:xfrm>
            <a:off x="1331640" y="1412776"/>
            <a:ext cx="6984776" cy="4680520"/>
            <a:chOff x="1331640" y="1412776"/>
            <a:chExt cx="6984776" cy="4680520"/>
          </a:xfrm>
        </p:grpSpPr>
        <p:sp>
          <p:nvSpPr>
            <p:cNvPr id="18" name="TextBox 17"/>
            <p:cNvSpPr txBox="1"/>
            <p:nvPr/>
          </p:nvSpPr>
          <p:spPr>
            <a:xfrm>
              <a:off x="6444208" y="1412776"/>
              <a:ext cx="1872208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4000" i="1" dirty="0" smtClean="0"/>
                <a:t>n</a:t>
              </a:r>
              <a:r>
                <a:rPr lang="en-GB" sz="4000" dirty="0" smtClean="0"/>
                <a:t>=7</a:t>
              </a:r>
              <a:endParaRPr lang="en-GB" sz="4000" dirty="0"/>
            </a:p>
          </p:txBody>
        </p:sp>
        <p:pic>
          <p:nvPicPr>
            <p:cNvPr id="35" name="Picture 34" descr="Coinprob7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31640" y="1773296"/>
              <a:ext cx="4320000" cy="4320000"/>
            </a:xfrm>
            <a:prstGeom prst="rect">
              <a:avLst/>
            </a:prstGeom>
          </p:spPr>
        </p:pic>
      </p:grpSp>
      <p:grpSp>
        <p:nvGrpSpPr>
          <p:cNvPr id="39" name="Group 38"/>
          <p:cNvGrpSpPr/>
          <p:nvPr/>
        </p:nvGrpSpPr>
        <p:grpSpPr>
          <a:xfrm>
            <a:off x="1331640" y="1412776"/>
            <a:ext cx="6984776" cy="4680520"/>
            <a:chOff x="1331640" y="1412776"/>
            <a:chExt cx="6984776" cy="4680520"/>
          </a:xfrm>
        </p:grpSpPr>
        <p:sp>
          <p:nvSpPr>
            <p:cNvPr id="19" name="TextBox 18"/>
            <p:cNvSpPr txBox="1"/>
            <p:nvPr/>
          </p:nvSpPr>
          <p:spPr>
            <a:xfrm>
              <a:off x="6444208" y="1412776"/>
              <a:ext cx="1872208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4000" i="1" dirty="0" smtClean="0"/>
                <a:t>n</a:t>
              </a:r>
              <a:r>
                <a:rPr lang="en-GB" sz="4000" dirty="0" smtClean="0"/>
                <a:t>=8</a:t>
              </a:r>
              <a:endParaRPr lang="en-GB" sz="4000" dirty="0"/>
            </a:p>
          </p:txBody>
        </p:sp>
        <p:pic>
          <p:nvPicPr>
            <p:cNvPr id="36" name="Picture 35" descr="Coinprob8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31640" y="1773296"/>
              <a:ext cx="4320000" cy="4320000"/>
            </a:xfrm>
            <a:prstGeom prst="rect">
              <a:avLst/>
            </a:prstGeom>
          </p:spPr>
        </p:pic>
      </p:grpSp>
      <p:grpSp>
        <p:nvGrpSpPr>
          <p:cNvPr id="38" name="Group 37"/>
          <p:cNvGrpSpPr/>
          <p:nvPr/>
        </p:nvGrpSpPr>
        <p:grpSpPr>
          <a:xfrm>
            <a:off x="1331640" y="1412776"/>
            <a:ext cx="6984776" cy="4680520"/>
            <a:chOff x="1331640" y="1412776"/>
            <a:chExt cx="6984776" cy="4680520"/>
          </a:xfrm>
        </p:grpSpPr>
        <p:sp>
          <p:nvSpPr>
            <p:cNvPr id="20" name="TextBox 19"/>
            <p:cNvSpPr txBox="1"/>
            <p:nvPr/>
          </p:nvSpPr>
          <p:spPr>
            <a:xfrm>
              <a:off x="6444208" y="1412776"/>
              <a:ext cx="1872208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4000" i="1" dirty="0" smtClean="0"/>
                <a:t>n</a:t>
              </a:r>
              <a:r>
                <a:rPr lang="en-GB" sz="4000" dirty="0" smtClean="0"/>
                <a:t>=9</a:t>
              </a:r>
              <a:endParaRPr lang="en-GB" sz="4000" dirty="0"/>
            </a:p>
          </p:txBody>
        </p:sp>
        <p:pic>
          <p:nvPicPr>
            <p:cNvPr id="37" name="Picture 36" descr="Coinprob9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31640" y="1773296"/>
              <a:ext cx="4320000" cy="4320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Which sequence is more likely to occur first</a:t>
            </a:r>
            <a:endParaRPr lang="en-GB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Which sequence is more likely to occur first</a:t>
            </a:r>
            <a:endParaRPr lang="en-GB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2627784" y="6351711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Average wait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444208" y="1412776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i="1" dirty="0" smtClean="0"/>
              <a:t>n</a:t>
            </a:r>
            <a:r>
              <a:rPr lang="en-GB" sz="4000" dirty="0" smtClean="0"/>
              <a:t>=4</a:t>
            </a:r>
            <a:endParaRPr lang="en-GB" sz="4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209327"/>
            <a:ext cx="5184000" cy="5172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 smtClean="0"/>
              <a:t>Which sequence has the shorter waiting time</a:t>
            </a:r>
            <a:endParaRPr lang="en-GB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2627784" y="6351711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Average wait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444208" y="1412776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i="1" dirty="0" smtClean="0"/>
              <a:t>n</a:t>
            </a:r>
            <a:r>
              <a:rPr lang="en-GB" sz="4000" dirty="0" smtClean="0"/>
              <a:t>=4</a:t>
            </a:r>
            <a:endParaRPr lang="en-GB" sz="4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209327"/>
            <a:ext cx="5184000" cy="5172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209327"/>
            <a:ext cx="5184000" cy="5172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Which sequence is more likely to occur first</a:t>
            </a:r>
            <a:endParaRPr lang="en-GB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2627784" y="6351711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Average wait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444208" y="1412776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i="1" dirty="0" smtClean="0"/>
              <a:t>n</a:t>
            </a:r>
            <a:r>
              <a:rPr lang="en-GB" sz="4000" dirty="0" smtClean="0"/>
              <a:t>=4</a:t>
            </a:r>
            <a:endParaRPr lang="en-GB" sz="4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209327"/>
            <a:ext cx="5184000" cy="5172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6228184" y="2867452"/>
            <a:ext cx="23042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Longer average wait is more likely to precede shorter one!</a:t>
            </a:r>
            <a:endParaRPr lang="en-GB" sz="2800" dirty="0"/>
          </a:p>
        </p:txBody>
      </p:sp>
      <p:grpSp>
        <p:nvGrpSpPr>
          <p:cNvPr id="28" name="Group 27"/>
          <p:cNvGrpSpPr/>
          <p:nvPr/>
        </p:nvGrpSpPr>
        <p:grpSpPr>
          <a:xfrm>
            <a:off x="2222626" y="2636912"/>
            <a:ext cx="2552103" cy="2574946"/>
            <a:chOff x="2222626" y="2636912"/>
            <a:chExt cx="2552103" cy="2574946"/>
          </a:xfrm>
        </p:grpSpPr>
        <p:sp>
          <p:nvSpPr>
            <p:cNvPr id="10" name="Rectangle 9"/>
            <p:cNvSpPr/>
            <p:nvPr/>
          </p:nvSpPr>
          <p:spPr>
            <a:xfrm>
              <a:off x="2483768" y="2636912"/>
              <a:ext cx="216024" cy="216024"/>
            </a:xfrm>
            <a:prstGeom prst="rect">
              <a:avLst/>
            </a:prstGeom>
            <a:noFill/>
            <a:ln w="508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770947" y="2645877"/>
              <a:ext cx="216024" cy="216024"/>
            </a:xfrm>
            <a:prstGeom prst="rect">
              <a:avLst/>
            </a:prstGeom>
            <a:noFill/>
            <a:ln w="508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222631" y="2907014"/>
              <a:ext cx="216024" cy="216024"/>
            </a:xfrm>
            <a:prstGeom prst="rect">
              <a:avLst/>
            </a:prstGeom>
            <a:noFill/>
            <a:ln w="508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518775" y="2907014"/>
              <a:ext cx="216024" cy="216024"/>
            </a:xfrm>
            <a:prstGeom prst="rect">
              <a:avLst/>
            </a:prstGeom>
            <a:noFill/>
            <a:ln w="508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038740" y="2907009"/>
              <a:ext cx="216024" cy="216024"/>
            </a:xfrm>
            <a:prstGeom prst="rect">
              <a:avLst/>
            </a:prstGeom>
            <a:noFill/>
            <a:ln w="508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558705" y="3426974"/>
              <a:ext cx="216024" cy="216024"/>
            </a:xfrm>
            <a:prstGeom prst="rect">
              <a:avLst/>
            </a:prstGeom>
            <a:noFill/>
            <a:ln w="508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8715" y="3166984"/>
              <a:ext cx="216024" cy="216024"/>
            </a:xfrm>
            <a:prstGeom prst="rect">
              <a:avLst/>
            </a:prstGeom>
            <a:noFill/>
            <a:ln w="508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298710" y="3677984"/>
              <a:ext cx="216024" cy="216024"/>
            </a:xfrm>
            <a:prstGeom prst="rect">
              <a:avLst/>
            </a:prstGeom>
            <a:noFill/>
            <a:ln w="508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/>
            <p:cNvSpPr/>
            <p:nvPr/>
          </p:nvSpPr>
          <p:spPr>
            <a:xfrm flipH="1" flipV="1">
              <a:off x="4297563" y="4995834"/>
              <a:ext cx="216024" cy="216024"/>
            </a:xfrm>
            <a:prstGeom prst="rect">
              <a:avLst/>
            </a:prstGeom>
            <a:noFill/>
            <a:ln w="508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ectangle 20"/>
            <p:cNvSpPr/>
            <p:nvPr/>
          </p:nvSpPr>
          <p:spPr>
            <a:xfrm flipH="1" flipV="1">
              <a:off x="3010384" y="4986869"/>
              <a:ext cx="216024" cy="216024"/>
            </a:xfrm>
            <a:prstGeom prst="rect">
              <a:avLst/>
            </a:prstGeom>
            <a:noFill/>
            <a:ln w="508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ectangle 21"/>
            <p:cNvSpPr/>
            <p:nvPr/>
          </p:nvSpPr>
          <p:spPr>
            <a:xfrm flipH="1" flipV="1">
              <a:off x="4558700" y="4725732"/>
              <a:ext cx="216024" cy="216024"/>
            </a:xfrm>
            <a:prstGeom prst="rect">
              <a:avLst/>
            </a:prstGeom>
            <a:noFill/>
            <a:ln w="508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Rectangle 22"/>
            <p:cNvSpPr/>
            <p:nvPr/>
          </p:nvSpPr>
          <p:spPr>
            <a:xfrm flipH="1" flipV="1">
              <a:off x="3262556" y="4725732"/>
              <a:ext cx="216024" cy="216024"/>
            </a:xfrm>
            <a:prstGeom prst="rect">
              <a:avLst/>
            </a:prstGeom>
            <a:noFill/>
            <a:ln w="508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ectangle 23"/>
            <p:cNvSpPr/>
            <p:nvPr/>
          </p:nvSpPr>
          <p:spPr>
            <a:xfrm flipH="1" flipV="1">
              <a:off x="2742591" y="4725737"/>
              <a:ext cx="216024" cy="216024"/>
            </a:xfrm>
            <a:prstGeom prst="rect">
              <a:avLst/>
            </a:prstGeom>
            <a:noFill/>
            <a:ln w="508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ectangle 24"/>
            <p:cNvSpPr/>
            <p:nvPr/>
          </p:nvSpPr>
          <p:spPr>
            <a:xfrm flipH="1" flipV="1">
              <a:off x="2222626" y="4205772"/>
              <a:ext cx="216024" cy="216024"/>
            </a:xfrm>
            <a:prstGeom prst="rect">
              <a:avLst/>
            </a:prstGeom>
            <a:noFill/>
            <a:ln w="508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Rectangle 25"/>
            <p:cNvSpPr/>
            <p:nvPr/>
          </p:nvSpPr>
          <p:spPr>
            <a:xfrm flipH="1" flipV="1">
              <a:off x="2482616" y="4465762"/>
              <a:ext cx="216024" cy="216024"/>
            </a:xfrm>
            <a:prstGeom prst="rect">
              <a:avLst/>
            </a:prstGeom>
            <a:noFill/>
            <a:ln w="508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Rectangle 26"/>
            <p:cNvSpPr/>
            <p:nvPr/>
          </p:nvSpPr>
          <p:spPr>
            <a:xfrm flipH="1" flipV="1">
              <a:off x="2482621" y="3954762"/>
              <a:ext cx="216024" cy="216024"/>
            </a:xfrm>
            <a:prstGeom prst="rect">
              <a:avLst/>
            </a:prstGeom>
            <a:noFill/>
            <a:ln w="508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83568" y="2564904"/>
            <a:ext cx="5328552" cy="360040"/>
            <a:chOff x="683568" y="2564904"/>
            <a:chExt cx="5328552" cy="360040"/>
          </a:xfrm>
        </p:grpSpPr>
        <p:sp>
          <p:nvSpPr>
            <p:cNvPr id="29" name="Oval 28"/>
            <p:cNvSpPr/>
            <p:nvPr/>
          </p:nvSpPr>
          <p:spPr>
            <a:xfrm>
              <a:off x="683568" y="2564904"/>
              <a:ext cx="648072" cy="360040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/>
            <p:cNvSpPr/>
            <p:nvPr/>
          </p:nvSpPr>
          <p:spPr>
            <a:xfrm>
              <a:off x="5652120" y="2564904"/>
              <a:ext cx="360000" cy="360000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411760" y="1115120"/>
            <a:ext cx="360000" cy="5266168"/>
            <a:chOff x="2411760" y="1115120"/>
            <a:chExt cx="360000" cy="5266168"/>
          </a:xfrm>
        </p:grpSpPr>
        <p:sp>
          <p:nvSpPr>
            <p:cNvPr id="31" name="Oval 30"/>
            <p:cNvSpPr/>
            <p:nvPr/>
          </p:nvSpPr>
          <p:spPr>
            <a:xfrm>
              <a:off x="2411760" y="6021288"/>
              <a:ext cx="360000" cy="360000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/>
          </p:nvSpPr>
          <p:spPr>
            <a:xfrm rot="18873954">
              <a:off x="2257023" y="1300800"/>
              <a:ext cx="648072" cy="276712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3" name="Rectangle 32"/>
          <p:cNvSpPr/>
          <p:nvPr/>
        </p:nvSpPr>
        <p:spPr>
          <a:xfrm>
            <a:off x="2483768" y="2636912"/>
            <a:ext cx="216024" cy="216024"/>
          </a:xfrm>
          <a:prstGeom prst="rect">
            <a:avLst/>
          </a:prstGeom>
          <a:noFill/>
          <a:ln w="508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3" grpId="0" animBg="1"/>
      <p:bldP spid="33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Shorter wait can precede longer wait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dirty="0" smtClean="0"/>
              <a:t>Ignoring transposition of H,T, distinct cases are:</a:t>
            </a:r>
          </a:p>
          <a:p>
            <a:r>
              <a:rPr lang="en-GB" dirty="0" smtClean="0"/>
              <a:t>HTHH (18) beats HHTT (16) with p=4/7 ≈ 0.57</a:t>
            </a:r>
          </a:p>
          <a:p>
            <a:r>
              <a:rPr lang="en-GB" dirty="0" smtClean="0"/>
              <a:t>HTHH (18) beats THHH (16) with p=7/12 ≈ 0.58</a:t>
            </a:r>
          </a:p>
          <a:p>
            <a:r>
              <a:rPr lang="en-GB" dirty="0" smtClean="0"/>
              <a:t>THHT (18) beats HHTT (16) with p=7/12 ≈ 0.58</a:t>
            </a:r>
          </a:p>
          <a:p>
            <a:r>
              <a:rPr lang="en-GB" dirty="0" smtClean="0"/>
              <a:t>THTH (20) beats HTHH (18) with p=9/14 ≈ 0.64</a:t>
            </a:r>
          </a:p>
          <a:p>
            <a:pPr algn="ctr">
              <a:buNone/>
            </a:pPr>
            <a:endParaRPr lang="en-GB" dirty="0" smtClean="0"/>
          </a:p>
          <a:p>
            <a:pPr algn="ctr">
              <a:buNone/>
            </a:pPr>
            <a:r>
              <a:rPr lang="en-GB" dirty="0" smtClean="0">
                <a:solidFill>
                  <a:srgbClr val="0000FF"/>
                </a:solidFill>
              </a:rPr>
              <a:t>THTH has an almost 2/3 probability of preceding HTHH, yet takes longer to occur on average!</a:t>
            </a:r>
            <a:endParaRPr lang="en-GB" dirty="0">
              <a:solidFill>
                <a:srgbClr val="0000FF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sz="2000" dirty="0" smtClean="0"/>
              <a:t>Martin Gardner, Time Travel and other Mathematical Bewilderments, 60-66</a:t>
            </a:r>
          </a:p>
          <a:p>
            <a:r>
              <a:rPr lang="en-GB" sz="2000" dirty="0" smtClean="0">
                <a:hlinkClick r:id="rId2"/>
              </a:rPr>
              <a:t>https://plus.maths.org/content/os/issue55/features/nishiyama/index</a:t>
            </a:r>
            <a:endParaRPr lang="en-GB" sz="2000" dirty="0" smtClean="0"/>
          </a:p>
          <a:p>
            <a:r>
              <a:rPr lang="en-GB" sz="2000" dirty="0" smtClean="0"/>
              <a:t>Same article, but also including proof based on average wait time: </a:t>
            </a:r>
            <a:r>
              <a:rPr lang="en-GB" sz="2000" dirty="0" smtClean="0">
                <a:hlinkClick r:id="rId3"/>
              </a:rPr>
              <a:t>http://www.i-repository.net/il/user_contents/02/G0000031Repository/repository/keidaironshu_063_004_269-276.pdf</a:t>
            </a:r>
            <a:endParaRPr lang="en-GB" sz="2000" dirty="0" smtClean="0"/>
          </a:p>
          <a:p>
            <a:r>
              <a:rPr lang="en-GB" sz="2000" dirty="0" smtClean="0"/>
              <a:t>Theorems X and Y in this article can be seen to be true based on the gambling approach shown in the following</a:t>
            </a:r>
          </a:p>
          <a:p>
            <a:r>
              <a:rPr lang="en-GB" sz="2000" dirty="0" smtClean="0"/>
              <a:t>Martingale approach: </a:t>
            </a:r>
            <a:r>
              <a:rPr lang="en-GB" sz="2000" dirty="0" smtClean="0">
                <a:hlinkClick r:id="rId4"/>
              </a:rPr>
              <a:t>http://projecteuclid.org/download/pdf_1/euclid.aop/1176994578</a:t>
            </a:r>
            <a:endParaRPr lang="en-GB" sz="2000" dirty="0" smtClean="0"/>
          </a:p>
          <a:p>
            <a:r>
              <a:rPr lang="en-GB" sz="2000" dirty="0" smtClean="0"/>
              <a:t>Which sequence will occur first? </a:t>
            </a:r>
            <a:r>
              <a:rPr lang="en-GB" sz="2000" dirty="0" smtClean="0">
                <a:hlinkClick r:id="rId5"/>
              </a:rPr>
              <a:t>http://www.agenarisk.com/resources/probability_puzzles/equal_sequences.shtml</a:t>
            </a:r>
            <a:endParaRPr lang="en-GB" sz="2000" dirty="0" smtClean="0"/>
          </a:p>
          <a:p>
            <a:r>
              <a:rPr lang="en-GB" sz="2000" dirty="0" smtClean="0"/>
              <a:t>Penney Ante: Counterintuitive Probabilities in Coin Tossing </a:t>
            </a:r>
            <a:r>
              <a:rPr lang="en-GB" sz="2000" dirty="0" smtClean="0">
                <a:hlinkClick r:id="rId6" action="ppaction://hlinkfile"/>
              </a:rPr>
              <a:t>bact.mathcircles.org/files/Summer2010/PenneyAnte.pdf</a:t>
            </a:r>
            <a:endParaRPr lang="en-GB" sz="2000" dirty="0" smtClean="0"/>
          </a:p>
          <a:p>
            <a:r>
              <a:rPr lang="en-GB" sz="2000" dirty="0" smtClean="0"/>
              <a:t>Penney’s game </a:t>
            </a:r>
            <a:r>
              <a:rPr lang="en-GB" sz="2000" dirty="0" smtClean="0">
                <a:hlinkClick r:id="rId7"/>
              </a:rPr>
              <a:t>https://en.wikipedia.org/wiki/Penney%27s_game</a:t>
            </a:r>
            <a:endParaRPr lang="en-GB" sz="2000" dirty="0" smtClean="0"/>
          </a:p>
          <a:p>
            <a:r>
              <a:rPr lang="en-GB" sz="2000" dirty="0" smtClean="0">
                <a:hlinkClick r:id="rId8"/>
              </a:rPr>
              <a:t>http://ed.ted.com/lessons/peter-donnelly-shows-how-stats-fool-juries</a:t>
            </a:r>
            <a:endParaRPr lang="en-GB" sz="2000" dirty="0" smtClean="0"/>
          </a:p>
          <a:p>
            <a:r>
              <a:rPr lang="en-GB" sz="2000" dirty="0" smtClean="0"/>
              <a:t>How to win at coin flipping </a:t>
            </a:r>
            <a:r>
              <a:rPr lang="en-GB" sz="2000" dirty="0" smtClean="0">
                <a:hlinkClick r:id="rId9"/>
              </a:rPr>
              <a:t>http://blog.wolfram.com/2010/11/30/how-to-win-at-coin-flipping/</a:t>
            </a:r>
            <a:endParaRPr lang="en-GB" sz="2000" dirty="0" smtClean="0"/>
          </a:p>
          <a:p>
            <a:endParaRPr lang="en-GB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1"/>
            <a:ext cx="8229600" cy="1656184"/>
          </a:xfrm>
        </p:spPr>
        <p:txBody>
          <a:bodyPr>
            <a:noAutofit/>
          </a:bodyPr>
          <a:lstStyle/>
          <a:p>
            <a:r>
              <a:rPr lang="en-GB" sz="4800" dirty="0" smtClean="0"/>
              <a:t>Toss a coin repeatedly until we get a particular sequence.</a:t>
            </a:r>
          </a:p>
          <a:p>
            <a:r>
              <a:rPr lang="en-GB" sz="4800" dirty="0" smtClean="0"/>
              <a:t>e.g. HTT</a:t>
            </a:r>
            <a:endParaRPr lang="en-GB" sz="4800" dirty="0"/>
          </a:p>
        </p:txBody>
      </p:sp>
      <p:sp>
        <p:nvSpPr>
          <p:cNvPr id="4" name="Oval 3"/>
          <p:cNvSpPr/>
          <p:nvPr/>
        </p:nvSpPr>
        <p:spPr>
          <a:xfrm>
            <a:off x="1115616" y="328498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835696" y="328498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555776" y="328498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275856" y="328498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995936" y="328498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716016" y="328498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436096" y="328498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156176" y="328498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876256" y="328498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364088" y="3212976"/>
            <a:ext cx="2160240" cy="72008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7668344" y="3061409"/>
            <a:ext cx="12241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</a:rPr>
              <a:t>9 tosses</a:t>
            </a:r>
            <a:endParaRPr lang="en-GB" sz="1050" dirty="0">
              <a:solidFill>
                <a:srgbClr val="FF0000"/>
              </a:solidFill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67544" y="4509120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</a:t>
            </a:r>
            <a:r>
              <a:rPr kumimoji="0" lang="en-GB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many tosses on average?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67544" y="5373216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it the same for all sequences?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1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500"/>
                            </p:stCondLst>
                            <p:childTnLst>
                              <p:par>
                                <p:cTn id="6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5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5400" dirty="0" smtClean="0"/>
              <a:t>How many tosses on average to get HTT or HTH?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83965"/>
            <a:ext cx="6563072" cy="4497363"/>
          </a:xfrm>
        </p:spPr>
        <p:txBody>
          <a:bodyPr>
            <a:normAutofit fontScale="92500" lnSpcReduction="10000"/>
          </a:bodyPr>
          <a:lstStyle/>
          <a:p>
            <a:pPr indent="-360000">
              <a:spcBef>
                <a:spcPts val="1200"/>
              </a:spcBef>
              <a:buNone/>
              <a:tabLst>
                <a:tab pos="1162050" algn="l"/>
              </a:tabLst>
            </a:pPr>
            <a:r>
              <a:rPr lang="en-GB" sz="4800" dirty="0" smtClean="0">
                <a:solidFill>
                  <a:srgbClr val="002060"/>
                </a:solidFill>
              </a:rPr>
              <a:t>Options:</a:t>
            </a:r>
          </a:p>
          <a:p>
            <a:pPr indent="-360000">
              <a:spcBef>
                <a:spcPts val="1200"/>
              </a:spcBef>
              <a:buNone/>
              <a:tabLst>
                <a:tab pos="1162050" algn="l"/>
              </a:tabLst>
            </a:pPr>
            <a:r>
              <a:rPr lang="en-GB" sz="4800" dirty="0" smtClean="0">
                <a:solidFill>
                  <a:srgbClr val="002060"/>
                </a:solidFill>
              </a:rPr>
              <a:t>	A.	HTT takes longer</a:t>
            </a:r>
          </a:p>
          <a:p>
            <a:pPr indent="-360000">
              <a:spcBef>
                <a:spcPts val="1200"/>
              </a:spcBef>
              <a:buNone/>
              <a:tabLst>
                <a:tab pos="1162050" algn="l"/>
              </a:tabLst>
            </a:pPr>
            <a:endParaRPr lang="en-GB" sz="4800" dirty="0" smtClean="0">
              <a:solidFill>
                <a:srgbClr val="002060"/>
              </a:solidFill>
            </a:endParaRPr>
          </a:p>
          <a:p>
            <a:pPr indent="-360000">
              <a:spcBef>
                <a:spcPts val="1200"/>
              </a:spcBef>
              <a:buNone/>
              <a:tabLst>
                <a:tab pos="1162050" algn="l"/>
              </a:tabLst>
            </a:pPr>
            <a:r>
              <a:rPr lang="en-GB" sz="4800" dirty="0" smtClean="0">
                <a:solidFill>
                  <a:srgbClr val="002060"/>
                </a:solidFill>
              </a:rPr>
              <a:t>	B.	HTH takes longer</a:t>
            </a:r>
          </a:p>
          <a:p>
            <a:pPr indent="-360000">
              <a:spcBef>
                <a:spcPts val="1200"/>
              </a:spcBef>
              <a:buNone/>
              <a:tabLst>
                <a:tab pos="1162050" algn="l"/>
              </a:tabLst>
            </a:pPr>
            <a:endParaRPr lang="en-GB" sz="4800" dirty="0" smtClean="0">
              <a:solidFill>
                <a:srgbClr val="002060"/>
              </a:solidFill>
            </a:endParaRPr>
          </a:p>
          <a:p>
            <a:pPr indent="-360000">
              <a:spcBef>
                <a:spcPts val="1200"/>
              </a:spcBef>
              <a:buNone/>
              <a:tabLst>
                <a:tab pos="1162050" algn="l"/>
              </a:tabLst>
            </a:pPr>
            <a:r>
              <a:rPr lang="en-GB" sz="4800" dirty="0" smtClean="0">
                <a:solidFill>
                  <a:srgbClr val="002060"/>
                </a:solidFill>
              </a:rPr>
              <a:t>	C.	Both the same</a:t>
            </a:r>
            <a:endParaRPr lang="en-GB" sz="4800" dirty="0">
              <a:solidFill>
                <a:srgbClr val="00206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83568" y="4005064"/>
            <a:ext cx="5184576" cy="936104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7" name="Oval 6"/>
          <p:cNvSpPr/>
          <p:nvPr/>
        </p:nvSpPr>
        <p:spPr>
          <a:xfrm>
            <a:off x="6253336" y="314096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533256" y="314096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973416" y="314096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461248" y="3068960"/>
            <a:ext cx="2160240" cy="72008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5" name="Group 24"/>
          <p:cNvGrpSpPr/>
          <p:nvPr/>
        </p:nvGrpSpPr>
        <p:grpSpPr>
          <a:xfrm>
            <a:off x="4860032" y="3429000"/>
            <a:ext cx="529208" cy="72008"/>
            <a:chOff x="4499992" y="2204864"/>
            <a:chExt cx="529208" cy="72008"/>
          </a:xfrm>
        </p:grpSpPr>
        <p:sp>
          <p:nvSpPr>
            <p:cNvPr id="18" name="Oval 17"/>
            <p:cNvSpPr/>
            <p:nvPr/>
          </p:nvSpPr>
          <p:spPr>
            <a:xfrm>
              <a:off x="4499992" y="2204864"/>
              <a:ext cx="72008" cy="7200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4652392" y="2204864"/>
              <a:ext cx="72008" cy="7200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/>
          </p:nvSpPr>
          <p:spPr>
            <a:xfrm>
              <a:off x="4804792" y="2204864"/>
              <a:ext cx="72008" cy="7200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/>
          </p:nvSpPr>
          <p:spPr>
            <a:xfrm>
              <a:off x="4957192" y="2204864"/>
              <a:ext cx="72008" cy="7200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" name="Oval 10"/>
          <p:cNvSpPr/>
          <p:nvPr/>
        </p:nvSpPr>
        <p:spPr>
          <a:xfrm>
            <a:off x="6253336" y="486916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5533256" y="486916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973416" y="486916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461248" y="4797152"/>
            <a:ext cx="2160240" cy="72008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6" name="Group 25"/>
          <p:cNvGrpSpPr/>
          <p:nvPr/>
        </p:nvGrpSpPr>
        <p:grpSpPr>
          <a:xfrm>
            <a:off x="4860032" y="5157192"/>
            <a:ext cx="529208" cy="72008"/>
            <a:chOff x="4499992" y="2204864"/>
            <a:chExt cx="529208" cy="72008"/>
          </a:xfrm>
        </p:grpSpPr>
        <p:sp>
          <p:nvSpPr>
            <p:cNvPr id="27" name="Oval 26"/>
            <p:cNvSpPr/>
            <p:nvPr/>
          </p:nvSpPr>
          <p:spPr>
            <a:xfrm>
              <a:off x="4499992" y="2204864"/>
              <a:ext cx="72008" cy="7200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/>
          </p:nvSpPr>
          <p:spPr>
            <a:xfrm>
              <a:off x="4652392" y="2204864"/>
              <a:ext cx="72008" cy="7200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/>
            <p:cNvSpPr/>
            <p:nvPr/>
          </p:nvSpPr>
          <p:spPr>
            <a:xfrm>
              <a:off x="4804792" y="2204864"/>
              <a:ext cx="72008" cy="7200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/>
            <p:cNvSpPr/>
            <p:nvPr/>
          </p:nvSpPr>
          <p:spPr>
            <a:xfrm>
              <a:off x="4957192" y="2204864"/>
              <a:ext cx="72008" cy="7200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3" name="Oval 32"/>
          <p:cNvSpPr/>
          <p:nvPr/>
        </p:nvSpPr>
        <p:spPr>
          <a:xfrm>
            <a:off x="6973416" y="314096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6973416" y="486916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6876256" y="3068960"/>
            <a:ext cx="2160240" cy="720080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9" name="Group 38"/>
          <p:cNvGrpSpPr/>
          <p:nvPr/>
        </p:nvGrpSpPr>
        <p:grpSpPr>
          <a:xfrm>
            <a:off x="7668344" y="4653136"/>
            <a:ext cx="2304256" cy="1008112"/>
            <a:chOff x="7740352" y="4653136"/>
            <a:chExt cx="2304256" cy="1008112"/>
          </a:xfrm>
        </p:grpSpPr>
        <p:sp>
          <p:nvSpPr>
            <p:cNvPr id="37" name="Rounded Rectangle 36"/>
            <p:cNvSpPr/>
            <p:nvPr/>
          </p:nvSpPr>
          <p:spPr>
            <a:xfrm>
              <a:off x="7740352" y="4797152"/>
              <a:ext cx="2160240" cy="720080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8964488" y="4653136"/>
              <a:ext cx="1080120" cy="10081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4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xit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6" presetClass="exit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7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9" grpId="0" animBg="1"/>
      <p:bldP spid="7" grpId="0" animBg="1"/>
      <p:bldP spid="8" grpId="0" animBg="1"/>
      <p:bldP spid="10" grpId="0" animBg="1"/>
      <p:bldP spid="10" grpId="1" animBg="1"/>
      <p:bldP spid="15" grpId="0" animBg="1"/>
      <p:bldP spid="15" grpId="1" animBg="1"/>
      <p:bldP spid="11" grpId="0" animBg="1"/>
      <p:bldP spid="12" grpId="0" animBg="1"/>
      <p:bldP spid="14" grpId="0" animBg="1"/>
      <p:bldP spid="14" grpId="1" animBg="1"/>
      <p:bldP spid="16" grpId="0" animBg="1"/>
      <p:bldP spid="16" grpId="1" animBg="1"/>
      <p:bldP spid="33" grpId="0" animBg="1"/>
      <p:bldP spid="34" grpId="0" animBg="1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5152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97160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169168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41176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313184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385192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457200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529208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601216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73224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45232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817240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25152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97160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169168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241176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313184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385192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457200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529208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601216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673224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745232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817240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25152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97160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169168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241176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313184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385192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457200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529208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601216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673224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745232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817240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5152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97160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169168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241176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313184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385192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5" name="Oval 54"/>
          <p:cNvSpPr/>
          <p:nvPr/>
        </p:nvSpPr>
        <p:spPr>
          <a:xfrm>
            <a:off x="457200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529208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601216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673224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9" name="Oval 58"/>
          <p:cNvSpPr/>
          <p:nvPr/>
        </p:nvSpPr>
        <p:spPr>
          <a:xfrm>
            <a:off x="745232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60" name="Oval 59"/>
          <p:cNvSpPr/>
          <p:nvPr/>
        </p:nvSpPr>
        <p:spPr>
          <a:xfrm>
            <a:off x="817240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2411760" y="1916832"/>
            <a:ext cx="2016224" cy="72008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ounded Rectangle 61"/>
          <p:cNvSpPr/>
          <p:nvPr/>
        </p:nvSpPr>
        <p:spPr>
          <a:xfrm>
            <a:off x="251520" y="3140968"/>
            <a:ext cx="2016224" cy="72008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ounded Rectangle 62"/>
          <p:cNvSpPr/>
          <p:nvPr/>
        </p:nvSpPr>
        <p:spPr>
          <a:xfrm>
            <a:off x="5292080" y="3140968"/>
            <a:ext cx="2016224" cy="72008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ounded Rectangle 63"/>
          <p:cNvSpPr/>
          <p:nvPr/>
        </p:nvSpPr>
        <p:spPr>
          <a:xfrm>
            <a:off x="4572000" y="4365104"/>
            <a:ext cx="2016224" cy="72008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ounded Rectangle 64"/>
          <p:cNvSpPr/>
          <p:nvPr/>
        </p:nvSpPr>
        <p:spPr>
          <a:xfrm>
            <a:off x="251520" y="5589240"/>
            <a:ext cx="2016224" cy="72008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ounded Rectangle 65"/>
          <p:cNvSpPr/>
          <p:nvPr/>
        </p:nvSpPr>
        <p:spPr>
          <a:xfrm>
            <a:off x="4572000" y="5589240"/>
            <a:ext cx="2016224" cy="72008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8" name="Straight Connector 77"/>
          <p:cNvCxnSpPr/>
          <p:nvPr/>
        </p:nvCxnSpPr>
        <p:spPr>
          <a:xfrm>
            <a:off x="4499992" y="1700808"/>
            <a:ext cx="0" cy="1152128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2339752" y="2924944"/>
            <a:ext cx="0" cy="1152128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7380312" y="2924944"/>
            <a:ext cx="0" cy="1152128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660232" y="4149080"/>
            <a:ext cx="0" cy="1152128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6660232" y="5373216"/>
            <a:ext cx="0" cy="1152128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2339752" y="5373216"/>
            <a:ext cx="0" cy="1152128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3491880" y="1340768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6</a:t>
            </a:r>
            <a:endParaRPr lang="en-GB" sz="1200" dirty="0">
              <a:solidFill>
                <a:srgbClr val="FF0000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1403648" y="2577098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9</a:t>
            </a:r>
            <a:endParaRPr lang="en-GB" sz="1200" dirty="0">
              <a:solidFill>
                <a:srgbClr val="FF0000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6372200" y="2577098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7</a:t>
            </a:r>
            <a:endParaRPr lang="en-GB" sz="1200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5724128" y="3789040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11</a:t>
            </a:r>
            <a:endParaRPr lang="en-GB" sz="1200" dirty="0">
              <a:solidFill>
                <a:srgbClr val="FF0000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1403648" y="5000982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6</a:t>
            </a:r>
            <a:endParaRPr lang="en-GB" sz="1200" dirty="0">
              <a:solidFill>
                <a:srgbClr val="FF000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5724128" y="5013176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6</a:t>
            </a:r>
            <a:endParaRPr lang="en-GB" sz="1200" dirty="0">
              <a:solidFill>
                <a:srgbClr val="FF0000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3923928" y="116632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Probability = 1/8</a:t>
            </a:r>
            <a:endParaRPr lang="en-GB" sz="3600" dirty="0"/>
          </a:p>
        </p:txBody>
      </p:sp>
      <p:sp>
        <p:nvSpPr>
          <p:cNvPr id="104" name="TextBox 103"/>
          <p:cNvSpPr txBox="1"/>
          <p:nvPr/>
        </p:nvSpPr>
        <p:spPr>
          <a:xfrm>
            <a:off x="3923928" y="622429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Average wait = 8</a:t>
            </a:r>
            <a:endParaRPr lang="en-GB" sz="3600" dirty="0"/>
          </a:p>
        </p:txBody>
      </p:sp>
      <p:sp>
        <p:nvSpPr>
          <p:cNvPr id="105" name="TextBox 104"/>
          <p:cNvSpPr txBox="1"/>
          <p:nvPr/>
        </p:nvSpPr>
        <p:spPr>
          <a:xfrm>
            <a:off x="323528" y="406405"/>
            <a:ext cx="33123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Target: HTT</a:t>
            </a:r>
            <a:endParaRPr lang="en-GB" sz="4800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93" grpId="0"/>
      <p:bldP spid="94" grpId="0"/>
      <p:bldP spid="95" grpId="0"/>
      <p:bldP spid="96" grpId="0"/>
      <p:bldP spid="97" grpId="0"/>
      <p:bldP spid="98" grpId="0"/>
      <p:bldP spid="103" grpId="0"/>
      <p:bldP spid="104" grpId="0"/>
      <p:bldP spid="10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5152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97160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169168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41176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313184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385192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457200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529208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601216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73224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45232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8172400" y="19888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25152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97160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169168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241176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313184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385192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457200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529208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601216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673224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745232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8172400" y="3212976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25152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97160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169168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241176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313184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385192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457200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529208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601216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673224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745232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817240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5152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97160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169168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241176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313184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385192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5" name="Oval 54"/>
          <p:cNvSpPr/>
          <p:nvPr/>
        </p:nvSpPr>
        <p:spPr>
          <a:xfrm>
            <a:off x="457200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529208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601216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673224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9" name="Oval 58"/>
          <p:cNvSpPr/>
          <p:nvPr/>
        </p:nvSpPr>
        <p:spPr>
          <a:xfrm>
            <a:off x="745232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60" name="Oval 59"/>
          <p:cNvSpPr/>
          <p:nvPr/>
        </p:nvSpPr>
        <p:spPr>
          <a:xfrm>
            <a:off x="8172400" y="5661248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971600" y="1916832"/>
            <a:ext cx="2016224" cy="72008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ounded Rectangle 67"/>
          <p:cNvSpPr/>
          <p:nvPr/>
        </p:nvSpPr>
        <p:spPr>
          <a:xfrm>
            <a:off x="3131840" y="3140968"/>
            <a:ext cx="2016224" cy="72008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ounded Rectangle 69"/>
          <p:cNvSpPr/>
          <p:nvPr/>
        </p:nvSpPr>
        <p:spPr>
          <a:xfrm>
            <a:off x="-1188640" y="5589240"/>
            <a:ext cx="2016224" cy="72008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ounded Rectangle 70"/>
          <p:cNvSpPr/>
          <p:nvPr/>
        </p:nvSpPr>
        <p:spPr>
          <a:xfrm>
            <a:off x="7452320" y="4365104"/>
            <a:ext cx="2016224" cy="72008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ounded Rectangle 72"/>
          <p:cNvSpPr/>
          <p:nvPr/>
        </p:nvSpPr>
        <p:spPr>
          <a:xfrm>
            <a:off x="971600" y="4365104"/>
            <a:ext cx="2016224" cy="72008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ounded Rectangle 73"/>
          <p:cNvSpPr/>
          <p:nvPr/>
        </p:nvSpPr>
        <p:spPr>
          <a:xfrm>
            <a:off x="3131840" y="5589240"/>
            <a:ext cx="2016224" cy="72008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TextBox 74"/>
          <p:cNvSpPr txBox="1"/>
          <p:nvPr/>
        </p:nvSpPr>
        <p:spPr>
          <a:xfrm>
            <a:off x="2123728" y="1352962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00FF"/>
                </a:solidFill>
              </a:rPr>
              <a:t>4</a:t>
            </a:r>
            <a:endParaRPr lang="en-GB" sz="1200" dirty="0">
              <a:solidFill>
                <a:srgbClr val="0000FF"/>
              </a:solidFill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>
            <a:off x="3059832" y="1700808"/>
            <a:ext cx="0" cy="1152128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5220072" y="2924944"/>
            <a:ext cx="0" cy="1152128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5220072" y="5373216"/>
            <a:ext cx="0" cy="1152128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899592" y="5373216"/>
            <a:ext cx="0" cy="1152128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3059832" y="4149080"/>
            <a:ext cx="0" cy="1152128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4283968" y="2577098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00FF"/>
                </a:solidFill>
              </a:rPr>
              <a:t>15</a:t>
            </a:r>
            <a:endParaRPr lang="en-GB" sz="1200" dirty="0">
              <a:solidFill>
                <a:srgbClr val="0000FF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2123728" y="3801234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00FF"/>
                </a:solidFill>
              </a:rPr>
              <a:t>9</a:t>
            </a:r>
            <a:endParaRPr lang="en-GB" sz="1200" dirty="0">
              <a:solidFill>
                <a:srgbClr val="0000FF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-36512" y="5025370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00FF"/>
                </a:solidFill>
              </a:rPr>
              <a:t>9</a:t>
            </a:r>
            <a:endParaRPr lang="en-GB" sz="1200" dirty="0">
              <a:solidFill>
                <a:srgbClr val="0000FF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4283968" y="5025370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00FF"/>
                </a:solidFill>
              </a:rPr>
              <a:t>6</a:t>
            </a:r>
            <a:endParaRPr lang="en-GB" sz="1200" dirty="0">
              <a:solidFill>
                <a:srgbClr val="0000FF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3923928" y="116632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Probability = 1/8</a:t>
            </a:r>
            <a:endParaRPr lang="en-GB" sz="3600" dirty="0"/>
          </a:p>
        </p:txBody>
      </p:sp>
      <p:sp>
        <p:nvSpPr>
          <p:cNvPr id="104" name="TextBox 103"/>
          <p:cNvSpPr txBox="1"/>
          <p:nvPr/>
        </p:nvSpPr>
        <p:spPr>
          <a:xfrm>
            <a:off x="3923928" y="1124744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Average wait &gt; 8</a:t>
            </a:r>
            <a:endParaRPr lang="en-GB" sz="3600" dirty="0"/>
          </a:p>
        </p:txBody>
      </p:sp>
      <p:sp>
        <p:nvSpPr>
          <p:cNvPr id="105" name="TextBox 104"/>
          <p:cNvSpPr txBox="1"/>
          <p:nvPr/>
        </p:nvSpPr>
        <p:spPr>
          <a:xfrm>
            <a:off x="323528" y="406405"/>
            <a:ext cx="33123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Target: HTH</a:t>
            </a:r>
            <a:endParaRPr lang="en-GB" sz="4800" dirty="0"/>
          </a:p>
        </p:txBody>
      </p:sp>
      <p:sp>
        <p:nvSpPr>
          <p:cNvPr id="88" name="TextBox 87"/>
          <p:cNvSpPr txBox="1"/>
          <p:nvPr/>
        </p:nvSpPr>
        <p:spPr>
          <a:xfrm>
            <a:off x="3923928" y="620688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Overlaps don’t get counted</a:t>
            </a:r>
            <a:endParaRPr lang="en-GB" sz="3600" dirty="0"/>
          </a:p>
        </p:txBody>
      </p:sp>
      <p:sp>
        <p:nvSpPr>
          <p:cNvPr id="72" name="Rounded Rectangle 71"/>
          <p:cNvSpPr/>
          <p:nvPr/>
        </p:nvSpPr>
        <p:spPr>
          <a:xfrm>
            <a:off x="2411760" y="4365104"/>
            <a:ext cx="2016224" cy="72008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7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70" grpId="0" animBg="1"/>
      <p:bldP spid="71" grpId="0" animBg="1"/>
      <p:bldP spid="73" grpId="0" animBg="1"/>
      <p:bldP spid="74" grpId="0" animBg="1"/>
      <p:bldP spid="75" grpId="0"/>
      <p:bldP spid="89" grpId="0"/>
      <p:bldP spid="90" grpId="0"/>
      <p:bldP spid="91" grpId="0"/>
      <p:bldP spid="92" grpId="0"/>
      <p:bldP spid="103" grpId="0"/>
      <p:bldP spid="104" grpId="0"/>
      <p:bldP spid="105" grpId="0"/>
      <p:bldP spid="88" grpId="0"/>
      <p:bldP spid="72" grpId="0" animBg="1"/>
      <p:bldP spid="72" grpId="1" animBg="1"/>
      <p:bldP spid="72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 smtClean="0"/>
              <a:t>Calculating the average wait</a:t>
            </a:r>
            <a:endParaRPr lang="en-GB" sz="5400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457200" y="4077072"/>
            <a:ext cx="8229600" cy="576064"/>
          </a:xfrm>
        </p:spPr>
        <p:txBody>
          <a:bodyPr>
            <a:noAutofit/>
          </a:bodyPr>
          <a:lstStyle/>
          <a:p>
            <a:r>
              <a:rPr lang="en-GB" sz="2800" dirty="0" smtClean="0"/>
              <a:t>Bet £1 on each coin being start of chosen sequence</a:t>
            </a:r>
          </a:p>
        </p:txBody>
      </p:sp>
      <p:sp>
        <p:nvSpPr>
          <p:cNvPr id="3" name="Oval 2"/>
          <p:cNvSpPr/>
          <p:nvPr/>
        </p:nvSpPr>
        <p:spPr>
          <a:xfrm>
            <a:off x="1835696" y="220486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555776" y="220486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275856" y="220486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995936" y="220486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716016" y="220486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436096" y="220486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6156176" y="220486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876256" y="220486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528" y="1268760"/>
            <a:ext cx="33123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Target: HTH</a:t>
            </a:r>
            <a:endParaRPr lang="en-GB" sz="4800" dirty="0"/>
          </a:p>
        </p:txBody>
      </p:sp>
      <p:sp>
        <p:nvSpPr>
          <p:cNvPr id="14" name="TextBox 13"/>
          <p:cNvSpPr txBox="1"/>
          <p:nvPr/>
        </p:nvSpPr>
        <p:spPr>
          <a:xfrm>
            <a:off x="179512" y="2852936"/>
            <a:ext cx="15121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002060"/>
                </a:solidFill>
              </a:rPr>
              <a:t>Stake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9512" y="3429000"/>
            <a:ext cx="1944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002060"/>
                </a:solidFill>
              </a:rPr>
              <a:t>Payout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91680" y="2852936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1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411760" y="2852936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1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31840" y="2852936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1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851920" y="2852936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1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72000" y="2852936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1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292080" y="2852936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1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12160" y="2852936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1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732240" y="2852936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1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956376" y="2852936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002060"/>
                </a:solidFill>
              </a:rPr>
              <a:t>8</a:t>
            </a:r>
            <a:endParaRPr lang="en-GB" sz="4000" b="1" dirty="0">
              <a:solidFill>
                <a:srgbClr val="00206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691680" y="3429000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0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411760" y="3429000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0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131840" y="3429000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0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851920" y="3429000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0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572000" y="3429000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0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292080" y="3429000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8</a:t>
            </a:r>
            <a:endParaRPr lang="en-GB" sz="4000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12160" y="3429000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0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732240" y="3429000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2</a:t>
            </a:r>
            <a:endParaRPr lang="en-GB" sz="4000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956376" y="3429000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002060"/>
                </a:solidFill>
              </a:rPr>
              <a:t>10</a:t>
            </a:r>
            <a:endParaRPr lang="en-GB" sz="4000" b="1" dirty="0">
              <a:solidFill>
                <a:srgbClr val="002060"/>
              </a:solidFill>
            </a:endParaRPr>
          </a:p>
        </p:txBody>
      </p:sp>
      <p:sp>
        <p:nvSpPr>
          <p:cNvPr id="42" name="Content Placeholder 15"/>
          <p:cNvSpPr txBox="1">
            <a:spLocks/>
          </p:cNvSpPr>
          <p:nvPr/>
        </p:nvSpPr>
        <p:spPr>
          <a:xfrm>
            <a:off x="467544" y="4509120"/>
            <a:ext cx="8229600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a fair game, payout for matching all 3 is £8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Content Placeholder 15"/>
          <p:cNvSpPr txBox="1">
            <a:spLocks/>
          </p:cNvSpPr>
          <p:nvPr/>
        </p:nvSpPr>
        <p:spPr>
          <a:xfrm>
            <a:off x="467544" y="4941168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Also payout </a:t>
            </a:r>
            <a:r>
              <a:rPr lang="en-GB" sz="2800" dirty="0" smtClean="0"/>
              <a:t>£4 for matching 2, £2 for matching 1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4" name="Content Placeholder 15"/>
          <p:cNvSpPr txBox="1">
            <a:spLocks/>
          </p:cNvSpPr>
          <p:nvPr/>
        </p:nvSpPr>
        <p:spPr>
          <a:xfrm>
            <a:off x="467544" y="5412358"/>
            <a:ext cx="8229600" cy="17610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80000" marR="0" lvl="0" indent="-34290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2800" dirty="0" smtClean="0">
                <a:sym typeface="Symbol"/>
              </a:rPr>
              <a:t>For HTH, payout = £10</a:t>
            </a:r>
          </a:p>
          <a:p>
            <a:pPr marL="180000" marR="0" lvl="0" indent="-34290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For fair game, average stake = payout</a:t>
            </a:r>
          </a:p>
          <a:p>
            <a:pPr marL="180000" marR="0" lvl="0" indent="-34290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lang="en-GB" sz="2800" dirty="0" smtClean="0">
                <a:sym typeface="Symbol"/>
              </a:rPr>
              <a:t>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Average </a:t>
            </a:r>
            <a:r>
              <a:rPr lang="en-GB" sz="2800" dirty="0" err="1" smtClean="0">
                <a:sym typeface="Symbol"/>
              </a:rPr>
              <a:t>n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umber of tosses = 10 for HTH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5364088" y="2132856"/>
            <a:ext cx="2160240" cy="72008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1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9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9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500"/>
                            </p:stCondLst>
                            <p:childTnLst>
                              <p:par>
                                <p:cTn id="1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/>
      <p:bldP spid="14" grpId="0"/>
      <p:bldP spid="15" grpId="0"/>
      <p:bldP spid="17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 uiExpand="1" build="p"/>
      <p:bldP spid="43" grpId="0" uiExpand="1" build="p"/>
      <p:bldP spid="44" grpId="0" uiExpand="1" build="p"/>
      <p:bldP spid="4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 smtClean="0"/>
              <a:t>Calculating the average wait</a:t>
            </a:r>
            <a:endParaRPr lang="en-GB" sz="5400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457200" y="4077072"/>
            <a:ext cx="8229600" cy="576064"/>
          </a:xfrm>
        </p:spPr>
        <p:txBody>
          <a:bodyPr>
            <a:noAutofit/>
          </a:bodyPr>
          <a:lstStyle/>
          <a:p>
            <a:r>
              <a:rPr lang="en-GB" sz="2800" dirty="0" smtClean="0"/>
              <a:t>Bet £1 on each coin being start of chosen sequence</a:t>
            </a:r>
          </a:p>
        </p:txBody>
      </p:sp>
      <p:sp>
        <p:nvSpPr>
          <p:cNvPr id="3" name="Oval 2"/>
          <p:cNvSpPr/>
          <p:nvPr/>
        </p:nvSpPr>
        <p:spPr>
          <a:xfrm>
            <a:off x="2555776" y="220486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275856" y="220486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995936" y="220486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716016" y="220486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436096" y="220486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6156176" y="220486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876256" y="2204864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528" y="1268760"/>
            <a:ext cx="33123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Target: HTH</a:t>
            </a:r>
            <a:endParaRPr lang="en-GB" sz="4800" dirty="0"/>
          </a:p>
        </p:txBody>
      </p:sp>
      <p:sp>
        <p:nvSpPr>
          <p:cNvPr id="14" name="TextBox 13"/>
          <p:cNvSpPr txBox="1"/>
          <p:nvPr/>
        </p:nvSpPr>
        <p:spPr>
          <a:xfrm>
            <a:off x="251519" y="2852936"/>
            <a:ext cx="20882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002060"/>
                </a:solidFill>
              </a:rPr>
              <a:t>Stake (£)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1520" y="3429000"/>
            <a:ext cx="2304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002060"/>
                </a:solidFill>
              </a:rPr>
              <a:t>Payout (£)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11760" y="2852936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1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131840" y="2852936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1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851920" y="2852936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1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72000" y="2852936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1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292080" y="2852936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1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12160" y="2852936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1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732240" y="2852936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1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12360" y="2852936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002060"/>
                </a:solidFill>
              </a:rPr>
              <a:t>7</a:t>
            </a:r>
            <a:endParaRPr lang="en-GB" sz="4000" b="1" dirty="0">
              <a:solidFill>
                <a:srgbClr val="00206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411760" y="3429000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0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131840" y="3429000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0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851920" y="3429000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0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572000" y="3429000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0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292080" y="3429000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8</a:t>
            </a:r>
            <a:endParaRPr lang="en-GB" sz="4000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12160" y="3429000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2060"/>
                </a:solidFill>
              </a:rPr>
              <a:t>0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732240" y="3429000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</a:rPr>
              <a:t>2</a:t>
            </a:r>
            <a:endParaRPr lang="en-GB" sz="4000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812360" y="3429000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002060"/>
                </a:solidFill>
              </a:rPr>
              <a:t>10</a:t>
            </a:r>
            <a:endParaRPr lang="en-GB" sz="4000" b="1" dirty="0">
              <a:solidFill>
                <a:srgbClr val="002060"/>
              </a:solidFill>
            </a:endParaRPr>
          </a:p>
        </p:txBody>
      </p:sp>
      <p:sp>
        <p:nvSpPr>
          <p:cNvPr id="42" name="Content Placeholder 15"/>
          <p:cNvSpPr txBox="1">
            <a:spLocks/>
          </p:cNvSpPr>
          <p:nvPr/>
        </p:nvSpPr>
        <p:spPr>
          <a:xfrm>
            <a:off x="467544" y="4509120"/>
            <a:ext cx="8229600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a fair game, payout for matching all 3 is £8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Content Placeholder 15"/>
          <p:cNvSpPr txBox="1">
            <a:spLocks/>
          </p:cNvSpPr>
          <p:nvPr/>
        </p:nvSpPr>
        <p:spPr>
          <a:xfrm>
            <a:off x="467544" y="4941168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Also payout </a:t>
            </a:r>
            <a:r>
              <a:rPr lang="en-GB" sz="2800" dirty="0" smtClean="0"/>
              <a:t>£4 for matching 2, £2 for matching 1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4" name="Content Placeholder 15"/>
          <p:cNvSpPr txBox="1">
            <a:spLocks/>
          </p:cNvSpPr>
          <p:nvPr/>
        </p:nvSpPr>
        <p:spPr>
          <a:xfrm>
            <a:off x="467544" y="5412358"/>
            <a:ext cx="8229600" cy="17610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80000" marR="0" lvl="0" indent="-34290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2800" dirty="0" smtClean="0">
                <a:sym typeface="Symbol"/>
              </a:rPr>
              <a:t>For HTH, payout = £10</a:t>
            </a:r>
          </a:p>
          <a:p>
            <a:pPr marL="180000" marR="0" lvl="0" indent="-34290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For fair game, average stake = payout</a:t>
            </a:r>
          </a:p>
          <a:p>
            <a:pPr marL="180000" marR="0" lvl="0" indent="-34290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lang="en-GB" sz="2800" dirty="0" smtClean="0">
                <a:sym typeface="Symbol"/>
              </a:rPr>
              <a:t>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Average </a:t>
            </a:r>
            <a:r>
              <a:rPr lang="en-GB" sz="2800" dirty="0" err="1" smtClean="0">
                <a:sym typeface="Symbol"/>
              </a:rPr>
              <a:t>n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umber of tosses = 10 for HTH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5364088" y="2132856"/>
            <a:ext cx="2160240" cy="72008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1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/>
      <p:bldP spid="14" grpId="0"/>
      <p:bldP spid="15" grpId="0"/>
      <p:bldP spid="17" grpId="0"/>
      <p:bldP spid="25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6" grpId="0"/>
      <p:bldP spid="37" grpId="0"/>
      <p:bldP spid="38" grpId="0"/>
      <p:bldP spid="39" grpId="0"/>
      <p:bldP spid="40" grpId="0"/>
      <p:bldP spid="41" grpId="0"/>
      <p:bldP spid="42" grpId="0" build="p"/>
      <p:bldP spid="43" grpId="0" build="p"/>
      <p:bldP spid="44" grpId="0" build="p"/>
      <p:bldP spid="4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 smtClean="0"/>
              <a:t>Average wait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76253"/>
            <a:ext cx="8229600" cy="226511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b="1" dirty="0" smtClean="0"/>
              <a:t>Sequence length </a:t>
            </a:r>
            <a:r>
              <a:rPr lang="en-GB" b="1" i="1" dirty="0" smtClean="0"/>
              <a:t>n</a:t>
            </a:r>
          </a:p>
          <a:p>
            <a:r>
              <a:rPr lang="en-GB" dirty="0" smtClean="0"/>
              <a:t>Minimum wait = 2</a:t>
            </a:r>
            <a:r>
              <a:rPr lang="en-GB" i="1" baseline="30000" dirty="0" smtClean="0"/>
              <a:t>n</a:t>
            </a:r>
            <a:endParaRPr lang="en-GB" i="1" dirty="0" smtClean="0"/>
          </a:p>
          <a:p>
            <a:r>
              <a:rPr lang="en-GB" dirty="0" smtClean="0"/>
              <a:t>Maximum wait = 2</a:t>
            </a:r>
            <a:r>
              <a:rPr lang="en-GB" i="1" baseline="30000" dirty="0" smtClean="0"/>
              <a:t>n</a:t>
            </a:r>
            <a:r>
              <a:rPr lang="en-GB" baseline="30000" dirty="0" smtClean="0"/>
              <a:t>+1</a:t>
            </a:r>
            <a:r>
              <a:rPr lang="en-GB" dirty="0" smtClean="0"/>
              <a:t>-2</a:t>
            </a:r>
          </a:p>
          <a:p>
            <a:r>
              <a:rPr lang="en-GB" dirty="0" smtClean="0"/>
              <a:t>Longer sequence always has longer wait</a:t>
            </a:r>
            <a:endParaRPr lang="en-GB" dirty="0"/>
          </a:p>
        </p:txBody>
      </p:sp>
      <p:graphicFrame>
        <p:nvGraphicFramePr>
          <p:cNvPr id="4" name="Content Placeholder 5"/>
          <p:cNvGraphicFramePr>
            <a:graphicFrameLocks/>
          </p:cNvGraphicFramePr>
          <p:nvPr/>
        </p:nvGraphicFramePr>
        <p:xfrm>
          <a:off x="6156176" y="1412776"/>
          <a:ext cx="288032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14401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Sequence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Average</a:t>
                      </a:r>
                      <a:r>
                        <a:rPr lang="en-GB" sz="2400" baseline="0" dirty="0" smtClean="0"/>
                        <a:t> wait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HHH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14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HHT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8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HTH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10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HTT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8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THH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8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THT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10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TTH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8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TTT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14</a:t>
                      </a:r>
                      <a:endParaRPr lang="en-GB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5"/>
          <p:cNvGraphicFramePr>
            <a:graphicFrameLocks/>
          </p:cNvGraphicFramePr>
          <p:nvPr/>
        </p:nvGraphicFramePr>
        <p:xfrm>
          <a:off x="3131840" y="1412776"/>
          <a:ext cx="2880320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1440160"/>
              </a:tblGrid>
              <a:tr h="403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Sequence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Average</a:t>
                      </a:r>
                      <a:r>
                        <a:rPr lang="en-GB" sz="2400" baseline="0" dirty="0" smtClean="0"/>
                        <a:t> wait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HH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HT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TH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</a:t>
                      </a:r>
                      <a:endParaRPr lang="en-GB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ontent Placeholder 5"/>
          <p:cNvGraphicFramePr>
            <a:graphicFrameLocks/>
          </p:cNvGraphicFramePr>
          <p:nvPr/>
        </p:nvGraphicFramePr>
        <p:xfrm>
          <a:off x="107504" y="1412776"/>
          <a:ext cx="288032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1440160"/>
              </a:tblGrid>
              <a:tr h="403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Sequence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Average</a:t>
                      </a:r>
                      <a:r>
                        <a:rPr lang="en-GB" sz="2400" baseline="0" dirty="0" smtClean="0"/>
                        <a:t> wait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H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</a:t>
                      </a:r>
                      <a:endParaRPr lang="en-GB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 smtClean="0"/>
              <a:t>Two sequences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1728192"/>
          </a:xfrm>
        </p:spPr>
        <p:txBody>
          <a:bodyPr>
            <a:normAutofit/>
          </a:bodyPr>
          <a:lstStyle/>
          <a:p>
            <a:r>
              <a:rPr lang="en-GB" sz="4000" dirty="0" smtClean="0"/>
              <a:t>Which is more likely to occur first?</a:t>
            </a:r>
          </a:p>
          <a:p>
            <a:r>
              <a:rPr lang="en-GB" sz="4000" dirty="0" smtClean="0"/>
              <a:t>e.g. HTT, HTH</a:t>
            </a:r>
          </a:p>
        </p:txBody>
      </p:sp>
      <p:sp>
        <p:nvSpPr>
          <p:cNvPr id="5" name="Oval 4"/>
          <p:cNvSpPr/>
          <p:nvPr/>
        </p:nvSpPr>
        <p:spPr>
          <a:xfrm>
            <a:off x="1547664" y="37890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267744" y="37890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987824" y="37890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707904" y="37890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427984" y="37890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148064" y="37890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868144" y="37890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588224" y="378904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H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076056" y="3717032"/>
            <a:ext cx="2160240" cy="720080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67544" y="4797152"/>
            <a:ext cx="8229600" cy="1368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Penney’s game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915816" y="3717032"/>
            <a:ext cx="2160240" cy="72008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251520" y="6372036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Walter Penney, Journal of Recreational Mathematics, October 1969, p.241</a:t>
            </a:r>
            <a:endParaRPr lang="en-GB" i="1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9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 animBg="1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2|7.6|3.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|15.1|2.9|3.8|3.1|2.8|5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8|2|7.5|3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5|3.4|5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7.5|2.8|2.7|3.8|0.7|3.1|3.4|2.7|2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7.9|2.2|2|1.7|1|2.6|1.8|2.5|10.7|6.8|7.1|7.2|3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2.3|5.3|4.6|4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4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2.5|3.2|5.7|1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7867</TotalTime>
  <Words>854</Words>
  <Application>Microsoft Office PowerPoint</Application>
  <PresentationFormat>On-screen Show (4:3)</PresentationFormat>
  <Paragraphs>401</Paragraphs>
  <Slides>19</Slides>
  <Notes>0</Notes>
  <HiddenSlides>7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Coin tossing sequences</vt:lpstr>
      <vt:lpstr>Slide 2</vt:lpstr>
      <vt:lpstr>How many tosses on average to get HTT or HTH?</vt:lpstr>
      <vt:lpstr>Slide 4</vt:lpstr>
      <vt:lpstr>Slide 5</vt:lpstr>
      <vt:lpstr>Calculating the average wait</vt:lpstr>
      <vt:lpstr>Calculating the average wait</vt:lpstr>
      <vt:lpstr>Average wait</vt:lpstr>
      <vt:lpstr>Two sequences</vt:lpstr>
      <vt:lpstr>Probability of red sequence preceding blue</vt:lpstr>
      <vt:lpstr>Probability of red sequence preceding blue</vt:lpstr>
      <vt:lpstr>Which sequence is more likely to occur first</vt:lpstr>
      <vt:lpstr>Which sequence is more likely to occur first</vt:lpstr>
      <vt:lpstr>Which sequence is more likely to occur first</vt:lpstr>
      <vt:lpstr>Which sequence is more likely to occur first</vt:lpstr>
      <vt:lpstr>Which sequence has the shorter waiting time</vt:lpstr>
      <vt:lpstr>Which sequence is more likely to occur first</vt:lpstr>
      <vt:lpstr>Shorter wait can precede longer wait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Coin tossing</dc:title>
  <dc:creator>Martin</dc:creator>
  <cp:lastModifiedBy>Martin</cp:lastModifiedBy>
  <cp:revision>32</cp:revision>
  <dcterms:created xsi:type="dcterms:W3CDTF">2015-08-09T17:33:52Z</dcterms:created>
  <dcterms:modified xsi:type="dcterms:W3CDTF">2015-11-06T23:22:29Z</dcterms:modified>
</cp:coreProperties>
</file>