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256" r:id="rId3"/>
    <p:sldId id="422" r:id="rId4"/>
    <p:sldId id="366" r:id="rId5"/>
    <p:sldId id="370" r:id="rId6"/>
    <p:sldId id="371" r:id="rId7"/>
    <p:sldId id="368" r:id="rId8"/>
    <p:sldId id="369" r:id="rId9"/>
    <p:sldId id="372" r:id="rId10"/>
    <p:sldId id="373" r:id="rId11"/>
    <p:sldId id="374" r:id="rId12"/>
    <p:sldId id="367" r:id="rId13"/>
    <p:sldId id="407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92" r:id="rId22"/>
    <p:sldId id="354" r:id="rId23"/>
    <p:sldId id="393" r:id="rId24"/>
    <p:sldId id="380" r:id="rId25"/>
    <p:sldId id="376" r:id="rId26"/>
    <p:sldId id="391" r:id="rId27"/>
    <p:sldId id="389" r:id="rId28"/>
    <p:sldId id="390" r:id="rId29"/>
    <p:sldId id="413" r:id="rId30"/>
    <p:sldId id="403" r:id="rId31"/>
    <p:sldId id="404" r:id="rId32"/>
    <p:sldId id="394" r:id="rId33"/>
    <p:sldId id="395" r:id="rId34"/>
    <p:sldId id="396" r:id="rId35"/>
    <p:sldId id="398" r:id="rId36"/>
    <p:sldId id="402" r:id="rId37"/>
    <p:sldId id="421" r:id="rId38"/>
    <p:sldId id="307" r:id="rId39"/>
    <p:sldId id="321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44" r:id="rId54"/>
    <p:sldId id="414" r:id="rId55"/>
    <p:sldId id="359" r:id="rId56"/>
    <p:sldId id="406" r:id="rId57"/>
    <p:sldId id="345" r:id="rId58"/>
    <p:sldId id="420" r:id="rId5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306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7583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3566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613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165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113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1672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20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258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535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357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623B6-1F5D-40C5-A3B5-2C57EBE0F8BE}" type="datetimeFigureOut">
              <a:rPr lang="pt-PT" smtClean="0"/>
              <a:t>13-11-2016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8909F-5083-48B2-918E-0E27A8CF17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319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57559" y="188640"/>
            <a:ext cx="4925323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3000" b="1" dirty="0" smtClean="0">
                <a:solidFill>
                  <a:schemeClr val="bg1"/>
                </a:solidFill>
              </a:rPr>
              <a:t>ALLEGORIE DE LA GEOMETRIE</a:t>
            </a:r>
            <a:endParaRPr lang="pt-PT" sz="3000" b="1" dirty="0" smtClean="0">
              <a:solidFill>
                <a:schemeClr val="bg1"/>
              </a:solidFill>
            </a:endParaRPr>
          </a:p>
          <a:p>
            <a:pPr algn="just"/>
            <a:r>
              <a:rPr lang="pt-PT" sz="1600" b="1" dirty="0" smtClean="0">
                <a:solidFill>
                  <a:schemeClr val="bg1"/>
                </a:solidFill>
              </a:rPr>
              <a:t>A </a:t>
            </a:r>
            <a:r>
              <a:rPr lang="pt-PT" sz="1600" b="1" dirty="0" err="1">
                <a:solidFill>
                  <a:schemeClr val="bg1"/>
                </a:solidFill>
              </a:rPr>
              <a:t>mathematical</a:t>
            </a:r>
            <a:r>
              <a:rPr lang="pt-PT" sz="1600" b="1" dirty="0">
                <a:solidFill>
                  <a:schemeClr val="bg1"/>
                </a:solidFill>
              </a:rPr>
              <a:t> </a:t>
            </a:r>
            <a:r>
              <a:rPr lang="pt-PT" sz="1600" b="1" dirty="0" err="1">
                <a:solidFill>
                  <a:schemeClr val="bg1"/>
                </a:solidFill>
              </a:rPr>
              <a:t>autopsy</a:t>
            </a:r>
            <a:endParaRPr lang="pt-PT" sz="16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Math(s)J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4"/>
          <a:stretch/>
        </p:blipFill>
        <p:spPr bwMode="auto">
          <a:xfrm>
            <a:off x="6084168" y="188640"/>
            <a:ext cx="2636416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5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74" y="836712"/>
            <a:ext cx="1368152" cy="129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08218" y="204220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smtClean="0"/>
              <a:t>Laurent de la </a:t>
            </a:r>
            <a:r>
              <a:rPr lang="pt-PT" sz="1400" b="1" dirty="0" err="1" smtClean="0"/>
              <a:t>Hyre</a:t>
            </a:r>
            <a:r>
              <a:rPr lang="pt-PT" sz="1400" b="1" dirty="0" smtClean="0"/>
              <a:t> (1606-1656)</a:t>
            </a:r>
            <a:endParaRPr lang="pt-PT" sz="1400" b="1" i="1" dirty="0"/>
          </a:p>
        </p:txBody>
      </p:sp>
      <p:pic>
        <p:nvPicPr>
          <p:cNvPr id="8" name="Picture 2" descr="http://xavier.hubaut.info/coursmath/bio/gphoto/desar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32" y="3664207"/>
            <a:ext cx="1413525" cy="17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924956" y="527341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/>
          </a:p>
          <a:p>
            <a:r>
              <a:rPr lang="pt-PT" sz="1400" b="1" dirty="0" err="1" smtClean="0"/>
              <a:t>Girard</a:t>
            </a:r>
            <a:r>
              <a:rPr lang="pt-PT" sz="1400" b="1" dirty="0" smtClean="0"/>
              <a:t> </a:t>
            </a:r>
            <a:r>
              <a:rPr lang="pt-PT" sz="1400" b="1" dirty="0" err="1" smtClean="0"/>
              <a:t>Desargues</a:t>
            </a:r>
            <a:r>
              <a:rPr lang="pt-PT" sz="1400" b="1" dirty="0" smtClean="0"/>
              <a:t> </a:t>
            </a:r>
            <a:r>
              <a:rPr lang="pt-PT" sz="1400" b="1" dirty="0"/>
              <a:t>(</a:t>
            </a:r>
            <a:r>
              <a:rPr lang="pt-PT" sz="1400" b="1" dirty="0" smtClean="0"/>
              <a:t>1591-1661)</a:t>
            </a:r>
          </a:p>
          <a:p>
            <a:r>
              <a:rPr lang="pt-PT" sz="1400" b="1" dirty="0" smtClean="0"/>
              <a:t>«</a:t>
            </a:r>
            <a:r>
              <a:rPr lang="en-US" sz="1400" b="1" dirty="0" smtClean="0"/>
              <a:t>Founding father» </a:t>
            </a:r>
            <a:r>
              <a:rPr lang="en-US" sz="1400" b="1" dirty="0"/>
              <a:t>of </a:t>
            </a:r>
            <a:endParaRPr lang="en-US" sz="1400" b="1" dirty="0" smtClean="0"/>
          </a:p>
          <a:p>
            <a:r>
              <a:rPr lang="en-US" sz="1400" b="1" dirty="0" smtClean="0"/>
              <a:t>Projective Geometry</a:t>
            </a:r>
            <a:endParaRPr lang="pt-PT" sz="1400" b="1" dirty="0"/>
          </a:p>
        </p:txBody>
      </p:sp>
    </p:spTree>
    <p:extLst>
      <p:ext uri="{BB962C8B-B14F-4D97-AF65-F5344CB8AC3E}">
        <p14:creationId xmlns:p14="http://schemas.microsoft.com/office/powerpoint/2010/main" val="26126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74" y="836712"/>
            <a:ext cx="1368152" cy="129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08218" y="204220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smtClean="0"/>
              <a:t>Laurent de la </a:t>
            </a:r>
            <a:r>
              <a:rPr lang="pt-PT" sz="1400" b="1" dirty="0" err="1" smtClean="0"/>
              <a:t>Hyre</a:t>
            </a:r>
            <a:r>
              <a:rPr lang="pt-PT" sz="1400" b="1" dirty="0" smtClean="0"/>
              <a:t> (1606-1656)</a:t>
            </a:r>
            <a:endParaRPr lang="pt-PT" sz="1400" b="1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5312706" y="3692218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/>
          </a:p>
          <a:p>
            <a:r>
              <a:rPr lang="pt-PT" sz="1400" b="1" dirty="0"/>
              <a:t>Philippe de La Hire (</a:t>
            </a:r>
            <a:r>
              <a:rPr lang="pt-PT" sz="1400" b="1" dirty="0" smtClean="0"/>
              <a:t>1640-1718)</a:t>
            </a:r>
          </a:p>
          <a:p>
            <a:r>
              <a:rPr lang="pt-PT" sz="1400" b="1" dirty="0" err="1" smtClean="0"/>
              <a:t>Mathematician</a:t>
            </a:r>
            <a:r>
              <a:rPr lang="pt-PT" sz="1400" b="1" dirty="0"/>
              <a:t>, </a:t>
            </a:r>
            <a:r>
              <a:rPr lang="pt-PT" sz="1400" b="1" dirty="0" err="1"/>
              <a:t>Astronomer</a:t>
            </a:r>
            <a:endParaRPr lang="pt-PT" sz="1400" b="1" dirty="0"/>
          </a:p>
        </p:txBody>
      </p:sp>
      <p:pic>
        <p:nvPicPr>
          <p:cNvPr id="8" name="Picture 2" descr="http://xavier.hubaut.info/coursmath/bio/gphoto/desar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32" y="3664207"/>
            <a:ext cx="1413525" cy="17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1459262" cy="21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924956" y="5273418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/>
          </a:p>
          <a:p>
            <a:r>
              <a:rPr lang="pt-PT" sz="1400" b="1" dirty="0" err="1" smtClean="0"/>
              <a:t>Girard</a:t>
            </a:r>
            <a:r>
              <a:rPr lang="pt-PT" sz="1400" b="1" dirty="0" smtClean="0"/>
              <a:t> </a:t>
            </a:r>
            <a:r>
              <a:rPr lang="pt-PT" sz="1400" b="1" dirty="0" err="1" smtClean="0"/>
              <a:t>Desargues</a:t>
            </a:r>
            <a:r>
              <a:rPr lang="pt-PT" sz="1400" b="1" dirty="0" smtClean="0"/>
              <a:t> </a:t>
            </a:r>
            <a:r>
              <a:rPr lang="pt-PT" sz="1400" b="1" dirty="0"/>
              <a:t>(</a:t>
            </a:r>
            <a:r>
              <a:rPr lang="pt-PT" sz="1400" b="1" dirty="0" smtClean="0"/>
              <a:t>1591-1661)</a:t>
            </a:r>
          </a:p>
          <a:p>
            <a:r>
              <a:rPr lang="pt-PT" sz="1400" b="1" dirty="0" smtClean="0"/>
              <a:t>«</a:t>
            </a:r>
            <a:r>
              <a:rPr lang="en-US" sz="1400" b="1" dirty="0" smtClean="0"/>
              <a:t>Founding father» </a:t>
            </a:r>
            <a:r>
              <a:rPr lang="en-US" sz="1400" b="1" dirty="0"/>
              <a:t>of </a:t>
            </a:r>
            <a:endParaRPr lang="en-US" sz="1400" b="1" dirty="0" smtClean="0"/>
          </a:p>
          <a:p>
            <a:r>
              <a:rPr lang="en-US" sz="1400" b="1" dirty="0" smtClean="0"/>
              <a:t>Projective Geometry</a:t>
            </a:r>
            <a:endParaRPr lang="pt-PT" sz="1400" b="1" dirty="0"/>
          </a:p>
        </p:txBody>
      </p:sp>
    </p:spTree>
    <p:extLst>
      <p:ext uri="{BB962C8B-B14F-4D97-AF65-F5344CB8AC3E}">
        <p14:creationId xmlns:p14="http://schemas.microsoft.com/office/powerpoint/2010/main" val="261266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87624" y="5733256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Fine </a:t>
            </a:r>
            <a:r>
              <a:rPr lang="en-US" b="1" dirty="0">
                <a:solidFill>
                  <a:schemeClr val="bg1"/>
                </a:solidFill>
              </a:rPr>
              <a:t>Arts Museums of San </a:t>
            </a:r>
            <a:r>
              <a:rPr lang="en-US" b="1" dirty="0" smtClean="0">
                <a:solidFill>
                  <a:schemeClr val="bg1"/>
                </a:solidFill>
              </a:rPr>
              <a:t>Fran</a:t>
            </a:r>
            <a:r>
              <a:rPr lang="pt-PT" b="1" dirty="0" smtClean="0">
                <a:solidFill>
                  <a:schemeClr val="bg1"/>
                </a:solidFill>
              </a:rPr>
              <a:t>cisco</a:t>
            </a:r>
          </a:p>
          <a:p>
            <a:r>
              <a:rPr lang="pt-PT" b="1" dirty="0" err="1" smtClean="0">
                <a:solidFill>
                  <a:schemeClr val="bg1"/>
                </a:solidFill>
              </a:rPr>
              <a:t>Estimate</a:t>
            </a:r>
            <a:r>
              <a:rPr lang="pt-PT" b="1" dirty="0" smtClean="0">
                <a:solidFill>
                  <a:schemeClr val="bg1"/>
                </a:solidFill>
              </a:rPr>
              <a:t> 800 000 - 1 200 000 </a:t>
            </a:r>
            <a:r>
              <a:rPr lang="pt-PT" b="1" dirty="0" err="1" smtClean="0">
                <a:solidFill>
                  <a:schemeClr val="bg1"/>
                </a:solidFill>
              </a:rPr>
              <a:t>dolars</a:t>
            </a:r>
            <a:r>
              <a:rPr lang="pt-PT" b="1" dirty="0" smtClean="0">
                <a:solidFill>
                  <a:schemeClr val="bg1"/>
                </a:solidFill>
              </a:rPr>
              <a:t> (US)</a:t>
            </a:r>
            <a:endParaRPr lang="pt-PT" b="1" dirty="0">
              <a:solidFill>
                <a:schemeClr val="bg1"/>
              </a:solidFill>
            </a:endParaRPr>
          </a:p>
          <a:p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7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100392" y="2243683"/>
            <a:ext cx="1296771" cy="1224136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73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419092" y="1916832"/>
            <a:ext cx="1296771" cy="1224136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588224" y="2132856"/>
            <a:ext cx="864096" cy="792088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444208" y="2348880"/>
            <a:ext cx="1584176" cy="144016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139952" y="3493698"/>
            <a:ext cx="1512168" cy="1375462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475656" y="3502324"/>
            <a:ext cx="2016224" cy="1798883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187624" y="5733256"/>
            <a:ext cx="6360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chemeClr val="bg1"/>
                </a:solidFill>
              </a:rPr>
              <a:t>Allegorie de la Geometrie </a:t>
            </a:r>
            <a:r>
              <a:rPr lang="it-IT" b="1" dirty="0">
                <a:solidFill>
                  <a:schemeClr val="bg1"/>
                </a:solidFill>
              </a:rPr>
              <a:t>(1649)</a:t>
            </a:r>
            <a:r>
              <a:rPr lang="pt-PT" b="1" i="1" dirty="0">
                <a:solidFill>
                  <a:schemeClr val="bg1"/>
                </a:solidFill>
              </a:rPr>
              <a:t>, </a:t>
            </a:r>
            <a:r>
              <a:rPr lang="pt-PT" b="1" dirty="0">
                <a:solidFill>
                  <a:schemeClr val="bg1"/>
                </a:solidFill>
              </a:rPr>
              <a:t>Laurent de la </a:t>
            </a:r>
            <a:r>
              <a:rPr lang="pt-PT" b="1" dirty="0" err="1">
                <a:solidFill>
                  <a:schemeClr val="bg1"/>
                </a:solidFill>
              </a:rPr>
              <a:t>Hyre</a:t>
            </a:r>
            <a:r>
              <a:rPr lang="pt-PT" b="1" dirty="0">
                <a:solidFill>
                  <a:schemeClr val="bg1"/>
                </a:solidFill>
              </a:rPr>
              <a:t> (1606-1656)</a:t>
            </a:r>
          </a:p>
          <a:p>
            <a:endParaRPr lang="pt-PT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331640" y="1556792"/>
            <a:ext cx="3816424" cy="237626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339752" y="1412776"/>
            <a:ext cx="2016224" cy="2376264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76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545" y="1484784"/>
            <a:ext cx="1973167" cy="3240360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7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cx.images-amazon.com/images/I/51um7aZex6L._SY344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24669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3030879" y="1487154"/>
            <a:ext cx="5798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Williams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Eunice. (Toledo Museum </a:t>
            </a:r>
            <a:r>
              <a:rPr lang="en-US" b="1" dirty="0">
                <a:solidFill>
                  <a:schemeClr val="bg1"/>
                </a:solidFill>
              </a:rPr>
              <a:t>of Art), Gods &amp; Heroes: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Baroque </a:t>
            </a:r>
            <a:r>
              <a:rPr lang="en-US" b="1" dirty="0">
                <a:solidFill>
                  <a:schemeClr val="bg1"/>
                </a:solidFill>
              </a:rPr>
              <a:t>Images </a:t>
            </a:r>
            <a:r>
              <a:rPr lang="en-US" b="1" dirty="0" smtClean="0">
                <a:solidFill>
                  <a:schemeClr val="bg1"/>
                </a:solidFill>
              </a:rPr>
              <a:t>of </a:t>
            </a:r>
            <a:r>
              <a:rPr lang="en-US" b="1" dirty="0">
                <a:solidFill>
                  <a:schemeClr val="bg1"/>
                </a:solidFill>
              </a:rPr>
              <a:t>Antiquity, </a:t>
            </a:r>
            <a:r>
              <a:rPr lang="en-US" b="1" dirty="0" smtClean="0">
                <a:solidFill>
                  <a:schemeClr val="bg1"/>
                </a:solidFill>
              </a:rPr>
              <a:t>exhibition catalogue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42-43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Wildenstein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smtClean="0">
                <a:solidFill>
                  <a:schemeClr val="bg1"/>
                </a:solidFill>
              </a:rPr>
              <a:t>New </a:t>
            </a:r>
            <a:r>
              <a:rPr lang="en-US" b="1" dirty="0">
                <a:solidFill>
                  <a:schemeClr val="bg1"/>
                </a:solidFill>
              </a:rPr>
              <a:t>York, 1968.</a:t>
            </a:r>
            <a:endParaRPr lang="pt-P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908720"/>
            <a:ext cx="7729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«</a:t>
            </a:r>
            <a:r>
              <a:rPr lang="en-US" sz="1400" b="1" dirty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nferior</a:t>
            </a:r>
            <a:r>
              <a:rPr lang="en-US" sz="1400" b="1" dirty="0">
                <a:solidFill>
                  <a:schemeClr val="bg1"/>
                </a:solidFill>
              </a:rPr>
              <a:t>»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Egyptian geometry </a:t>
            </a:r>
            <a:r>
              <a:rPr lang="en-US" sz="1400" b="1" i="1" dirty="0" smtClean="0">
                <a:solidFill>
                  <a:schemeClr val="bg1"/>
                </a:solidFill>
              </a:rPr>
              <a:t>versus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«</a:t>
            </a:r>
            <a:r>
              <a:rPr lang="en-US" sz="1400" b="1" dirty="0" smtClean="0">
                <a:solidFill>
                  <a:schemeClr val="bg1"/>
                </a:solidFill>
              </a:rPr>
              <a:t>superior</a:t>
            </a:r>
            <a:r>
              <a:rPr lang="en-US" sz="1400" b="1" dirty="0">
                <a:solidFill>
                  <a:schemeClr val="bg1"/>
                </a:solidFill>
              </a:rPr>
              <a:t>»</a:t>
            </a:r>
            <a:r>
              <a:rPr lang="en-US" sz="1400" b="1" dirty="0" smtClean="0">
                <a:solidFill>
                  <a:schemeClr val="bg1"/>
                </a:solidFill>
              </a:rPr>
              <a:t> abstract Greek geometry</a:t>
            </a:r>
            <a:endParaRPr lang="pt-P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0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3472674" y="1124744"/>
            <a:ext cx="23194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000" b="1" dirty="0" err="1" smtClean="0">
                <a:solidFill>
                  <a:schemeClr val="bg1"/>
                </a:solidFill>
              </a:rPr>
              <a:t>The</a:t>
            </a:r>
            <a:r>
              <a:rPr lang="pt-PT" sz="3000" b="1" dirty="0" smtClean="0">
                <a:solidFill>
                  <a:schemeClr val="bg1"/>
                </a:solidFill>
              </a:rPr>
              <a:t> </a:t>
            </a:r>
            <a:r>
              <a:rPr lang="pt-PT" sz="3000" b="1" dirty="0" err="1" smtClean="0">
                <a:solidFill>
                  <a:schemeClr val="bg1"/>
                </a:solidFill>
              </a:rPr>
              <a:t>diagrams</a:t>
            </a:r>
            <a:endParaRPr lang="pt-PT" sz="3000" b="1" dirty="0"/>
          </a:p>
        </p:txBody>
      </p:sp>
    </p:spTree>
    <p:extLst>
      <p:ext uri="{BB962C8B-B14F-4D97-AF65-F5344CB8AC3E}">
        <p14:creationId xmlns:p14="http://schemas.microsoft.com/office/powerpoint/2010/main" val="19090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5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314325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5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87424"/>
            <a:ext cx="10153128" cy="100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brary.si.edu/sites/default/files/media/adoptable_books/adopt-euclid1726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9" y="3284984"/>
            <a:ext cx="3409393" cy="290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ultado de imagem para Eucli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AutoShape 6" descr="data:image/jpeg;base64,/9j/4AAQSkZJRgABAQAAAQABAAD/2wCEAAkGBxQTEhUUExQVFhUXFx4bGBcVGR0fHRwbGxwcGxcdHBwcHCggGB8lHBwdITEhJSksLi4uGh8zODMsNygtLysBCgoKBQUFDgUFDisZExkrKysrKysrKysrKysrKysrKysrKysrKysrKysrKysrKysrKysrKysrKysrKysrKysrK//AABEIAM0A9gMBIgACEQEDEQH/xAAcAAACAgMBAQAAAAAAAAAAAAAEBQMGAQIHAAj/xABFEAACAQIEAgcEBwYFAgcBAAABAhEDIQAEEjEFQQYTIlFhcYEykaGxBxRCUsHR8CNigpLS4TNyosLxQ7IVJHODk9PyU//EABQBAQAAAAAAAAAAAAAAAAAAAAD/xAAUEQEAAAAAAAAAAAAAAAAAAAAA/9oADAMBAAIRAxEAPwDtK0RGmOzERFsbvYf842QR3+uPVBOAAr09728AZ+GIqakEQp7jv8iMT18tJBvHdcYhaj2pUEHuBH44A1lJ5x5YxG+5OIi5jtBgfAAz7pHxxjRzAafd78ALmazLfl6f1YDqZ695Fv3I+OGYVjYiPMT7ojA+ap32EHvECfMzgFv10E2k+Ep8IxOmaIBtHdafffGxoAbGnM2iD8ZxO4IEQt/13XwATcT0i5iOcDntYTJ8Bhxw7LMwDVRc3CGOz3TFi3wGw7yFwvLipU1wuhD2Nva2L/EgeHmcP8BiMQZ2kCpmNtzgjAGbyBeYqOJ5Wj3YCgccry2kMCNzFoMHck29b4U5Tj9ZTArkyBC3MxeIYRO8keIkacPek3BHpgguNDRqJYCBzhYAUm/a8vTn2equJVXN7lNGtUBAABKmRYK3MySeeAv/AATjgrM1PVFRV1FNAJIkzpgXi090rO84evSJFhy30j++ORcKzOrtWWopXSwFwwEgxtdT7LfZI3mB1fgWZTMZenVsCRDKoBAYe0B2duYPcRgB3yTAGb+JAj3aR88LK+sbbDxF/ewxYaiXtHhCX/7h8sLswW7Q6vVex1LcRazNgFeVzFVjpNN9J2gE+8BrYZ1Mu67M4EQRpJPf/wD0x7JZZmPsH/T+DYObLsD3fxIPxnAD0XqxZ6gHcaX9vxwQtJzdiDbcqwI9C0HE+XZiNJ+Y+cmfhjRw9yFk8u03ygz6YAMeBRiT/wBSlO5i0EwPXCnMUGgmT2iJCU9IA7hO2874sgQmCYmfZKMI74gX92ErrWLELTHqQPmcAdwikAB+zqswPtOUYcuQa3u78FfVhJlQd7Etz8IM4i4fUrr7dP1AVv8AdiQ692JH8C/1HAYPDULAqGXmdDsPWIxtV4YjER1hPPU5PwYYICIQO3Tn94JifKZNd5U+I0flgNUyOlYg+Vv0MewwNEDlP8I/LGcAZBxq362xsjSJxk4AbXbZvhiFVlpt3XEHBTUp5nHhRAmBfAD1WgEkgepwFVq1ot75EfOcNHpzzOIfq/jP6798ADRqPzMd9/8AnElSoTzNjuDv8MEtRPd8T8sRtlvIeQOA0Vre03v/ALYF4kwSjUIbtRAM7M0KseMkHE70AOfzP4YB4vAotaO0sn1tY+MYA7ovSK0FncySO6eXlhxhFwSs7UkCqAPvHu7x5+OHNKlpHMnvOAkxFVrBdwfQYlx7AU7pbWp1NKy4IO2mB3+0R+fwtyzjikSRIX2iCSqywmSRJqEwoCjv5GMdr6T5BatFgV1E9/L8/LxxxzjNDtNc6paLyeQOwYgWvpHMQRBgK1knNNtYmSYMhhqNj2NRknfumw8rx0T4qtKtDpNGvsCJ0VY7BFwSGAINua9xxRczRhiXAKnadXaEGdWrtEQSZiAAZvhhw6OyCZBiSQRMg32mNptYjngOvZqmrkQIHIaGXw31AHCx8m0wA/8A8dvhVxP0f4mcxS7Wk1UsSb6xybxMWPje043rZoqSCJsT2QIsQDuw7xgJeH5YC5DbbBf7mcGpQvYPH7yQPw+eBMpnYE6B/o/r/HB1PiQnlJ5AoP8AfgJVpVDYQByJ1W9zfjiZaTQF1yOcQP8AuYnEVLiIm6jwug+VQ4Kp5+fssPVP/sOA0rBACtwYtCm/Lu/HCKm6lyCtU33Vbe4k4tLZoab29V/qxVMzxVVqEFRv96n+L4Bu609PZLGBtYfBgMA/V0O8yeXZxv8A+Jhh2VP+n8DjX/xci23kxt6A4BnTyqwLN6R+WDMtStAn1JwlpZ373rIf4WvgzKVVmze8N+K4BoQBuR6z+JxjA0ifbGPYBogtj2PA2xG7W/5/LAaimNUx7/7HEjCd8D9eu2oerD8cbGqImbeBGAlj9RiNpFx8sYWuO/5YyX7iPfgNiSdxjE+GMTfceUY3U4DBFsJuNZbrmp0OROup/lQyo35t8FPfhyx8sKMoxOaZuV1E+EA/EH34B3RphQABAGN8exicBnGMeONSpmcAJxeeqaBNtpI+I292ON8WTVrQj2X0sJnc64FzpmVYXDXG1iO15qrpUk8u7HK+lb06rMFiLg7AEHkYuJIAMxuN5wHPa9FQ4KjeOZ74FiT3sQQTzubAYp1CrHVcz2YsQO4Aix3gXgiL2Ikzco4JMjUO0NjJAkxsSQRuIgxA7OBjUUkAC7RpmAIEk2iLCTvNifMHnR/ibU6vW0wCVk6THbEGRAt2liJiCQYtjqGpKiBgdSOAVKqBKm6mNJ3BxxhKyqVEjlYLzIBHgsWPqRjo3QtqdXLqpAL02KSQW7JAZbAwu8Ry04C55WqigKvxEfiBgg10IvP8I/I4W5d1Xs2X/wBuMNqFS0gmfEED4DAR06aTYNfvH98S9UBtPuP54zXrmLx6E/liEZpj9ifcfxwBb0103BxXXrlXgIT6x+OHtXMELam3uH54VfXb+y/6/jwG/WsRPVkfxYxqYj/D/wBX9sTpm53Eeen/AOzHhmFJuR/MP/swEXWsLhT75/HBVDMMe+P154jWss7D+Yf14npMx9kD3/3OAmFQn7I95/LHsajVz0j1P5Y9gJ+tH2Zn3fDEFXMBRJVj6E/ADBWjxby0k/PGpFrMT6x8MAIc2fuuP4W/LHjnxE9r3H49nE5pN3n9emNer8PgP6RgBqnFyI7Mz4H8sZo8YBuykfrzxJUU8gD/AA4yhPNf17sBKvEEbYjBKVFOxHpGBKmYA7vf+WNPrQ8PSfxGAMJM2wkouErMWIEOxJnvJcTyjS3Px78F1M2oBnUPh/uk4q3G88HzOlTbq0ZgbknUwH+YdgSOcLynAXvL1usAZZCnYncjw7ge/wD5wDxTpFQoN1bMWqxIo0lL1ItfSvsi+5gYq7cWzOedstlH6sUgBXzC30vzpUzsX+8/2bgXuLFwrhVHKIUpIVkks0OzMTuWeJbznAB0uM52uYo5UZdTP7TNN2hvBFFDLbbF15YS9KW4hQKVGzzCnswpUKaqOeoFg5HkTf34tuSrioxi8eVvLfc/LntgHplwwVkTW+iismobz3KFgSSTaBckjfbAUzjfGM/lQrrnlr0qgGkVaNJiZE9nqerJse87e9JU4iMx1nWItJtcGrROtQAAXLU46wR2TIDLaJxcekXBcvXXTSqqKtMCIrQ4InSGWRebdozuLXxxziNOpSJViNMDtAASGWCrKCBH2Zi14vgHHFOHEEFSjIxjrKbKUnYQwkgyPZtuRyGFj0m1BjER96bGTCk3MnnE28oMqqajs9MA6lYhacrUgEHSYQJUAFoZjMmx2M3DGZ+3UajTExSaoCGqEmNQC6Rp1CAdIBIgXwCTNs+oBl1XmJKi0dn2ZIFvHnzJxe/o0zy9c1N+sCtTDJExKm4McyHB9Mc/4ln6hdlKU6VQEggaraeYIMHeRY+vKx/R5VNTOU9YcgJUZ9OowoGm8ElblBN9uWA7ZTWfZJtyOo/ADBLWuWH8rz8MB5LKUyLIANwYY/OnfBFSARb3IB8zPwwEy1F2ufMP+OPBE5/LGpSR3+g/PHjTC/ZHlAwEWYqp4mO9WwocUm+yN+aN84wxroW3XbadNv8AV3YW1KOo7KPGFkeI7RwBNKjTHJfcfxxsQgBiB5D+2JadALFlB/XjgpaK7Qt/DuwAVJZ+0fIg/wBWCJExqHlB9e/BAoDkq42FMdyg9+AgRwRuPQY9iZUjYj0GPYDRXAtqYf5t/jGB3qgc3jzaPng+m1ryPJifwx52H7x8L4BcKysTDP8AzP8A1RiWY5k915/HEjUxMwf5j+eMMSbR7yp/HADVVY/f9J/ARiNaU7mqP/cIHuGJaykG1/LSB/3Y8tWptp+X9eA3o0wB9r1IPxMnHtAO8esH8DiKrTc8h6kj4TfGirUH/wCfza+AwcmguCt/d8MU3pwzZajXrUgVqGiFXTqF+sKFxAtoFbUPLwtbs2XPj/DP+7EIyDVlK1KYKnvAG4g/9S1iR5SNjcN+gdSj/wCH0jlkbqiJ0IRq1faBuIIIKxPLD8uOrDAFJiNS3EkASItfv2545/m+G5zJ5erSySIuWuwKvUqV7gagAFATtEmzGI8cJF4Zn+HCjUzOb1ZepUArZRGd30sbhCVMkEyQoUmIB2wHUM3mkpIQ1ZKYRgajPAJUAMY232tymMc6z/GK/G8waWSGmhQhjVcsqhj7JYC7NEwoMASSdhgz6Wc5TbhLPZ5rL1FRQCGUmd4sAhYeOkXm2F/QzJGrwujTy9RqRIK1Hp1TT0VNROtiiEtrUrckd07YBbUyVbLZg0czXULTXVOXSobRFgg7LaY9q1t8M/pBAgU3p6tSalqARqg7NAPaAWZ3uR4YkzPQfMhsvQpNrTrTVrVCx3MA6iwJLFQBJnVAsIMv/pN4aKeTDIB+z0jlcbXBsxJtO4n0wHJOA8WzVIsKOkJPa1gRaYDyBMlhe2wEwTLLiPC2FNMw6LUVKa0G0sNMJZjpK9otI2Kgdw1RhNw6mlnEgydSyRN4aWM9kzF5juthrw7gQrK6hjpoanNAlgH1nsNqiQ0ggwCAVW9hgK/0vopqp1FY6tLC57RClSkmdwrRO9rnFn+i2r/55HYy3V1NiBOp0uQDcmJJ78UvpBneuzJUA6KR6pAxmAGMuTMSzAsTtcC8YsnQfiFPh9R6lZKzMy/s+rVJUAk1A0tII7JIE2E4Du31hbdgkHujne51/PE9KqrgFS4BvGk/gcUBfpPya+w7FiQCHWqIEwx/wzte0RIiRvhnkemdOupZTSZAYla5m/3ltpO9vDAWsU72B8iAPm2JFv8AYY3IuI2Mczt488VhemFOSAFtz1NHjeCDH6PdMvS8aZPVAxt1hN+4wMA5zFNjMUz4/oNhfRo1J2Pl+nxCnSJHN3QSOTN/UMbZTNpMioW8tRHzOAZgM24b0Mf7sE0wRyPqZwHSzAPf6hsT0619vifzwBK6p/v/AGxqxbuJx41jyBPqfxxiW7vcJ+RwGT5/r34xjc1iu+n1/wCcewEU7SRMctI/3YzUqkTZiIGw8+e3LvxI6yBDe4jEOYTSsE6vA/8AOAEqcRjZH/mX88DV+NxvI8C35KcSiko9pF8gR+JxJUy9DfQJ8h+eACocXDEdqJ8T8ZAwa2at7U+er8JwPpp7CR5Fh8mxJTyqyD2z5s34nAZ+uf5T5A8/MYlWs0T2Ft9r8jjFQchqHkWwI8n7VQ/xHAefNNNlU93aT+vE+Ur1T7SaR33P/axwvqUSd1c+cH8cEZTLjYov8Q/InAF5nKUq0K51LPsy/wARMH1til8U4DQyhqZuiKQzCCNWghi0aC6KqaQxBuAIk8pxZ6nDIkhr+gt4dgnCnOdJxw95qhmp1AWMD2WQBfTUNjAEq0kYD30bgZnh1TKZmnLJUZXpuDZX/a0/aOo2YXJJJm5wk6LVqGTqZilUR9NFxTPU03YtYtBVZlQvaO+4B5YuWRzlM8QWorhevygdl1blHhSRzMVInwHhiq/SLxalwur1lMhjmNavQMBRqhqlSy6i7ECSZ+zsMBfujvHMtmUnLVUcDkBDDwKQCD4EY559JnSWsVbKPR0uTKsrSrAG2mQL2Mg3keuKj0d4R15NQ5Ooy1GLIy1SjAlbLZdJ1ciTEkd9yDXLlKLU8wyyOreqSKgZRGhlBIaO9SpuIFwMBX8s16dPUQGYRue1v9kHTJO0TaSNyCc5+yqid2MdkBJtsWWCR2V9r0HZjB2e00asaQb9sGRe7AyrAqxNvEztPaA4nommxU0wZc6pIClgItyJvyM89oCv8QyqIDUp20gTpYkdo6dMRKkGSD7J0m20tuH8cp9VouxIk27YYbsoNmBG6g2HO3aHOWpMdLstI7h5BtBI1Cy+0BeVbvPcDVodTXTWNDI/2YI1ASv8LNFoFiZvOAZVMjSrLU7UMAOqc2DFtZZb6b2Yi/h2yRhbkOspVYBK1BOkxcxcyCLCDcERHuxtnwhRdJstIBtUjtIWXYCzaQN+TC0k4mzdAPlaLEzUEgyZYkN2TFvshR32J2g4C3cA6VUZCZkNTc2WqpRab+cx1RP+Yjy2xb1zLRZWjkQ5Py1A45GaU0yRpgKSRY6SNJ0wGiOzpmdjtYxY+H9K62WFMsWrZRxEMf2lNhHZVoWdvZNt1nngOkcMDsL6I5yp/Lyw6yyAAmFMHl+UYU8HqpXprWpVhVpsbEJpg8wQQYI5g4fZOmDNj8PwXAa0aykwQo8yR8AuDKcf2k/ljf6ueU+o/tjK5Y2kj3DAZp2M6Z8if6fxwQjE7CPMHGyUiLfOwxrUrhYkx5T+WAkqSB+vzx7HjWBFiD5nGMAsohlA7Kj1Yn4DGMys3PxJ+Go4iy6GAWRgY5k/MJjXMUm3E/zsPSyAHAQ1EJuFHmCZPxxHVy0i4B9T/bEuhjHbbymfmuNxqX7R94wClcn2h2U7pIM/BsEZfh55BP5fzJwZpO5ap6E/gMeNRbdprbzqPl54ASrk2n2Vt4L+IxqMsRso8YWn+CHEjlZPbn+A/gcQ1GTw9Fcf7sBFUo6f+kx/yp/+cZGcYbUmHmL+FtZxhUog6mF/8jH5g4H41m1WiWvpY6VgQS3cLSInlzIE7jAV7pP0vKApTUGpsWc9ldwfZc62FrWF9yezilcDq5jMGoHYstS9RnN2AEKunYWLGAIEHbnA05mq+rToXZogSLEmLEXMf5SRuZk4lTSi66ndCWk6DBJKyZY39p4PgT3YB7wjhDZ5KKUS3WZdHSoQSHALEI17w6AATy1cwMNumHQvLZZNbVWerCtLszvAOlolpIbUIuIK79z/AOjd6NLJPmQNLkPJ5fe9Y0+GxsMVZuKDN5p2VSwD9kIzhusYsaYBRrBRp8NWonAE5DpTnsnSAr0+roiVBJphwXYsjqkhyO9Sos8jaDbcp0myedorSrhNZUKSRYVAStuag3gzzK2NjzxuhNernGDUmMSDVYTqixItp8Qo9eeGHF+ioy9UMmsBTJXmQ40sF21TAuDHsmFOwLunPRl6NSaasaQYMAfsQdeksTDoYbS1ovN7BdC1tJdu3BAZSRMLKgCCpv8AZIvGx2HYMhlaeaytRCQ4jSrN4wV+IB9ccrzXDArVKbf4isy6FY9lQ0EnVsftchIJ3wCvIZIMXpyFJUkEAezYXUmD7QiDBtfC6sWfMt1gDOtV3fTMd6NYSL6ALG5vc4Z09ShWqM2u8EdpgVEOBft2WTBFj64kfN0qdJ3VQatQXYxY2sS2wgERpm8dokkhUK6FmZe1JILBY3nncEnfa+HnR+j2MxGskIvJSdMsCBBsYEb92w3WGnNQk6oP3wLm52AhATf1IxaeiqlhmxTJ0haauSxvJYwZlRtG45YBLrIoVDBkKwXuGskDST7IBYeO5kSAY+FL1mXq0jMjtInK4UqY5/3PMjDFxqIpAi7MxgbqAQm0kAGT6gHbAvBGAqrfdIJYxtIEaSGsFfntbncJOA5/MUV63L1GpsI1oD2akWXUrSpI2kr4b3PSujf0miSuapsoFutpAGD2j2kuRYAyCd9oEnmXDFVatUAMATYEbDeY5NeO7fwGNqBNKsAS0MD7RIvFvGGED15ROA+iMnxNaq66Liqn3l0xPcbiD4HBeXed0jvJA/CccEy+fq0KvX5dmRr6iPZdCLBgPb0k8x4x2hHSOiHTpMx2Ks0ngQSQabg7ENuk27JNpAk4C+KoUCw9P+Mec8yD6E4GFYHu9/8AbBCEW/X44CGpmfCPUDGMEVEn/gY9gFqM/JG9YH+/G9en4crzH4k4lMGCXkRuD+WPOEI3J82YfLALBlzNp8gTHwXGauVJtEeJJ/LBVOmJICn3sfmMbij3g/A/PALTl0H2UJ8ST88bdVTiSE8oHyjEucpECQxHquIwupR2j4gz+AwGFqUhtpH+UD+nGtXN0hznw0A+fLEFbK07hggPrPznC/O9SgkKCfW/vkciT4A4Ar60lWotJD22svZHL2jdb6Rfu2HPFd+lXiYp00ytLcEUwQTMsAXJ5eyGubztzh70BQO1fOMBAlKYAFkEM2mBsWG/MpOxGOZ9L8ycxnQA+laQOqqby1WCFXvbT1Ygm0E25gDmc0mVpaFjWwsYieUi3ibgDc94lMchXrNqVW7VjqsxvYIh7TyYjSCfdhnl6kVNOXBDmP2pOp2uwHa3GrSbLAvBx0noxwelklFaqzM5IAPtOxvCgLN9PkSJnbAQ8E4f9WyGaywSWUwATe4ppTYWFmL6+W5wH9F+VFKsq1YmpOloiWXS0+Zv4b4sPSNatZWzKIyK9Hq6g5xIelUjvRhf91iZgYRBVNNYfSwUKSCQEdQF1CSOw0T4Xi6jAdcReUeviSZ/XjivdMgq0mIXtMrCPveB9O0I2Ckc8LafSaqKTdkDMUxqq0jvYQzreCpADi+x/daIclxZc4mXOoM2kHWOVVQVZSsW3fewkd+AW9B851TClJ01VZZeezVEKqkm8GCQTyZBvhD0hyoWtUeP8d3I5Q0zUXYgsB2oIgi49kkW7pJ0ap1Mv1o7FRQWQqditytvbBEmCCQfigpV1zeQzTOSXSnqeDfXTBqU2EGJMGSDzPecBR6+Y7QMgFW1do/cGpSTfWIAiTy965VMsWLohcladyFViGpgH2YCkG+89xnD1sugBk6zqUkKDyapAWbH2lgAEXAwtoU2NV1qKSUIAaJ1IFCqR6KL98jwwAw009byCIsTysRI5r5TG3hix9G8uafCutMFsxVZlsfZpA0wfDt6zG3aGKnxSh1tSnRGnU50IDIh3IABHix5bDzxe+nNWnQp08vSulCkirGzGCFJMczeR44CocKq/wDmUYm3bnVMjToU8iYBBIHOCMRZapqqp9xarC4iSVIgAXEgDB2Syp+tU6Ak6Mv2gDMtPa5wezAjuJ88GUeEsKraw0EkhF9GidtzBvy8LAqqMRXqRfUilQLSPtEjkNjfwOPcSyzMkpEbgjlyBI5Xt32BtiPO1/2wbVGpCpm4ABMaY+9aI9cH1sqdMkEct5ERtuYFtRG4AvgPZDOFgG7MNLX07iA/KTEHx3O5EE5bRTqkFRpB2gRpYmd7gSNO28+OF3CK4K0hEEuyyBcDVFzECQWtMXHjhor09JYsxrBgFpleyKQuzM27NqIMTInbAX/ol0qWmFpV2/Z7JW+7tpDxEAksB3abxIx0BaMbH9epxxPN0BTVlB5SADaBdSdoEz47d+L50A6Q6lXLVJUgHqSftIADpA7wDaOQI+zgLn1R+98Bj2N4PKT7vxxjABDYBmn963u2xHWZCD27/un8sBnidIruCfNvnGNH4gv3R/Mx+a4ApKYiIYR36v8AjEgp+H+n88AHiirtt629y41HFJkqD/K/z04AzMFosoHp+T4A6uobgqQe8Kfd2jjetmmsBruDYKI5RuwP/GIaOo2IaOXYTb+KpfATBWCmZA39oxA8kthbx3JlcpUqsAC40KrXhS3bJvElRy9Jthlw/La6wpkhgBqcaFA0/ZFiZJaDHcp7xiLpiDVzOWoj2dYkd8klhH/po+/fgCFy4yvC4sCKMGLS7DtGe8uxbHCnoMesq1HszM3VuTYGGWQwvBAB79+U47T9IlQjIqqhhI2m9hYeOOK55Nb01uV1LBm8Sx2Egf4i25WwFi6L0J1PpJuYU7XafAS0sPGOdies9HeCJAqVdLVDstjpEAgecQT4k4q3QajTVNbJCosgiW7gtyBJPZI5mfG3QsmCqa3sxubk6RuFE/qcARVcKLCTyA545vxjhX1ap1y2pmoOzPZQ6iIBJgL2VtG48cXni2bNKi1UjtwQoAk98AczAn0xTeKI1FFoVpJ6xX1KzCQ/aqXUjatI8BpJucAZUy4+sUurgjrT1ZA7SLALpP3QSTB20r3YrfFMicnmz1PZFYF9MwBVQllEjm6Bhb7gPK7XPcXFGtSrKJp0h+1A3AOtKrKkyY/ZtYGRMTip/ShxhqyZcCVuTr7n7Yae6A2mfvBhgL1QyrS7vK9gtJPs6ZJgTCkFe1H7nfZFluEp1efpU3IWqWQrz0Cl2zb7I1AW5nA9PpDVzlJep7NXS2lTcOWLGophokpYCd0Y2ENgbohxQ0s5mWrEdqmW0PAKlR+1XTq7NlUkTGlTcHAVXLUChelVQfsXVCyAXTSdMgWVlgMY5R3Yip5dhXcEliUUPEAy03JO0LAHOBvvifNZpxmK9Z5E1n1C5Ea7EDszpgAHfS0XmcLs1RKNmCGUs5Zo1dtdRMAmIJAkc7DbAGdC6AbOPXbToyy6gR7JeoWCXNo9tjPMH0PyxbOZtVGsqC1RmM+yuqSDyFwP4gNsY4TR+r8ORpYVK1RnYktOgDRTkSbQGa/fHkw4VU6nI5rMbPXASkkRIYgEDvBaFB37JOAX9DafXcXe/tao0z7OumoIO0aQeXli4dMssFzFYaeQK9m9lUAgna4MHafKyD6Mcqo4koWexSgA7j2NQ2mA2oGY3GLz06ULW65hZKd7X5sf+34jAcTrIRXmB2GCmG3gnUtj2STqED7o8MOM1TJouQSSpb/d3HuseQGPJTEkncy8qefdJGxMGbd/kfxnIFaUiJAMiDB7xE8tRjnPlgEnCSYKhgWLsbc5JJAtczEiBBHI43zhKsI7j2lBB33B9Ije2JuCg01pTqBjUxvsxJ7wJvMH4ziLMVEV4YQNBuNi0xz8BMn8MAyoBiqhSSOrX3aZNiADcbeLDnONqZKlDeQwZNDgQQREXle0Y7xY4mpI2kakhtALASJKhYItE7dm538YCzikOCbgyRMCIJNiNtxY9+A7b0f4uM1RD6oYWcDk34g7gx8sZxyPhz1Sp6tqlOoI1GmxBKkWuLRba952xjAdbLgCdXwUfIjG3XGJi36/ewGlAlQDTpxygao9zWxJ9Rtso/8AaJGAm61jBg+UL8MSdc0XnyOn8sRUckB7IX1pfKMSVctzhPHsfjgNTmGjn/MsYiOYYsFC+0YB1T4k2iwAJN9gcQsVErop95jw9cYdVSjXraVWENNSo5tZjIAMSVHgVbAHdF6YIq1hMO8IW5olgfCW1HzM+Aqy57reKpHKlVqEEmR2eqpxyAjrJ5+PLFt4cppZFd9Qp6vEFu1fyJ+GKB0brTxLMiTCUmEML2CKYE7FtR/iF4GAsX0muEyYvcG3mB85jHFOBD9qjagCADyMz1MWkcp9Dzx3D6SwPqM7wQQDeYBMeO2OG9FgNZdwdgZtF1beb7oGttHPfAdX6O09VSlSGqBDtPOxKiRuImbwZHhPSKlyByFz+H5+mOf/AEet1lZn5wTEEcxbuMDyifKeiSInAJ88vW16axK02DHwa5HwWP4sLukdMVXp03iajOtInZSq7EfdftA7/Y35ueGINOuLtqf+Y2+GFHSCnqzFAc6VN6pMx7MEf6sBWKlCMxQpIzCo0suk30KquTOm2nWaW8kKO+MIsqgrVq+VamHppDUxEdk6QFkidQRkPla2kYt/GMg9KoWptqMHQ4PaXWDAKtIM6I8SJGntTzvJVXyNVa8zTeoUbsSyyQpRwZYMoiIsQnIyMBngeR0Z5qGvSNTICIlai+ybyNW4PIyPCCa1IPmKFSpppMVqSw1ArVSolNtM3CkNrAvHb+zbG54c1TMvUpgdYtYVQplg6lgxZTIAEnlEECZkYB41Vr1M3TPswLGYCsKju5gd8ix5AC+AccX4Urtl13dqIdwAASBBpkrsrEaRpG2prRAVZ0t4MyLTy4IavVCopC+z1jKLkbbCW+6DvNr1wjhtZaqsK1NjVSGd6ZZk0DVPtiw1D2tiwmZAC/hWR+t8WVnLMtKkajTaWYMiBotYNy3KTA5gl6R0ArUqFONNKmqgXuo0oAPMAXg7+Iw26VhUbI5CmQ3VIa9SBu0QkwD7RNRhHNBh3wnhYfPuTdacNvNwZUbRZ5P8A7zhV0Sp/XM5xHNEyCwpJ4KgIWPOZ/iwAH0Z0VOdeoIYln+1JHaIMjv7Ivbl5Ysn0oErRJUe0DMzeYSB3e0O/nbfCb6JUBzGYMCVMTeY1VQJm/r44efSkx6qmsSC/a29kQed5t8J5YDnOQ4a5ZkRjJ0pA2BJgDmYLEX7vPFt+lHg6pSAp2eo2lQOc2BF5F7c5Okbb6dAOFFq6MQoCO9Qi8xskbae1AjaB7rFxQ/WeJJRuRQQ1G7p+yDe1ypHfpPjgOeZrh3V3J2AVbG0crbj+k7Wiq1TqYqEJUuq3I7N4a48ib3gg+fQOm1VUYqYDKZM9+y6j4k773buAxR+H5Y31XVQRYbkxIHauYGnYW23wDmgNZBpsII7JsSItDBTG0dwucQZkAyLGAVuxAkwNUGRCyZtH475KnpqQDAAOlt4259xtbx7xiKpqLF7dkliGkgQ0k+AuT6YA3hFEMhbU8TpiATIAPdAsRa3IRY49hh1JWmihhIGpiQLlpO2xiwnwO22PYDrApDmB6qcTKPTyBGB1ccyY9P74kp1V5Ex/lH5YDYLBJ1nyjGpHe48oP5487r3N/KPyxC1UCZF4tIX02GAD4tnuqpkiCbAAXknbfYbk+AOA+kqGnw+klyWemGLWJaesctAtLAkwIEnGi57U9Wo5hFZcvRViId2gllje50gRcUyeeD+noBybNfs1KbAj/1FU8xNicAdxipoypmxhRbvJA7j8scu6MSvEHGkaqmWYAj/ANMke8pPnjoXGK2vhdR4JIy5MAwQyqZg2uCPD0xy9831GeoVJ6sdmezuEcpU2BAGliOW/dsHQ+n9M1OHgi8sh2B9ogbd1/djgPB3IotrYxZbE3tVWBfaC8+necfSPGcsGyFVFgRTMeDL+RGPnrjKaXI0gHrVYEGP8Q1e1M8mcbbRykYDsX0UZX9m9VtMtCrH3QADfe8AQdtEXEYvrmxjuxW+gShcrTURYbd36/HFmJjAASdLAcoRfQCT43J92EzxUzmbUCSuX0T4sJge/DqbUhftHUfXtH54TcBM53OsO9B4WDD5g+7AF8H4clVadYsWEFlWAFlhBa3tmNmMxqOOT9P3Zq1amAAUrltLRPsgKdvZZRqHewbuMdX6FZgNlyg/6TtTH+VT+z8/2ekzil/SllgM3Rcqp/ZkgkXsQCAfUfDfAZ6AcDVWWoUuoZm+6oZYKxt2rHSPuiRYYS8FfVmK9YgS9bUoDAwFaBoBhipiNUAC0QZmx1qb5XhvXqGRhl2YnWFDFgTSpsAZ1Byt7QCwBvGJOjXB4XJ0hEqOteAYjlI2kmL7xztgLdxVFSgxVVVnCpKgTDMBG0mNRMYr3QBIbO1p1TUCKe8UwfSZb5Ye8drA1KNMxu1Qz3Ip/OfTAvQSlqySsf8AqPUbaJUuwX3qB78AszdVsrw7OZk+26sUEabsStPc/adp5RqjCT6JMq1Ph+ZIncwe+KY+Rt6Yn+l/PDRlsohjXU1lb3SiNWnuEvoF9/TBvQSkycKqMdPbao6wI7J23Pu8IwC36JSXrV3mZUE9wJaoQBPmdu7DXpxV6ystEGIAaTFiCdMWJEyTPcp2x76LsgKVCpUGpV1AabR2UW/fuTG2+BuAH65n61SZRG0gD90mfMF735R3nAWPo3w5ctRqVO+5tFkEbC1zJsOeBuhWWOmvm6gh8w03AkU1kIJiY3b+LB/SOqWNPKoYasYJAnTTF3bwkdkHvZcadJcytHLdWkCQEA5AbHmIETtgOadMc2a7BIvVYtbTamDCESeZafHT4DCynqp0mM2IEgA9qCFG+4AUD1wWv7V5RWu0LqH2VncadUxNhOxG5GN87R0zEuRsG+zNyTqnwvgE60yElZKtBggRHc0bRAMjv5bY1TLGo6rEkkSRJgLM9kHsnSGBjcG2CM03bFNRYg9mLb3EmQu23i1xJGC6GQNMNWjslSAI7UW1N49wP7xM2EATVo9ZJIgTHZAO3eGEbzce++M4jzeXcwUYsxALEKzRba4g3nYY9gOt0amr7Lj0/OMFCme44XJQVYimnoOXftgylUGwT3KBgJnoiLj4HCfjpKoBSH7VyFpwh7JJALnuCAzJ5wOYwyqZnSNj5W9OXPA+crfV6FWu8FgpIHdHsqD4m58SfDAIaHDxWzVKioH1fIsCT31gtjbmJ+DTuMPOMUhWyNQIdRNIle8soldtjIGNei+RNPKLqM1HGtz+8wnfwECfDA3QnMfs6lMm6VDAJBMGO4mO1qt8MAJwpfrXD69EfbV1B/zgm8AcyZj5459xnKF6VKtpEXXb3ySLCIEGxvOL7w9xls61ArCOSw7irnsmO5fYPlPPAXGujbLk69OnKur61I+7MkAi4BMkgciBywD7L5jrOH6yYL0+0RyfZ/8AWDjhnSxP2uWgwhqhTAjmogkXNix9T5YvHRvjwOQzFEPJUlgT91gSYEkkBlJj9/wxUOkOYDJTEyVqoezyYMIO++ktt84wHV/oxYtSc/ZSEXfkAzczN2mfH0FuzQ7QmIhj62HyJxV/ompaeG0SQQXLvcz7Tkg+6MWOu0uQLwFB9WE/C+AldRrXwBjFd6MBfrWd7y4n0Lj5ziwf9UeC/jit9E1/8xmjJPaO4/fbn+t/HAL+hOa6vOZqlJ01ajus7alZg0d0rHoowV9I/DOt+rxuXNP+cf2OKylc0s7TYbjNMPaAs1RliI+6feeWOp5jLB2Qn7Dah5wQPngKZ0/IK5PJp9uskrt2KRBn0YL54Z8A7WbrkbU1VABsO/5DFeer1+fr5hp6uivVICRBIJ1kASTLWm1kGLNwJDQybVW9t9VQza7eyPdAwCvj+egZ2sJmlTFGnG5ZjEAc2LG3ni18Lyi0KFKkPZp01QeSqB+GKs2TY/UqBEFq3X1ZmYQF1B9YHoMWXjdcU6LsdgJ/t67euA5d0op/WM3mqwK6ctSCjUZ3LFyBupJlZ/dBxdKuUFLhSok2ooo7zYLfFbOUNPhOaqtPW5poEXMuQlpBESWfu546E+U1UFSxssz3CJwCXOVhkuHkxJFNmgxJYgtflJJAwJ9HuWFLLNVa0ySbbC58v7YD+kurqFLLqJNR1XSDyUhjt46R6nuw64jSC06GSX2qgAYjki3du+SRAPecBno3SLNWzlQ/4p/ZzstJRbcWnc+mKf0x4qazuF1FD2U07G3auASJBA2ntW3xculubFKiKSD2rBVMQBYeQmBjlWZqNWzIo0xJ1EAi4AFqrybxqkiImE54Cz9FuGB1NQjs+ysbxI228O7bzwu6RKlOoVGmJ5+1JsALWPLlGmNtrzpGWyx7IECFB8rfr0xzupRObqhSSY9pm5je5Xc2Anewm4MAPwfhbN+1KzT1DQvJ38/s7RK2sQe4G1H1MwkAAzJMgEGNUclA+INxc4mq1CCKaKdAIF7EERJ8SFvPrBOFVMiq69WJE3I9kj2V/tG5CxJE4AylQJmDIJMkrJtYQWUCN9vmTj2GWZ4e60F06VIaDyvBJ5iPId3OLewHROoTnp+H5Y8zILWubAHfltGJKew39+NagCK1W7aRYE7QLx4nvwBVDLxci/Id3ffvws6ZZVqmWZVBPaUkKJMAzb4H0wrqdI6+oAdWAduydoMA9u5tvbywJQ6WZgN2hSYdkQFYHtKWF9Z2iNvdzB90Tzwq5dO/Yg+FjsSLEERir1qhymdNx7RYLtrRjyF7iY8xO5gMcxmIpnO0h1bIQHpi6VBImbCDfflA3w74rwmlm6SGosGNSkbrI7+Y/VsBDxbI085SSrTPbXtUyOdrqe4H4Yk4LxZcwrU3BWqoIdGsRyb3TEjw78cy4Lxqtlc21BW1fvERPZU9pRY3PKD54tPTl9GUHFKU069FUcgbVELANTfwIJE7icBTMplzlczWoRAAYbWKm8wTeQBNxuBc7VPMZrXlagkRTEyBHaD2iLAwCRzx0Tp5liOJUyjBQ9G40zcgrIM25e7xOOWZtjGaUmR1ZaNrhQRtbdzgPoH6MKZXh9BTyUAR3AAfOfWcP6Ty5PewHnAJ/DCjoDT08Poc+xP6+XphvlEiOdifWw/P34DelUBdz92AT8TisdBqmo5ipMgtIt3s59eXvw5rH9jXPfr+UYW9AKMZUnvb/av4k4CvZnJa83l2iFqZgEMJAJVusYesE378XDphxj6rlXqD27JTHe7kKnoCZPgDiKrlV1ZL92q0f/FUOEvS1uv4hlss0imq9ZY7sSVB8IAI/iOAC4DkAtOhlhqY1Lu3OB2nZpuJMQbXxbuKLqell1AgnU4HJEg7dxML64C6NUwa2YfmrBF8FjV+Q9Bg7JtJzFT7QYqPJBb4k4BTwat1/E8xUB7NGktNfEsxLH/Rb/Me/EvTrNlaWgfaIJ8lk29QO7zncb6NhKZlzu1aD/Coj5426QU9eepKT2Rot3y8791hbAL+mhJfhuSRW7dRXaOS0gCQ1+YJ93PY3wvAPgMUSqoq8fAbajlQUubHVJI7pDEHvEd2LN0rzrUcpVqL7QQx5wYwFN4R/wCc4ozkkpljAE2Jk3tb2tUGfsraQcWjo+/W1K2bb2TNOlYiKaEyb37TX7jAxV+iFHquF1KqEh6xA1G5UNpUb+1AOLF0prfVcrTSkIBZU9NvXAUzpfxl6tbSncwBnZTZdIFyZ28b8sE9F+GJlVerVsSJZQL/ALoHfFz46zEjFayOZio9QiWRgBJPJin5n1bmZB+XQ5qqwdiFpqCQN2nlJso9D6YBln+IPnqhRQQiCGYNZTJm9paP+03tOH/D+HU0pdWqwpF4Fy0WPeT3Hfl4YSZKr22pUwKaoyr2QJOoBmM7j34fq4opVEFgihhJ+9uJIMDngKRxbLO79UpIVfbaxZifs3JvvJJMANtFw86FpgCkN7gTeCIlpuRBBNr9rxwTQ4w2ckhRSEMSB2rELYTbnvB2tGN6XDkZRqGosRJJJNyN+8dufQ99g3p8cdqVNWBAUWJMkztJ1C5vb4Wx7Hq+RQUw51b/AGSAb6rTBt2do7u4z7Af/9k="/>
          <p:cNvSpPr>
            <a:spLocks noChangeAspect="1" noChangeArrowheads="1"/>
          </p:cNvSpPr>
          <p:nvPr/>
        </p:nvSpPr>
        <p:spPr bwMode="auto">
          <a:xfrm>
            <a:off x="155575" y="-2795588"/>
            <a:ext cx="699135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259228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051204" y="3429000"/>
            <a:ext cx="772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</a:rPr>
              <a:t>Euclid (~IV AC - ~III AC)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8" y="908720"/>
            <a:ext cx="8043441" cy="379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645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063" y="1412776"/>
            <a:ext cx="3614121" cy="369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1938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Work\REVISTAS\RMM\RMM(5)\TEX\Tex_Santos\Fig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37542"/>
            <a:ext cx="3456384" cy="415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995674" y="6123501"/>
            <a:ext cx="772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chemeClr val="bg1"/>
                </a:solidFill>
              </a:rPr>
              <a:t>Elemento</a:t>
            </a:r>
            <a:r>
              <a:rPr lang="it-IT" sz="2000" b="1" dirty="0" smtClean="0">
                <a:solidFill>
                  <a:schemeClr val="bg1"/>
                </a:solidFill>
              </a:rPr>
              <a:t>, I, 47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5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096344" cy="369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3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6632"/>
            <a:ext cx="2016224" cy="24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Work\REVISTAS\RMM\RMM(5)\TEX\Tex_Santos\Presentation\piramid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5938054" cy="530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76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6632"/>
            <a:ext cx="2016224" cy="24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7" y="620688"/>
            <a:ext cx="5943685" cy="53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Work\REVISTAS\RMM\RMM(5)\TEX\Tex_Santos\Presentation\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45" y="3645024"/>
            <a:ext cx="2554213" cy="30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0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2808312" cy="367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85" y="116630"/>
            <a:ext cx="1870420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5232298" cy="538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911" y="3717032"/>
            <a:ext cx="2289694" cy="227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34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3619960" y="1124744"/>
            <a:ext cx="20248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000" b="1" dirty="0" smtClean="0">
                <a:solidFill>
                  <a:schemeClr val="bg1"/>
                </a:solidFill>
              </a:rPr>
              <a:t>Perspective</a:t>
            </a:r>
            <a:endParaRPr lang="pt-PT" sz="3000" b="1" dirty="0"/>
          </a:p>
        </p:txBody>
      </p:sp>
    </p:spTree>
    <p:extLst>
      <p:ext uri="{BB962C8B-B14F-4D97-AF65-F5344CB8AC3E}">
        <p14:creationId xmlns:p14="http://schemas.microsoft.com/office/powerpoint/2010/main" val="260009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6592" y="188639"/>
            <a:ext cx="4032448" cy="648651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107504" y="2276872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>
              <a:solidFill>
                <a:srgbClr val="FFFF00"/>
              </a:solidFill>
            </a:endParaRPr>
          </a:p>
          <a:p>
            <a:r>
              <a:rPr lang="pt-PT" sz="1400" b="1" dirty="0" err="1" smtClean="0">
                <a:solidFill>
                  <a:schemeClr val="bg1"/>
                </a:solidFill>
              </a:rPr>
              <a:t>Tower</a:t>
            </a:r>
            <a:r>
              <a:rPr lang="pt-PT" sz="1400" b="1" dirty="0" smtClean="0">
                <a:solidFill>
                  <a:schemeClr val="bg1"/>
                </a:solidFill>
              </a:rPr>
              <a:t> </a:t>
            </a:r>
            <a:r>
              <a:rPr lang="pt-PT" sz="1400" b="1" dirty="0" err="1" smtClean="0">
                <a:solidFill>
                  <a:schemeClr val="bg1"/>
                </a:solidFill>
              </a:rPr>
              <a:t>of</a:t>
            </a:r>
            <a:r>
              <a:rPr lang="pt-PT" sz="1400" b="1" dirty="0" smtClean="0">
                <a:solidFill>
                  <a:schemeClr val="bg1"/>
                </a:solidFill>
              </a:rPr>
              <a:t> Babel </a:t>
            </a:r>
            <a:r>
              <a:rPr lang="pt-PT" sz="1400" b="1" dirty="0">
                <a:solidFill>
                  <a:schemeClr val="bg1"/>
                </a:solidFill>
              </a:rPr>
              <a:t>(</a:t>
            </a:r>
            <a:r>
              <a:rPr lang="pt-PT" sz="1400" b="1" dirty="0" smtClean="0">
                <a:solidFill>
                  <a:schemeClr val="bg1"/>
                </a:solidFill>
              </a:rPr>
              <a:t>1928)</a:t>
            </a:r>
          </a:p>
          <a:p>
            <a:endParaRPr lang="pt-PT" sz="1400" b="1" dirty="0" smtClean="0">
              <a:solidFill>
                <a:schemeClr val="bg1"/>
              </a:solidFill>
            </a:endParaRPr>
          </a:p>
          <a:p>
            <a:r>
              <a:rPr lang="pt-PT" sz="1400" b="1" dirty="0">
                <a:solidFill>
                  <a:schemeClr val="bg1"/>
                </a:solidFill>
              </a:rPr>
              <a:t>M.C. Escher (1898-1972)</a:t>
            </a:r>
          </a:p>
        </p:txBody>
      </p:sp>
    </p:spTree>
    <p:extLst>
      <p:ext uri="{BB962C8B-B14F-4D97-AF65-F5344CB8AC3E}">
        <p14:creationId xmlns:p14="http://schemas.microsoft.com/office/powerpoint/2010/main" val="37783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6592" y="188639"/>
            <a:ext cx="4032448" cy="6486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3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74" y="836712"/>
            <a:ext cx="1368152" cy="129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592" y="2068082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smtClean="0"/>
              <a:t>Laurent de la </a:t>
            </a:r>
            <a:r>
              <a:rPr lang="pt-PT" sz="1400" b="1" dirty="0" err="1" smtClean="0"/>
              <a:t>Hyre</a:t>
            </a:r>
            <a:r>
              <a:rPr lang="pt-PT" sz="1400" b="1" dirty="0" smtClean="0"/>
              <a:t> (1606-1656)</a:t>
            </a:r>
          </a:p>
          <a:p>
            <a:r>
              <a:rPr lang="pt-PT" sz="1400" b="1" dirty="0" smtClean="0"/>
              <a:t>(</a:t>
            </a:r>
            <a:r>
              <a:rPr lang="pt-PT" sz="1400" b="1" dirty="0" err="1" smtClean="0"/>
              <a:t>Baroque</a:t>
            </a:r>
            <a:r>
              <a:rPr lang="pt-PT" sz="1400" b="1" dirty="0" smtClean="0"/>
              <a:t> </a:t>
            </a:r>
            <a:r>
              <a:rPr lang="pt-PT" sz="1400" b="1" dirty="0" err="1" smtClean="0"/>
              <a:t>painter</a:t>
            </a:r>
            <a:r>
              <a:rPr lang="pt-PT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95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132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60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2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67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9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cta 56"/>
          <p:cNvCxnSpPr/>
          <p:nvPr/>
        </p:nvCxnSpPr>
        <p:spPr>
          <a:xfrm flipH="1" flipV="1">
            <a:off x="295819" y="0"/>
            <a:ext cx="5672043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cta 70"/>
          <p:cNvCxnSpPr/>
          <p:nvPr/>
        </p:nvCxnSpPr>
        <p:spPr>
          <a:xfrm flipH="1" flipV="1">
            <a:off x="-27710" y="0"/>
            <a:ext cx="8202653" cy="555606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cta 56"/>
          <p:cNvCxnSpPr/>
          <p:nvPr/>
        </p:nvCxnSpPr>
        <p:spPr>
          <a:xfrm flipH="1" flipV="1">
            <a:off x="295819" y="0"/>
            <a:ext cx="5672043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cta 61"/>
          <p:cNvCxnSpPr/>
          <p:nvPr/>
        </p:nvCxnSpPr>
        <p:spPr>
          <a:xfrm flipH="1" flipV="1">
            <a:off x="251522" y="0"/>
            <a:ext cx="6527749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 flipV="1">
            <a:off x="165658" y="0"/>
            <a:ext cx="7488831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cta 70"/>
          <p:cNvCxnSpPr/>
          <p:nvPr/>
        </p:nvCxnSpPr>
        <p:spPr>
          <a:xfrm flipH="1" flipV="1">
            <a:off x="-27710" y="0"/>
            <a:ext cx="8202653" cy="555606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cta 56"/>
          <p:cNvCxnSpPr/>
          <p:nvPr/>
        </p:nvCxnSpPr>
        <p:spPr>
          <a:xfrm flipH="1" flipV="1">
            <a:off x="295819" y="0"/>
            <a:ext cx="5672043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cta 61"/>
          <p:cNvCxnSpPr/>
          <p:nvPr/>
        </p:nvCxnSpPr>
        <p:spPr>
          <a:xfrm flipH="1" flipV="1">
            <a:off x="251522" y="0"/>
            <a:ext cx="6527749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 flipV="1">
            <a:off x="165658" y="0"/>
            <a:ext cx="7488831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cta 70"/>
          <p:cNvCxnSpPr/>
          <p:nvPr/>
        </p:nvCxnSpPr>
        <p:spPr>
          <a:xfrm flipH="1" flipV="1">
            <a:off x="-27710" y="0"/>
            <a:ext cx="8202653" cy="555606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15"/>
          <p:cNvCxnSpPr/>
          <p:nvPr/>
        </p:nvCxnSpPr>
        <p:spPr>
          <a:xfrm flipH="1" flipV="1">
            <a:off x="-41565" y="532092"/>
            <a:ext cx="9468546" cy="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66980" y="404664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2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cta 47"/>
          <p:cNvCxnSpPr/>
          <p:nvPr/>
        </p:nvCxnSpPr>
        <p:spPr>
          <a:xfrm flipH="1" flipV="1">
            <a:off x="-41565" y="532092"/>
            <a:ext cx="9468546" cy="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cta 56"/>
          <p:cNvCxnSpPr/>
          <p:nvPr/>
        </p:nvCxnSpPr>
        <p:spPr>
          <a:xfrm flipH="1" flipV="1">
            <a:off x="295819" y="0"/>
            <a:ext cx="5672043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cta 61"/>
          <p:cNvCxnSpPr/>
          <p:nvPr/>
        </p:nvCxnSpPr>
        <p:spPr>
          <a:xfrm flipH="1" flipV="1">
            <a:off x="251522" y="0"/>
            <a:ext cx="6527749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 flipV="1">
            <a:off x="165658" y="0"/>
            <a:ext cx="7488831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cta 70"/>
          <p:cNvCxnSpPr/>
          <p:nvPr/>
        </p:nvCxnSpPr>
        <p:spPr>
          <a:xfrm flipH="1" flipV="1">
            <a:off x="-27710" y="0"/>
            <a:ext cx="8202653" cy="555606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66980" y="404664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92" name="Conexão recta 91"/>
          <p:cNvCxnSpPr/>
          <p:nvPr/>
        </p:nvCxnSpPr>
        <p:spPr>
          <a:xfrm flipH="1" flipV="1">
            <a:off x="2309309" y="0"/>
            <a:ext cx="2420562" cy="6858001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cta 107"/>
          <p:cNvCxnSpPr/>
          <p:nvPr/>
        </p:nvCxnSpPr>
        <p:spPr>
          <a:xfrm flipV="1">
            <a:off x="3968640" y="332656"/>
            <a:ext cx="2596056" cy="6984776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58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74" y="836712"/>
            <a:ext cx="1368152" cy="129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592" y="206808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smtClean="0"/>
              <a:t>Laurent de la </a:t>
            </a:r>
            <a:r>
              <a:rPr lang="pt-PT" sz="1400" b="1" dirty="0" err="1" smtClean="0"/>
              <a:t>Hyre</a:t>
            </a:r>
            <a:r>
              <a:rPr lang="pt-PT" sz="1400" b="1" dirty="0" smtClean="0"/>
              <a:t> (1606-1656)</a:t>
            </a:r>
          </a:p>
          <a:p>
            <a:r>
              <a:rPr lang="pt-PT" sz="1400" b="1" dirty="0"/>
              <a:t>(</a:t>
            </a:r>
            <a:r>
              <a:rPr lang="pt-PT" sz="1400" b="1" dirty="0" err="1"/>
              <a:t>Baroque</a:t>
            </a:r>
            <a:r>
              <a:rPr lang="pt-PT" sz="1400" b="1" dirty="0"/>
              <a:t> </a:t>
            </a:r>
            <a:r>
              <a:rPr lang="pt-PT" sz="1400" b="1" dirty="0" err="1"/>
              <a:t>painter</a:t>
            </a:r>
            <a:r>
              <a:rPr lang="pt-PT" sz="1400" b="1" dirty="0"/>
              <a:t>)</a:t>
            </a:r>
          </a:p>
          <a:p>
            <a:endParaRPr lang="pt-PT" sz="1400" b="1" i="1" dirty="0"/>
          </a:p>
        </p:txBody>
      </p:sp>
      <p:pic>
        <p:nvPicPr>
          <p:cNvPr id="6" name="Picture 2" descr="https://upload.wikimedia.org/wikipedia/commons/5/58/GedeonTallemantdesR%C3%A9au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159255"/>
            <a:ext cx="1440159" cy="16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450722" y="3700844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err="1"/>
              <a:t>Gédéon</a:t>
            </a:r>
            <a:r>
              <a:rPr lang="pt-PT" sz="1400" b="1" dirty="0"/>
              <a:t> </a:t>
            </a:r>
            <a:r>
              <a:rPr lang="pt-PT" sz="1400" b="1" dirty="0" err="1" smtClean="0"/>
              <a:t>Tallemant</a:t>
            </a:r>
            <a:r>
              <a:rPr lang="pt-PT" sz="1400" b="1" dirty="0" smtClean="0"/>
              <a:t> (1619-1692)</a:t>
            </a:r>
          </a:p>
          <a:p>
            <a:r>
              <a:rPr lang="pt-PT" sz="1400" b="1" i="1" dirty="0" err="1"/>
              <a:t>Les</a:t>
            </a:r>
            <a:r>
              <a:rPr lang="pt-PT" sz="1400" b="1" i="1" dirty="0"/>
              <a:t> 7 </a:t>
            </a:r>
            <a:r>
              <a:rPr lang="pt-PT" sz="1400" b="1" i="1" dirty="0" err="1"/>
              <a:t>arts</a:t>
            </a:r>
            <a:r>
              <a:rPr lang="pt-PT" sz="1400" b="1" i="1" dirty="0"/>
              <a:t> </a:t>
            </a:r>
            <a:r>
              <a:rPr lang="pt-PT" sz="1400" b="1" i="1" dirty="0" err="1"/>
              <a:t>liberaux</a:t>
            </a:r>
            <a:endParaRPr lang="pt-PT" sz="1400" b="1" i="1" dirty="0"/>
          </a:p>
        </p:txBody>
      </p:sp>
    </p:spTree>
    <p:extLst>
      <p:ext uri="{BB962C8B-B14F-4D97-AF65-F5344CB8AC3E}">
        <p14:creationId xmlns:p14="http://schemas.microsoft.com/office/powerpoint/2010/main" val="23627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cta 47"/>
          <p:cNvCxnSpPr/>
          <p:nvPr/>
        </p:nvCxnSpPr>
        <p:spPr>
          <a:xfrm flipH="1" flipV="1">
            <a:off x="-41565" y="532092"/>
            <a:ext cx="9468546" cy="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cta 56"/>
          <p:cNvCxnSpPr/>
          <p:nvPr/>
        </p:nvCxnSpPr>
        <p:spPr>
          <a:xfrm flipH="1" flipV="1">
            <a:off x="295819" y="0"/>
            <a:ext cx="5672043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cta 61"/>
          <p:cNvCxnSpPr/>
          <p:nvPr/>
        </p:nvCxnSpPr>
        <p:spPr>
          <a:xfrm flipH="1" flipV="1">
            <a:off x="251522" y="0"/>
            <a:ext cx="6527749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 flipV="1">
            <a:off x="165658" y="0"/>
            <a:ext cx="7488831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cta 70"/>
          <p:cNvCxnSpPr/>
          <p:nvPr/>
        </p:nvCxnSpPr>
        <p:spPr>
          <a:xfrm flipH="1" flipV="1">
            <a:off x="-27710" y="0"/>
            <a:ext cx="8202653" cy="555606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66980" y="404664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3" name="Conexão recta 82"/>
          <p:cNvCxnSpPr/>
          <p:nvPr/>
        </p:nvCxnSpPr>
        <p:spPr>
          <a:xfrm flipH="1" flipV="1">
            <a:off x="3735614" y="69275"/>
            <a:ext cx="792088" cy="6597352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cta 91"/>
          <p:cNvCxnSpPr/>
          <p:nvPr/>
        </p:nvCxnSpPr>
        <p:spPr>
          <a:xfrm flipH="1" flipV="1">
            <a:off x="2309309" y="0"/>
            <a:ext cx="2420562" cy="6858001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xão recta 102"/>
          <p:cNvCxnSpPr/>
          <p:nvPr/>
        </p:nvCxnSpPr>
        <p:spPr>
          <a:xfrm flipV="1">
            <a:off x="4272846" y="260648"/>
            <a:ext cx="1049677" cy="7056784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cta 107"/>
          <p:cNvCxnSpPr/>
          <p:nvPr/>
        </p:nvCxnSpPr>
        <p:spPr>
          <a:xfrm flipV="1">
            <a:off x="3968640" y="332656"/>
            <a:ext cx="2596056" cy="6984776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8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cta 47"/>
          <p:cNvCxnSpPr/>
          <p:nvPr/>
        </p:nvCxnSpPr>
        <p:spPr>
          <a:xfrm flipH="1" flipV="1">
            <a:off x="-41565" y="532092"/>
            <a:ext cx="9468546" cy="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cta 56"/>
          <p:cNvCxnSpPr/>
          <p:nvPr/>
        </p:nvCxnSpPr>
        <p:spPr>
          <a:xfrm flipH="1" flipV="1">
            <a:off x="295819" y="0"/>
            <a:ext cx="5672043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cta 61"/>
          <p:cNvCxnSpPr/>
          <p:nvPr/>
        </p:nvCxnSpPr>
        <p:spPr>
          <a:xfrm flipH="1" flipV="1">
            <a:off x="251522" y="0"/>
            <a:ext cx="6527749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 flipV="1">
            <a:off x="165658" y="0"/>
            <a:ext cx="7488831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cta 70"/>
          <p:cNvCxnSpPr/>
          <p:nvPr/>
        </p:nvCxnSpPr>
        <p:spPr>
          <a:xfrm flipH="1" flipV="1">
            <a:off x="-27710" y="0"/>
            <a:ext cx="8202653" cy="555606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66980" y="404664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3" name="Conexão recta 82"/>
          <p:cNvCxnSpPr/>
          <p:nvPr/>
        </p:nvCxnSpPr>
        <p:spPr>
          <a:xfrm flipH="1" flipV="1">
            <a:off x="3735614" y="69275"/>
            <a:ext cx="792088" cy="6597352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cta 91"/>
          <p:cNvCxnSpPr/>
          <p:nvPr/>
        </p:nvCxnSpPr>
        <p:spPr>
          <a:xfrm flipH="1" flipV="1">
            <a:off x="2309309" y="0"/>
            <a:ext cx="2420562" cy="6858001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cta 95"/>
          <p:cNvCxnSpPr/>
          <p:nvPr/>
        </p:nvCxnSpPr>
        <p:spPr>
          <a:xfrm flipH="1" flipV="1">
            <a:off x="4139952" y="147076"/>
            <a:ext cx="360040" cy="6669359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xão recta 98"/>
          <p:cNvCxnSpPr/>
          <p:nvPr/>
        </p:nvCxnSpPr>
        <p:spPr>
          <a:xfrm flipH="1" flipV="1">
            <a:off x="4314411" y="299478"/>
            <a:ext cx="157871" cy="680193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xão recta 102"/>
          <p:cNvCxnSpPr/>
          <p:nvPr/>
        </p:nvCxnSpPr>
        <p:spPr>
          <a:xfrm flipV="1">
            <a:off x="4272846" y="260648"/>
            <a:ext cx="1049677" cy="7056784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cta 107"/>
          <p:cNvCxnSpPr/>
          <p:nvPr/>
        </p:nvCxnSpPr>
        <p:spPr>
          <a:xfrm flipV="1">
            <a:off x="3968640" y="332656"/>
            <a:ext cx="2596056" cy="6984776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1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le:Tower-of-bab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2334" y="1628800"/>
            <a:ext cx="2327778" cy="3744416"/>
          </a:xfrm>
          <a:prstGeom prst="rect">
            <a:avLst/>
          </a:prstGeom>
          <a:noFill/>
        </p:spPr>
      </p:pic>
      <p:cxnSp>
        <p:nvCxnSpPr>
          <p:cNvPr id="3" name="Conexão recta 2"/>
          <p:cNvCxnSpPr/>
          <p:nvPr/>
        </p:nvCxnSpPr>
        <p:spPr>
          <a:xfrm flipH="1">
            <a:off x="3563888" y="476672"/>
            <a:ext cx="5580112" cy="561662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 flipH="1">
            <a:off x="2696871" y="476672"/>
            <a:ext cx="6433274" cy="540060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 flipH="1">
            <a:off x="2162560" y="404664"/>
            <a:ext cx="7036860" cy="525658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18"/>
          <p:cNvCxnSpPr/>
          <p:nvPr/>
        </p:nvCxnSpPr>
        <p:spPr>
          <a:xfrm flipH="1">
            <a:off x="1863406" y="476672"/>
            <a:ext cx="7280594" cy="4680520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recta 24"/>
          <p:cNvCxnSpPr/>
          <p:nvPr/>
        </p:nvCxnSpPr>
        <p:spPr>
          <a:xfrm flipH="1">
            <a:off x="1331640" y="476672"/>
            <a:ext cx="7812360" cy="403244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cta 28"/>
          <p:cNvCxnSpPr/>
          <p:nvPr/>
        </p:nvCxnSpPr>
        <p:spPr>
          <a:xfrm flipH="1">
            <a:off x="1403648" y="462817"/>
            <a:ext cx="7740352" cy="2952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911293" y="401931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3" name="Conexão recta 32"/>
          <p:cNvCxnSpPr/>
          <p:nvPr/>
        </p:nvCxnSpPr>
        <p:spPr>
          <a:xfrm flipH="1" flipV="1">
            <a:off x="398269" y="0"/>
            <a:ext cx="4882689" cy="6788725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xão recta 47"/>
          <p:cNvCxnSpPr/>
          <p:nvPr/>
        </p:nvCxnSpPr>
        <p:spPr>
          <a:xfrm flipH="1" flipV="1">
            <a:off x="-41565" y="532092"/>
            <a:ext cx="9468546" cy="1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xão recta 56"/>
          <p:cNvCxnSpPr/>
          <p:nvPr/>
        </p:nvCxnSpPr>
        <p:spPr>
          <a:xfrm flipH="1" flipV="1">
            <a:off x="295819" y="0"/>
            <a:ext cx="5672043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cta 61"/>
          <p:cNvCxnSpPr/>
          <p:nvPr/>
        </p:nvCxnSpPr>
        <p:spPr>
          <a:xfrm flipH="1" flipV="1">
            <a:off x="251522" y="0"/>
            <a:ext cx="6527749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xão recta 65"/>
          <p:cNvCxnSpPr/>
          <p:nvPr/>
        </p:nvCxnSpPr>
        <p:spPr>
          <a:xfrm flipH="1" flipV="1">
            <a:off x="165658" y="0"/>
            <a:ext cx="7488831" cy="638132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xão recta 70"/>
          <p:cNvCxnSpPr/>
          <p:nvPr/>
        </p:nvCxnSpPr>
        <p:spPr>
          <a:xfrm flipH="1" flipV="1">
            <a:off x="-27710" y="0"/>
            <a:ext cx="8202653" cy="5556064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xão recta 75"/>
          <p:cNvCxnSpPr/>
          <p:nvPr/>
        </p:nvCxnSpPr>
        <p:spPr>
          <a:xfrm flipH="1" flipV="1">
            <a:off x="0" y="91655"/>
            <a:ext cx="8604448" cy="4447908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66980" y="404664"/>
            <a:ext cx="216024" cy="21602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3" name="Conexão recta 82"/>
          <p:cNvCxnSpPr/>
          <p:nvPr/>
        </p:nvCxnSpPr>
        <p:spPr>
          <a:xfrm flipH="1" flipV="1">
            <a:off x="3735614" y="69275"/>
            <a:ext cx="792088" cy="6597352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xão recta 91"/>
          <p:cNvCxnSpPr/>
          <p:nvPr/>
        </p:nvCxnSpPr>
        <p:spPr>
          <a:xfrm flipH="1" flipV="1">
            <a:off x="2309309" y="0"/>
            <a:ext cx="2420562" cy="6858001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cta 95"/>
          <p:cNvCxnSpPr/>
          <p:nvPr/>
        </p:nvCxnSpPr>
        <p:spPr>
          <a:xfrm flipH="1" flipV="1">
            <a:off x="4139952" y="147076"/>
            <a:ext cx="360040" cy="6669359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xão recta 98"/>
          <p:cNvCxnSpPr/>
          <p:nvPr/>
        </p:nvCxnSpPr>
        <p:spPr>
          <a:xfrm flipH="1" flipV="1">
            <a:off x="4314411" y="299478"/>
            <a:ext cx="157871" cy="680193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xão recta 102"/>
          <p:cNvCxnSpPr/>
          <p:nvPr/>
        </p:nvCxnSpPr>
        <p:spPr>
          <a:xfrm flipV="1">
            <a:off x="4272846" y="260648"/>
            <a:ext cx="1049677" cy="7056784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xão recta 107"/>
          <p:cNvCxnSpPr/>
          <p:nvPr/>
        </p:nvCxnSpPr>
        <p:spPr>
          <a:xfrm flipV="1">
            <a:off x="3968640" y="332656"/>
            <a:ext cx="2596056" cy="6984776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4328680" y="6021288"/>
            <a:ext cx="216024" cy="21602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69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95536" y="551723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>
              <a:solidFill>
                <a:srgbClr val="FFFF00"/>
              </a:solidFill>
            </a:endParaRPr>
          </a:p>
          <a:p>
            <a:r>
              <a:rPr lang="pt-PT" sz="1400" b="1" dirty="0" err="1" smtClean="0">
                <a:solidFill>
                  <a:schemeClr val="bg1"/>
                </a:solidFill>
              </a:rPr>
              <a:t>Back</a:t>
            </a:r>
            <a:r>
              <a:rPr lang="pt-PT" sz="1400" b="1" dirty="0" smtClean="0">
                <a:solidFill>
                  <a:schemeClr val="bg1"/>
                </a:solidFill>
              </a:rPr>
              <a:t> to De la </a:t>
            </a:r>
            <a:r>
              <a:rPr lang="pt-PT" sz="1400" b="1" dirty="0" err="1" smtClean="0">
                <a:solidFill>
                  <a:schemeClr val="bg1"/>
                </a:solidFill>
              </a:rPr>
              <a:t>Hyre</a:t>
            </a:r>
            <a:r>
              <a:rPr lang="pt-PT" sz="1400" b="1" dirty="0" smtClean="0">
                <a:solidFill>
                  <a:schemeClr val="bg1"/>
                </a:solidFill>
              </a:rPr>
              <a:t>….</a:t>
            </a:r>
            <a:endParaRPr lang="pt-P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95536" y="5517232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>
              <a:solidFill>
                <a:srgbClr val="FFFF00"/>
              </a:solidFill>
            </a:endParaRPr>
          </a:p>
          <a:p>
            <a:r>
              <a:rPr lang="pt-PT" sz="1400" b="1" dirty="0" smtClean="0">
                <a:solidFill>
                  <a:schemeClr val="bg1"/>
                </a:solidFill>
              </a:rPr>
              <a:t>O </a:t>
            </a:r>
            <a:r>
              <a:rPr lang="pt-PT" sz="1400" b="1" dirty="0" err="1" smtClean="0">
                <a:solidFill>
                  <a:schemeClr val="bg1"/>
                </a:solidFill>
              </a:rPr>
              <a:t>painting</a:t>
            </a:r>
            <a:r>
              <a:rPr lang="pt-PT" sz="1400" b="1" dirty="0" smtClean="0">
                <a:solidFill>
                  <a:schemeClr val="bg1"/>
                </a:solidFill>
              </a:rPr>
              <a:t> </a:t>
            </a:r>
            <a:r>
              <a:rPr lang="pt-PT" sz="1400" b="1" dirty="0" err="1" smtClean="0">
                <a:solidFill>
                  <a:schemeClr val="bg1"/>
                </a:solidFill>
              </a:rPr>
              <a:t>inside</a:t>
            </a:r>
            <a:r>
              <a:rPr lang="pt-PT" sz="1400" b="1" dirty="0" smtClean="0">
                <a:solidFill>
                  <a:schemeClr val="bg1"/>
                </a:solidFill>
              </a:rPr>
              <a:t> </a:t>
            </a:r>
            <a:r>
              <a:rPr lang="pt-PT" sz="1400" b="1" dirty="0" err="1" smtClean="0">
                <a:solidFill>
                  <a:schemeClr val="bg1"/>
                </a:solidFill>
              </a:rPr>
              <a:t>the</a:t>
            </a:r>
            <a:r>
              <a:rPr lang="pt-PT" sz="1400" b="1" dirty="0" smtClean="0">
                <a:solidFill>
                  <a:schemeClr val="bg1"/>
                </a:solidFill>
              </a:rPr>
              <a:t> </a:t>
            </a:r>
            <a:r>
              <a:rPr lang="pt-PT" sz="1400" b="1" dirty="0" err="1" smtClean="0">
                <a:solidFill>
                  <a:schemeClr val="bg1"/>
                </a:solidFill>
              </a:rPr>
              <a:t>painting</a:t>
            </a:r>
            <a:r>
              <a:rPr lang="pt-PT" sz="1400" b="1" dirty="0" smtClean="0">
                <a:solidFill>
                  <a:schemeClr val="bg1"/>
                </a:solidFill>
              </a:rPr>
              <a:t> </a:t>
            </a:r>
            <a:r>
              <a:rPr lang="pt-PT" sz="1400" b="1" dirty="0" err="1" smtClean="0">
                <a:solidFill>
                  <a:schemeClr val="bg1"/>
                </a:solidFill>
              </a:rPr>
              <a:t>is</a:t>
            </a:r>
            <a:r>
              <a:rPr lang="pt-PT" sz="1400" b="1" dirty="0" smtClean="0">
                <a:solidFill>
                  <a:schemeClr val="bg1"/>
                </a:solidFill>
              </a:rPr>
              <a:t> self-</a:t>
            </a:r>
            <a:r>
              <a:rPr lang="pt-PT" sz="1400" b="1" dirty="0" err="1" smtClean="0">
                <a:solidFill>
                  <a:schemeClr val="bg1"/>
                </a:solidFill>
              </a:rPr>
              <a:t>referential</a:t>
            </a:r>
            <a:endParaRPr lang="pt-PT" sz="1400" b="1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Geometry </a:t>
            </a:r>
            <a:r>
              <a:rPr lang="en-US" sz="1400" b="1" dirty="0">
                <a:solidFill>
                  <a:schemeClr val="bg1"/>
                </a:solidFill>
              </a:rPr>
              <a:t>is useful for making the </a:t>
            </a:r>
            <a:r>
              <a:rPr lang="en-US" sz="1400" b="1" dirty="0" smtClean="0">
                <a:solidFill>
                  <a:schemeClr val="bg1"/>
                </a:solidFill>
              </a:rPr>
              <a:t>painting </a:t>
            </a:r>
            <a:r>
              <a:rPr lang="en-US" sz="1400" b="1" dirty="0">
                <a:solidFill>
                  <a:schemeClr val="bg1"/>
                </a:solidFill>
              </a:rPr>
              <a:t>that exalts  </a:t>
            </a:r>
            <a:r>
              <a:rPr lang="en-US" sz="1400" b="1" dirty="0" smtClean="0">
                <a:solidFill>
                  <a:schemeClr val="bg1"/>
                </a:solidFill>
              </a:rPr>
              <a:t>Geometry</a:t>
            </a:r>
            <a:endParaRPr lang="pt-PT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1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95536" y="55172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>
              <a:solidFill>
                <a:srgbClr val="FFFF00"/>
              </a:solidFill>
            </a:endParaRPr>
          </a:p>
          <a:p>
            <a:r>
              <a:rPr lang="pt-PT" sz="1400" b="1" dirty="0" smtClean="0">
                <a:solidFill>
                  <a:schemeClr val="bg1"/>
                </a:solidFill>
              </a:rPr>
              <a:t>Is </a:t>
            </a:r>
            <a:r>
              <a:rPr lang="pt-PT" sz="1400" b="1" dirty="0" err="1" smtClean="0">
                <a:solidFill>
                  <a:schemeClr val="bg1"/>
                </a:solidFill>
              </a:rPr>
              <a:t>it</a:t>
            </a:r>
            <a:r>
              <a:rPr lang="pt-PT" sz="1400" b="1" dirty="0" smtClean="0">
                <a:solidFill>
                  <a:schemeClr val="bg1"/>
                </a:solidFill>
              </a:rPr>
              <a:t> a «</a:t>
            </a:r>
            <a:r>
              <a:rPr lang="pt-PT" sz="1400" b="1" dirty="0" err="1" smtClean="0">
                <a:solidFill>
                  <a:schemeClr val="bg1"/>
                </a:solidFill>
              </a:rPr>
              <a:t>perfect</a:t>
            </a:r>
            <a:r>
              <a:rPr lang="pt-PT" sz="1400" b="1" dirty="0" smtClean="0">
                <a:solidFill>
                  <a:schemeClr val="bg1"/>
                </a:solidFill>
              </a:rPr>
              <a:t> </a:t>
            </a:r>
            <a:r>
              <a:rPr lang="pt-PT" sz="1400" b="1" dirty="0" err="1" smtClean="0">
                <a:solidFill>
                  <a:schemeClr val="bg1"/>
                </a:solidFill>
              </a:rPr>
              <a:t>composition</a:t>
            </a:r>
            <a:r>
              <a:rPr lang="pt-PT" sz="1400" b="1" dirty="0" smtClean="0">
                <a:solidFill>
                  <a:schemeClr val="bg1"/>
                </a:solidFill>
              </a:rPr>
              <a:t> </a:t>
            </a:r>
            <a:r>
              <a:rPr lang="pt-PT" sz="1400" b="1" dirty="0" err="1" smtClean="0">
                <a:solidFill>
                  <a:schemeClr val="bg1"/>
                </a:solidFill>
              </a:rPr>
              <a:t>of</a:t>
            </a:r>
            <a:r>
              <a:rPr lang="pt-PT" sz="1400" b="1" dirty="0" smtClean="0">
                <a:solidFill>
                  <a:schemeClr val="bg1"/>
                </a:solidFill>
              </a:rPr>
              <a:t> perspectives?»</a:t>
            </a:r>
          </a:p>
        </p:txBody>
      </p:sp>
    </p:spTree>
    <p:extLst>
      <p:ext uri="{BB962C8B-B14F-4D97-AF65-F5344CB8AC3E}">
        <p14:creationId xmlns:p14="http://schemas.microsoft.com/office/powerpoint/2010/main" val="34455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Presentation\r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631"/>
            <a:ext cx="8736211" cy="63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7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00292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1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3" y="1196752"/>
            <a:ext cx="9145574" cy="427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316157" y="188640"/>
            <a:ext cx="44081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PT" sz="3000" b="1" dirty="0" smtClean="0">
                <a:solidFill>
                  <a:schemeClr val="bg1"/>
                </a:solidFill>
              </a:rPr>
              <a:t>ALEGORIA DA GEOMETRIA</a:t>
            </a:r>
          </a:p>
          <a:p>
            <a:pPr algn="just"/>
            <a:r>
              <a:rPr lang="pt-PT" sz="1600" b="1" dirty="0" smtClean="0">
                <a:solidFill>
                  <a:schemeClr val="bg1"/>
                </a:solidFill>
              </a:rPr>
              <a:t>A </a:t>
            </a:r>
            <a:r>
              <a:rPr lang="pt-PT" sz="1600" b="1" dirty="0" err="1">
                <a:solidFill>
                  <a:schemeClr val="bg1"/>
                </a:solidFill>
              </a:rPr>
              <a:t>mathematical</a:t>
            </a:r>
            <a:r>
              <a:rPr lang="pt-PT" sz="1600" b="1" dirty="0">
                <a:solidFill>
                  <a:schemeClr val="bg1"/>
                </a:solidFill>
              </a:rPr>
              <a:t> </a:t>
            </a:r>
            <a:r>
              <a:rPr lang="pt-PT" sz="1600" b="1" dirty="0" err="1">
                <a:solidFill>
                  <a:schemeClr val="bg1"/>
                </a:solidFill>
              </a:rPr>
              <a:t>autopsy</a:t>
            </a:r>
            <a:endParaRPr lang="pt-PT" sz="16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Math(s)J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4"/>
          <a:stretch/>
        </p:blipFill>
        <p:spPr bwMode="auto">
          <a:xfrm>
            <a:off x="6084168" y="188640"/>
            <a:ext cx="2636416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6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74" y="836712"/>
            <a:ext cx="1368152" cy="129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899592" y="206808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smtClean="0"/>
              <a:t>Laurent de la </a:t>
            </a:r>
            <a:r>
              <a:rPr lang="pt-PT" sz="1400" b="1" dirty="0" err="1" smtClean="0"/>
              <a:t>Hyre</a:t>
            </a:r>
            <a:r>
              <a:rPr lang="pt-PT" sz="1400" b="1" dirty="0" smtClean="0"/>
              <a:t> (1606-1656)</a:t>
            </a:r>
          </a:p>
          <a:p>
            <a:r>
              <a:rPr lang="pt-PT" sz="1400" b="1" dirty="0"/>
              <a:t>(</a:t>
            </a:r>
            <a:r>
              <a:rPr lang="pt-PT" sz="1400" b="1" dirty="0" err="1"/>
              <a:t>Baroque</a:t>
            </a:r>
            <a:r>
              <a:rPr lang="pt-PT" sz="1400" b="1" dirty="0"/>
              <a:t> </a:t>
            </a:r>
            <a:r>
              <a:rPr lang="pt-PT" sz="1400" b="1" dirty="0" err="1"/>
              <a:t>painter</a:t>
            </a:r>
            <a:r>
              <a:rPr lang="pt-PT" sz="1400" b="1" dirty="0"/>
              <a:t>)</a:t>
            </a:r>
          </a:p>
          <a:p>
            <a:endParaRPr lang="pt-PT" sz="1400" b="1" i="1" dirty="0"/>
          </a:p>
        </p:txBody>
      </p:sp>
      <p:pic>
        <p:nvPicPr>
          <p:cNvPr id="6" name="Picture 2" descr="https://upload.wikimedia.org/wikipedia/commons/5/58/GedeonTallemantdesR%C3%A9au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159255"/>
            <a:ext cx="1440159" cy="16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450722" y="3700844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err="1"/>
              <a:t>Gédéon</a:t>
            </a:r>
            <a:r>
              <a:rPr lang="pt-PT" sz="1400" b="1" dirty="0"/>
              <a:t> </a:t>
            </a:r>
            <a:r>
              <a:rPr lang="pt-PT" sz="1400" b="1" dirty="0" err="1" smtClean="0"/>
              <a:t>Tallemant</a:t>
            </a:r>
            <a:r>
              <a:rPr lang="pt-PT" sz="1400" b="1" dirty="0" smtClean="0"/>
              <a:t> (1619-1692)</a:t>
            </a:r>
          </a:p>
          <a:p>
            <a:r>
              <a:rPr lang="pt-PT" sz="1400" b="1" i="1" dirty="0" err="1"/>
              <a:t>Les</a:t>
            </a:r>
            <a:r>
              <a:rPr lang="pt-PT" sz="1400" b="1" i="1" dirty="0"/>
              <a:t> 7 </a:t>
            </a:r>
            <a:r>
              <a:rPr lang="pt-PT" sz="1400" b="1" i="1" dirty="0" err="1"/>
              <a:t>arts</a:t>
            </a:r>
            <a:r>
              <a:rPr lang="pt-PT" sz="1400" b="1" i="1" dirty="0"/>
              <a:t> </a:t>
            </a:r>
            <a:r>
              <a:rPr lang="pt-PT" sz="1400" b="1" i="1" dirty="0" err="1"/>
              <a:t>liberaux</a:t>
            </a:r>
            <a:endParaRPr lang="pt-PT" sz="1400" b="1" i="1" dirty="0"/>
          </a:p>
          <a:p>
            <a:endParaRPr lang="pt-PT" sz="1400" b="1" i="1" dirty="0"/>
          </a:p>
        </p:txBody>
      </p:sp>
      <p:pic>
        <p:nvPicPr>
          <p:cNvPr id="8" name="Picture 4" descr="Louis XIV of Fra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67365"/>
            <a:ext cx="1891310" cy="26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1942507" y="5906670"/>
            <a:ext cx="3006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/>
              <a:t>Louis XIV (</a:t>
            </a:r>
            <a:r>
              <a:rPr lang="fr-FR" sz="1400" b="1" i="1" dirty="0"/>
              <a:t>Louis le Grand</a:t>
            </a:r>
            <a:r>
              <a:rPr lang="fr-FR" sz="1400" b="1" dirty="0"/>
              <a:t>) </a:t>
            </a:r>
            <a:r>
              <a:rPr lang="pt-PT" sz="1400" b="1" dirty="0"/>
              <a:t>(</a:t>
            </a:r>
            <a:r>
              <a:rPr lang="pt-PT" sz="1400" b="1" dirty="0" smtClean="0"/>
              <a:t>1638-1715)</a:t>
            </a:r>
            <a:endParaRPr lang="pt-PT" sz="1400" b="1" dirty="0"/>
          </a:p>
        </p:txBody>
      </p:sp>
    </p:spTree>
    <p:extLst>
      <p:ext uri="{BB962C8B-B14F-4D97-AF65-F5344CB8AC3E}">
        <p14:creationId xmlns:p14="http://schemas.microsoft.com/office/powerpoint/2010/main" val="23627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nationalgallery.org.uk/upload/img/la-hyre-allegory-grammar-NG6329-f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949" y="3699888"/>
            <a:ext cx="1234076" cy="111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871244" y="4936110"/>
            <a:ext cx="1145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 smtClean="0">
                <a:solidFill>
                  <a:schemeClr val="bg1"/>
                </a:solidFill>
              </a:rPr>
              <a:t>Grammar</a:t>
            </a:r>
            <a:endParaRPr lang="pt-PT" dirty="0" smtClean="0">
              <a:solidFill>
                <a:schemeClr val="bg1"/>
              </a:solidFill>
            </a:endParaRPr>
          </a:p>
          <a:p>
            <a:pPr algn="ctr"/>
            <a:endParaRPr lang="en-US" sz="1100" i="1" dirty="0">
              <a:solidFill>
                <a:schemeClr val="bg1"/>
              </a:solidFill>
            </a:endParaRPr>
          </a:p>
          <a:p>
            <a:pPr algn="ctr"/>
            <a:r>
              <a:rPr lang="pt-PT" sz="1100" i="1" dirty="0" err="1" smtClean="0">
                <a:solidFill>
                  <a:schemeClr val="bg1"/>
                </a:solidFill>
              </a:rPr>
              <a:t>National</a:t>
            </a:r>
            <a:r>
              <a:rPr lang="pt-PT" sz="1100" i="1" dirty="0" smtClean="0">
                <a:solidFill>
                  <a:schemeClr val="bg1"/>
                </a:solidFill>
              </a:rPr>
              <a:t> </a:t>
            </a:r>
            <a:r>
              <a:rPr lang="pt-PT" sz="1100" i="1" dirty="0" err="1">
                <a:solidFill>
                  <a:schemeClr val="bg1"/>
                </a:solidFill>
              </a:rPr>
              <a:t>Gallery</a:t>
            </a:r>
            <a:endParaRPr lang="pt-PT" sz="1100" i="1" dirty="0">
              <a:solidFill>
                <a:schemeClr val="bg1"/>
              </a:solidFill>
            </a:endParaRPr>
          </a:p>
        </p:txBody>
      </p:sp>
      <p:pic>
        <p:nvPicPr>
          <p:cNvPr id="11" name="Picture 2" descr="https://s-media-cache-ak0.pinimg.com/736x/48/9d/ab/489dab097a8a142550562c56b97271c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99888"/>
            <a:ext cx="135183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700306" y="4869160"/>
            <a:ext cx="156785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 err="1" smtClean="0">
                <a:solidFill>
                  <a:schemeClr val="bg1"/>
                </a:solidFill>
              </a:rPr>
              <a:t>Rhetoric</a:t>
            </a:r>
            <a:endParaRPr lang="pt-PT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1" dirty="0" err="1">
                <a:solidFill>
                  <a:schemeClr val="bg1"/>
                </a:solidFill>
              </a:rPr>
              <a:t>Bürgenstock</a:t>
            </a:r>
            <a:r>
              <a:rPr lang="en-US" sz="1100" i="1" dirty="0">
                <a:solidFill>
                  <a:schemeClr val="bg1"/>
                </a:solidFill>
              </a:rPr>
              <a:t> Castle</a:t>
            </a:r>
            <a:endParaRPr lang="pt-PT" sz="1100" i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292080" y="4844043"/>
            <a:ext cx="284400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 err="1" smtClean="0">
                <a:solidFill>
                  <a:schemeClr val="bg1"/>
                </a:solidFill>
              </a:rPr>
              <a:t>Logic</a:t>
            </a:r>
            <a:endParaRPr lang="pt-PT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1" dirty="0" err="1">
                <a:solidFill>
                  <a:schemeClr val="bg1"/>
                </a:solidFill>
              </a:rPr>
              <a:t>Bürgenstock</a:t>
            </a:r>
            <a:r>
              <a:rPr lang="en-US" sz="1100" i="1" dirty="0">
                <a:solidFill>
                  <a:schemeClr val="bg1"/>
                </a:solidFill>
              </a:rPr>
              <a:t> Castle</a:t>
            </a:r>
            <a:endParaRPr lang="pt-PT" sz="1100" i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6078948" y="3699888"/>
            <a:ext cx="1203478" cy="1119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dolphewilliambouguereau.org/upload1/file-admin/images/Laurent%20de%20la%20Hyr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/>
          <a:stretch/>
        </p:blipFill>
        <p:spPr bwMode="auto">
          <a:xfrm>
            <a:off x="446886" y="1665651"/>
            <a:ext cx="194663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09446" y="2719892"/>
            <a:ext cx="1447832" cy="76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 err="1" smtClean="0">
                <a:solidFill>
                  <a:schemeClr val="bg1"/>
                </a:solidFill>
              </a:rPr>
              <a:t>Astronomy</a:t>
            </a:r>
            <a:endParaRPr lang="pt-PT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100" i="1" dirty="0" err="1" smtClean="0">
                <a:solidFill>
                  <a:schemeClr val="bg1"/>
                </a:solidFill>
              </a:rPr>
              <a:t>Musée</a:t>
            </a:r>
            <a:r>
              <a:rPr lang="en-US" sz="1100" i="1" dirty="0" smtClean="0">
                <a:solidFill>
                  <a:schemeClr val="bg1"/>
                </a:solidFill>
              </a:rPr>
              <a:t> </a:t>
            </a:r>
            <a:r>
              <a:rPr lang="en-US" sz="1100" i="1" dirty="0">
                <a:solidFill>
                  <a:schemeClr val="bg1"/>
                </a:solidFill>
              </a:rPr>
              <a:t>des Beaux-Arts</a:t>
            </a:r>
            <a:endParaRPr lang="pt-PT" sz="1100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metmuseum.org/toah/images/h2/h2_50.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88" y="1661331"/>
            <a:ext cx="1584176" cy="115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705418" y="2797527"/>
            <a:ext cx="1489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 smtClean="0">
                <a:solidFill>
                  <a:schemeClr val="bg1"/>
                </a:solidFill>
              </a:rPr>
              <a:t>Music</a:t>
            </a:r>
            <a:endParaRPr lang="pt-PT" dirty="0" smtClean="0">
              <a:solidFill>
                <a:schemeClr val="bg1"/>
              </a:solidFill>
            </a:endParaRPr>
          </a:p>
          <a:p>
            <a:pPr algn="ctr"/>
            <a:r>
              <a:rPr lang="en-US" sz="1100" i="1" dirty="0">
                <a:solidFill>
                  <a:schemeClr val="bg1"/>
                </a:solidFill>
              </a:rPr>
              <a:t>Metropolitan</a:t>
            </a:r>
            <a:r>
              <a:rPr lang="en-US" dirty="0"/>
              <a:t> </a:t>
            </a:r>
            <a:r>
              <a:rPr lang="en-US" sz="1100" i="1" dirty="0">
                <a:solidFill>
                  <a:schemeClr val="bg1"/>
                </a:solidFill>
              </a:rPr>
              <a:t>Museum</a:t>
            </a:r>
            <a:endParaRPr lang="pt-PT" sz="1100" i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pavlopoulos.files.wordpress.com/2011/02/de-la-hyre-allegory-of-arithmetic.jpg?w=9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38" y="1665651"/>
            <a:ext cx="1224136" cy="113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180318" y="2708920"/>
            <a:ext cx="1369286" cy="7617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 err="1" smtClean="0">
                <a:solidFill>
                  <a:schemeClr val="bg1"/>
                </a:solidFill>
              </a:rPr>
              <a:t>Arithmetic</a:t>
            </a:r>
            <a:endParaRPr lang="pt-PT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PT" sz="1100" i="1" dirty="0">
                <a:solidFill>
                  <a:schemeClr val="bg1"/>
                </a:solidFill>
              </a:rPr>
              <a:t>Walters </a:t>
            </a:r>
            <a:r>
              <a:rPr lang="pt-PT" sz="1100" i="1" dirty="0" err="1">
                <a:solidFill>
                  <a:schemeClr val="bg1"/>
                </a:solidFill>
              </a:rPr>
              <a:t>Art</a:t>
            </a:r>
            <a:r>
              <a:rPr lang="pt-PT" sz="1100" i="1" dirty="0">
                <a:solidFill>
                  <a:schemeClr val="bg1"/>
                </a:solidFill>
              </a:rPr>
              <a:t> </a:t>
            </a:r>
            <a:r>
              <a:rPr lang="pt-PT" sz="1100" i="1" dirty="0" err="1" smtClean="0">
                <a:solidFill>
                  <a:schemeClr val="bg1"/>
                </a:solidFill>
              </a:rPr>
              <a:t>Museum</a:t>
            </a:r>
            <a:endParaRPr lang="pt-PT" sz="1100" i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Work\REVISTAS\RMM\RMM(5)\TEX\Tex_Santos\Fig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86" y="1654786"/>
            <a:ext cx="2448272" cy="11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4320283" y="2739261"/>
            <a:ext cx="2844005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 err="1" smtClean="0">
                <a:solidFill>
                  <a:schemeClr val="bg1"/>
                </a:solidFill>
              </a:rPr>
              <a:t>Geometry</a:t>
            </a:r>
            <a:endParaRPr lang="pt-PT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1" dirty="0">
                <a:solidFill>
                  <a:schemeClr val="bg1"/>
                </a:solidFill>
              </a:rPr>
              <a:t>Fine Arts Museums of San </a:t>
            </a:r>
            <a:r>
              <a:rPr lang="en-US" sz="1100" i="1" dirty="0" smtClean="0">
                <a:solidFill>
                  <a:schemeClr val="bg1"/>
                </a:solidFill>
              </a:rPr>
              <a:t>Francisco</a:t>
            </a:r>
            <a:endParaRPr lang="pt-PT" sz="1100" i="1" dirty="0">
              <a:solidFill>
                <a:schemeClr val="bg1"/>
              </a:solidFill>
            </a:endParaRPr>
          </a:p>
        </p:txBody>
      </p:sp>
      <p:pic>
        <p:nvPicPr>
          <p:cNvPr id="16" name="Picture 2" descr="http://www.nationalgallery.org.uk/upload/img/la-hyre-allegory-grammar-NG6329-f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949" y="3699888"/>
            <a:ext cx="1234076" cy="111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3871244" y="4936110"/>
            <a:ext cx="1145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dirty="0" err="1" smtClean="0">
                <a:solidFill>
                  <a:schemeClr val="bg1"/>
                </a:solidFill>
              </a:rPr>
              <a:t>Grammar</a:t>
            </a:r>
            <a:endParaRPr lang="pt-PT" dirty="0" smtClean="0">
              <a:solidFill>
                <a:schemeClr val="bg1"/>
              </a:solidFill>
            </a:endParaRPr>
          </a:p>
          <a:p>
            <a:pPr algn="ctr"/>
            <a:endParaRPr lang="en-US" sz="1100" i="1" dirty="0">
              <a:solidFill>
                <a:schemeClr val="bg1"/>
              </a:solidFill>
            </a:endParaRPr>
          </a:p>
          <a:p>
            <a:pPr algn="ctr"/>
            <a:r>
              <a:rPr lang="pt-PT" sz="1100" i="1" dirty="0" err="1" smtClean="0">
                <a:solidFill>
                  <a:schemeClr val="bg1"/>
                </a:solidFill>
              </a:rPr>
              <a:t>National</a:t>
            </a:r>
            <a:r>
              <a:rPr lang="pt-PT" sz="1100" i="1" dirty="0" smtClean="0">
                <a:solidFill>
                  <a:schemeClr val="bg1"/>
                </a:solidFill>
              </a:rPr>
              <a:t> </a:t>
            </a:r>
            <a:r>
              <a:rPr lang="pt-PT" sz="1100" i="1" dirty="0" err="1">
                <a:solidFill>
                  <a:schemeClr val="bg1"/>
                </a:solidFill>
              </a:rPr>
              <a:t>Gallery</a:t>
            </a:r>
            <a:endParaRPr lang="pt-PT" sz="1100" i="1" dirty="0">
              <a:solidFill>
                <a:schemeClr val="bg1"/>
              </a:solidFill>
            </a:endParaRPr>
          </a:p>
        </p:txBody>
      </p:sp>
      <p:pic>
        <p:nvPicPr>
          <p:cNvPr id="18" name="Picture 2" descr="https://s-media-cache-ak0.pinimg.com/736x/48/9d/ab/489dab097a8a142550562c56b97271c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99888"/>
            <a:ext cx="135183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1700306" y="4869160"/>
            <a:ext cx="156785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 err="1" smtClean="0">
                <a:solidFill>
                  <a:schemeClr val="bg1"/>
                </a:solidFill>
              </a:rPr>
              <a:t>Rhetoric</a:t>
            </a:r>
            <a:endParaRPr lang="pt-PT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1" dirty="0" err="1">
                <a:solidFill>
                  <a:schemeClr val="bg1"/>
                </a:solidFill>
              </a:rPr>
              <a:t>Bürgenstock</a:t>
            </a:r>
            <a:r>
              <a:rPr lang="en-US" sz="1100" i="1" dirty="0">
                <a:solidFill>
                  <a:schemeClr val="bg1"/>
                </a:solidFill>
              </a:rPr>
              <a:t> Castle</a:t>
            </a:r>
            <a:endParaRPr lang="pt-PT" sz="1100" i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292080" y="4844043"/>
            <a:ext cx="284400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dirty="0" err="1" smtClean="0">
                <a:solidFill>
                  <a:schemeClr val="bg1"/>
                </a:solidFill>
              </a:rPr>
              <a:t>Logic</a:t>
            </a:r>
            <a:endParaRPr lang="pt-PT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100" i="1" dirty="0" err="1">
                <a:solidFill>
                  <a:schemeClr val="bg1"/>
                </a:solidFill>
              </a:rPr>
              <a:t>Bürgenstock</a:t>
            </a:r>
            <a:r>
              <a:rPr lang="en-US" sz="1100" i="1" dirty="0">
                <a:solidFill>
                  <a:schemeClr val="bg1"/>
                </a:solidFill>
              </a:rPr>
              <a:t> Castle</a:t>
            </a:r>
            <a:endParaRPr lang="pt-PT" sz="1100" i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1" name="Rectângulo 20"/>
          <p:cNvSpPr/>
          <p:nvPr/>
        </p:nvSpPr>
        <p:spPr>
          <a:xfrm>
            <a:off x="6078948" y="3699888"/>
            <a:ext cx="1203478" cy="1119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477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74" y="836712"/>
            <a:ext cx="1368152" cy="129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908218" y="204220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b="1" i="1" dirty="0" smtClean="0"/>
          </a:p>
          <a:p>
            <a:r>
              <a:rPr lang="pt-PT" sz="1400" b="1" dirty="0" smtClean="0"/>
              <a:t>Laurent de la </a:t>
            </a:r>
            <a:r>
              <a:rPr lang="pt-PT" sz="1400" b="1" dirty="0" err="1" smtClean="0"/>
              <a:t>Hyre</a:t>
            </a:r>
            <a:r>
              <a:rPr lang="pt-PT" sz="1400" b="1" dirty="0" smtClean="0"/>
              <a:t> (1606-1656)</a:t>
            </a:r>
            <a:endParaRPr lang="pt-PT" sz="1400" b="1" i="1" dirty="0"/>
          </a:p>
        </p:txBody>
      </p:sp>
    </p:spTree>
    <p:extLst>
      <p:ext uri="{BB962C8B-B14F-4D97-AF65-F5344CB8AC3E}">
        <p14:creationId xmlns:p14="http://schemas.microsoft.com/office/powerpoint/2010/main" val="36620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302</Words>
  <Application>Microsoft Office PowerPoint</Application>
  <PresentationFormat>Apresentação no Ecrã (4:3)</PresentationFormat>
  <Paragraphs>81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58</vt:i4>
      </vt:variant>
    </vt:vector>
  </HeadingPairs>
  <TitlesOfParts>
    <vt:vector size="5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cps</dc:creator>
  <cp:lastModifiedBy>Carlos Santos | CST</cp:lastModifiedBy>
  <cp:revision>84</cp:revision>
  <dcterms:created xsi:type="dcterms:W3CDTF">2016-02-16T16:51:48Z</dcterms:created>
  <dcterms:modified xsi:type="dcterms:W3CDTF">2016-11-13T08:08:51Z</dcterms:modified>
</cp:coreProperties>
</file>