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8" r:id="rId2"/>
    <p:sldId id="259" r:id="rId3"/>
    <p:sldId id="266" r:id="rId4"/>
    <p:sldId id="260" r:id="rId5"/>
    <p:sldId id="265" r:id="rId6"/>
    <p:sldId id="262" r:id="rId7"/>
    <p:sldId id="263" r:id="rId8"/>
    <p:sldId id="264" r:id="rId9"/>
    <p:sldId id="267" r:id="rId10"/>
  </p:sldIdLst>
  <p:sldSz cx="9144000" cy="6858000" type="screen4x3"/>
  <p:notesSz cx="6858000" cy="9637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44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1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8188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6A904-53FC-485D-8CFE-E34CD3910498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54154"/>
            <a:ext cx="2971800" cy="481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154154"/>
            <a:ext cx="2971800" cy="4818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F6C92-4C1D-4FF6-9CB2-C0AE2E7B2B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5687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284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38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749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926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53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158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7711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397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2312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2476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3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D1F00-01A6-4741-85A3-388EA1A13354}" type="datetimeFigureOut">
              <a:rPr lang="en-GB" smtClean="0"/>
              <a:t>12/11/2016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31C6B-FE00-43EC-BEB0-51664638F9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5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3810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smtClean="0">
                <a:latin typeface="Cambria" panose="02040503050406030204" pitchFamily="18" charset="0"/>
              </a:rPr>
              <a:t>MathsJam 2016</a:t>
            </a:r>
          </a:p>
          <a:p>
            <a:pPr algn="ctr"/>
            <a:r>
              <a:rPr lang="en-GB" sz="4000" dirty="0" smtClean="0">
                <a:latin typeface="Cambria" panose="02040503050406030204" pitchFamily="18" charset="0"/>
              </a:rPr>
              <a:t>(and U3A and G4G </a:t>
            </a:r>
            <a:r>
              <a:rPr lang="en-GB" sz="4000" dirty="0" err="1" smtClean="0">
                <a:latin typeface="Cambria" panose="02040503050406030204" pitchFamily="18" charset="0"/>
              </a:rPr>
              <a:t>CoM</a:t>
            </a:r>
            <a:r>
              <a:rPr lang="en-GB" sz="4000" dirty="0" smtClean="0">
                <a:latin typeface="Cambria" panose="02040503050406030204" pitchFamily="18" charset="0"/>
              </a:rPr>
              <a:t>)</a:t>
            </a:r>
          </a:p>
          <a:p>
            <a:pPr algn="ctr"/>
            <a:endParaRPr lang="en-GB" sz="4000" dirty="0">
              <a:latin typeface="Cambria" panose="02040503050406030204" pitchFamily="18" charset="0"/>
            </a:endParaRPr>
          </a:p>
          <a:p>
            <a:pPr algn="ctr"/>
            <a:r>
              <a:rPr lang="en-GB" sz="4000" dirty="0" smtClean="0">
                <a:latin typeface="Cambria" panose="02040503050406030204" pitchFamily="18" charset="0"/>
              </a:rPr>
              <a:t>Symmetric Oddities (and </a:t>
            </a:r>
            <a:r>
              <a:rPr lang="en-GB" sz="4000" dirty="0" err="1" smtClean="0">
                <a:latin typeface="Cambria" panose="02040503050406030204" pitchFamily="18" charset="0"/>
              </a:rPr>
              <a:t>Eventies</a:t>
            </a:r>
            <a:r>
              <a:rPr lang="en-GB" sz="4000" dirty="0" smtClean="0">
                <a:latin typeface="Cambria" panose="02040503050406030204" pitchFamily="18" charset="0"/>
              </a:rPr>
              <a:t>)</a:t>
            </a:r>
          </a:p>
          <a:p>
            <a:pPr algn="ctr"/>
            <a:endParaRPr lang="en-GB" sz="4000" dirty="0">
              <a:latin typeface="Cambria" panose="02040503050406030204" pitchFamily="18" charset="0"/>
            </a:endParaRPr>
          </a:p>
          <a:p>
            <a:pPr algn="ctr"/>
            <a:r>
              <a:rPr lang="en-GB" sz="4000" dirty="0" smtClean="0">
                <a:latin typeface="Cambria" panose="02040503050406030204" pitchFamily="18" charset="0"/>
              </a:rPr>
              <a:t>Donald Bell</a:t>
            </a:r>
          </a:p>
          <a:p>
            <a:pPr algn="ctr"/>
            <a:r>
              <a:rPr lang="en-GB" sz="4000" dirty="0" smtClean="0">
                <a:latin typeface="Cambria" panose="02040503050406030204" pitchFamily="18" charset="0"/>
              </a:rPr>
              <a:t>donald@marchland.org</a:t>
            </a:r>
            <a:endParaRPr lang="en-GB" sz="4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4087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G:\2016_mathsjam\five_345_triangle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743201"/>
            <a:ext cx="6477000" cy="1982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2286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Symmetric Oddities </a:t>
            </a:r>
            <a:r>
              <a:rPr lang="en-GB" sz="2400" dirty="0">
                <a:latin typeface="Cambria" panose="02040503050406030204" pitchFamily="18" charset="0"/>
              </a:rPr>
              <a:t>(and </a:t>
            </a:r>
            <a:r>
              <a:rPr lang="en-GB" sz="2400" dirty="0" err="1">
                <a:latin typeface="Cambria" panose="02040503050406030204" pitchFamily="18" charset="0"/>
              </a:rPr>
              <a:t>Eventies</a:t>
            </a:r>
            <a:r>
              <a:rPr lang="en-GB" sz="2400" dirty="0">
                <a:latin typeface="Cambria" panose="02040503050406030204" pitchFamily="18" charset="0"/>
              </a:rPr>
              <a:t>) </a:t>
            </a:r>
            <a:r>
              <a:rPr lang="en-GB" sz="2400" dirty="0" smtClean="0">
                <a:latin typeface="Cambria" panose="02040503050406030204" pitchFamily="18" charset="0"/>
              </a:rPr>
              <a:t>– MathsJam 2016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914400"/>
            <a:ext cx="7848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Last year, I presented this puzzle: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"place these five 3-4-5 triangles side by side to make a mirror-symmetric shape.  They may be rotated or turned over, but they must not overlap."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4725355"/>
            <a:ext cx="773498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So there is an ODD number of ASYMMETRIC pieces which makes a TWO-WAY SYMMETRICAL shape (the left half is the mirror image of the right half).</a:t>
            </a:r>
          </a:p>
          <a:p>
            <a:endParaRPr lang="en-GB" sz="2400" dirty="0" smtClean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The first of the "Symmetric </a:t>
            </a:r>
            <a:r>
              <a:rPr lang="en-GB" sz="2400" dirty="0">
                <a:latin typeface="Cambria" panose="02040503050406030204" pitchFamily="18" charset="0"/>
              </a:rPr>
              <a:t>O</a:t>
            </a:r>
            <a:r>
              <a:rPr lang="en-GB" sz="2400" dirty="0" smtClean="0">
                <a:latin typeface="Cambria" panose="02040503050406030204" pitchFamily="18" charset="0"/>
              </a:rPr>
              <a:t>ddities"</a:t>
            </a:r>
            <a:endParaRPr lang="en-GB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00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Symmetric Oddities (and </a:t>
            </a:r>
            <a:r>
              <a:rPr lang="en-GB" sz="2400" dirty="0" err="1" smtClean="0">
                <a:latin typeface="Cambria" panose="02040503050406030204" pitchFamily="18" charset="0"/>
              </a:rPr>
              <a:t>Eventies</a:t>
            </a:r>
            <a:r>
              <a:rPr lang="en-GB" sz="2400" dirty="0" smtClean="0">
                <a:latin typeface="Cambria" panose="02040503050406030204" pitchFamily="18" charset="0"/>
              </a:rPr>
              <a:t>) – MathsJam 2016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If the shape is a polyomino (</a:t>
            </a:r>
            <a:r>
              <a:rPr lang="en-GB" sz="2400" dirty="0" err="1" smtClean="0">
                <a:latin typeface="Cambria" panose="02040503050406030204" pitchFamily="18" charset="0"/>
              </a:rPr>
              <a:t>ie</a:t>
            </a:r>
            <a:r>
              <a:rPr lang="en-GB" sz="2400" dirty="0" smtClean="0">
                <a:latin typeface="Cambria" panose="02040503050406030204" pitchFamily="18" charset="0"/>
              </a:rPr>
              <a:t> made up of squares), then it can still make a wide variety of puzzles, some hard, some easy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4286" y="1959429"/>
            <a:ext cx="35222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Three P-pentominos can be arranged to make a symmetrical shape in several ways.  Here are just two of them: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2051" name="Picture 3" descr="G:\2016_mathsjam\three_P_pentomino_two_solutio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5609" y="1981200"/>
            <a:ext cx="4576762" cy="223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G:\2016_mathsjam\three_tetracube_elle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45" y="4419600"/>
            <a:ext cx="34480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419599" y="4419600"/>
            <a:ext cx="42297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>
                <a:latin typeface="Cambria" panose="02040503050406030204" pitchFamily="18" charset="0"/>
              </a:rPr>
              <a:t>Three </a:t>
            </a:r>
            <a:r>
              <a:rPr lang="en-GB" sz="2400" dirty="0" smtClean="0">
                <a:latin typeface="Cambria" panose="02040503050406030204" pitchFamily="18" charset="0"/>
              </a:rPr>
              <a:t>L-tetrominos </a:t>
            </a:r>
            <a:r>
              <a:rPr lang="en-GB" sz="2400" dirty="0">
                <a:latin typeface="Cambria" panose="02040503050406030204" pitchFamily="18" charset="0"/>
              </a:rPr>
              <a:t>can be arranged to make a symmetrical shape in </a:t>
            </a:r>
            <a:r>
              <a:rPr lang="en-GB" sz="2400" dirty="0" smtClean="0">
                <a:latin typeface="Cambria" panose="02040503050406030204" pitchFamily="18" charset="0"/>
              </a:rPr>
              <a:t>two ways, making a nice puzzle.</a:t>
            </a:r>
            <a:endParaRPr lang="en-GB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426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Symmetric Oddities (and </a:t>
            </a:r>
            <a:r>
              <a:rPr lang="en-GB" sz="2400" dirty="0" err="1" smtClean="0">
                <a:latin typeface="Cambria" panose="02040503050406030204" pitchFamily="18" charset="0"/>
              </a:rPr>
              <a:t>Eventies</a:t>
            </a:r>
            <a:r>
              <a:rPr lang="en-GB" sz="2400" dirty="0" smtClean="0">
                <a:latin typeface="Cambria" panose="02040503050406030204" pitchFamily="18" charset="0"/>
              </a:rPr>
              <a:t>) – MathsJam 2016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If the (odd) number of pieces is five, then there are several more polyomino puzzles.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286000"/>
            <a:ext cx="472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Five L-triominos will go together without much of a challenge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3074" name="Picture 2" descr="G:\2016_mathsjam\five_L_triominos_sample_soluti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199" y="1579210"/>
            <a:ext cx="2683089" cy="2535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G:\2016_mathsjam\five_L_pentominos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4497344"/>
            <a:ext cx="4495800" cy="1781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3400" y="4497344"/>
            <a:ext cx="3352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But it is very difficult to find a mirror-symmetric shape that can be made with five L-pentominos</a:t>
            </a:r>
            <a:endParaRPr lang="en-GB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652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Symmetric Oddities (and </a:t>
            </a:r>
            <a:r>
              <a:rPr lang="en-GB" sz="2400" dirty="0" err="1" smtClean="0">
                <a:latin typeface="Cambria" panose="02040503050406030204" pitchFamily="18" charset="0"/>
              </a:rPr>
              <a:t>Eventies</a:t>
            </a:r>
            <a:r>
              <a:rPr lang="en-GB" sz="2400" dirty="0" smtClean="0">
                <a:latin typeface="Cambria" panose="02040503050406030204" pitchFamily="18" charset="0"/>
              </a:rPr>
              <a:t>) – MathsJam 2016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So, in TWO dimensions, it is possible to make a </a:t>
            </a:r>
            <a:r>
              <a:rPr lang="en-GB" sz="2400" dirty="0" err="1" smtClean="0">
                <a:latin typeface="Cambria" panose="02040503050406030204" pitchFamily="18" charset="0"/>
              </a:rPr>
              <a:t>TWO-way</a:t>
            </a:r>
            <a:r>
              <a:rPr lang="en-GB" sz="2400" dirty="0" smtClean="0">
                <a:latin typeface="Cambria" panose="02040503050406030204" pitchFamily="18" charset="0"/>
              </a:rPr>
              <a:t> symmetrical shape using an ODD number of identical ASYMMETRIC pieces.  What about THREE dimensions?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6314" y="2332285"/>
            <a:ext cx="3429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A cube can have six types of symmetry.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mbria" panose="02040503050406030204" pitchFamily="18" charset="0"/>
              </a:rPr>
              <a:t>Two mirror-image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mbria" panose="02040503050406030204" pitchFamily="18" charset="0"/>
              </a:rPr>
              <a:t>One point-symmetric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smtClean="0">
                <a:latin typeface="Cambria" panose="02040503050406030204" pitchFamily="18" charset="0"/>
              </a:rPr>
              <a:t>Three rotational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  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That's far too many to have to explain in a puzzle leaflet.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4098" name="Picture 2" descr="G:\2016_mathsjam\types_of_symmetr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2332285"/>
            <a:ext cx="5093494" cy="3184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99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Symmetric Oddities </a:t>
            </a:r>
            <a:r>
              <a:rPr lang="en-GB" sz="2400" dirty="0">
                <a:latin typeface="Cambria" panose="02040503050406030204" pitchFamily="18" charset="0"/>
              </a:rPr>
              <a:t>(and </a:t>
            </a:r>
            <a:r>
              <a:rPr lang="en-GB" sz="2400" dirty="0" err="1">
                <a:latin typeface="Cambria" panose="02040503050406030204" pitchFamily="18" charset="0"/>
              </a:rPr>
              <a:t>Eventies</a:t>
            </a:r>
            <a:r>
              <a:rPr lang="en-GB" sz="2400" dirty="0">
                <a:latin typeface="Cambria" panose="02040503050406030204" pitchFamily="18" charset="0"/>
              </a:rPr>
              <a:t>)</a:t>
            </a:r>
            <a:r>
              <a:rPr lang="en-GB" sz="2400" dirty="0" smtClean="0">
                <a:latin typeface="Cambria" panose="02040503050406030204" pitchFamily="18" charset="0"/>
              </a:rPr>
              <a:t> – MathsJam 2016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One of the rotational symmetries uses the body diagonal of the cube.  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5122" name="Picture 2" descr="G:\2016_mathsjam\threefold_rotation_of_dice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447800"/>
            <a:ext cx="5105400" cy="1739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55172" y="3162656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A polycube can have the same kind of symmetry. 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1905000"/>
            <a:ext cx="297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ambria" panose="02040503050406030204" pitchFamily="18" charset="0"/>
              </a:rPr>
              <a:t>It is a </a:t>
            </a:r>
            <a:r>
              <a:rPr lang="en-GB" sz="2400" dirty="0" err="1">
                <a:latin typeface="Cambria" panose="02040503050406030204" pitchFamily="18" charset="0"/>
              </a:rPr>
              <a:t>THREE-way</a:t>
            </a:r>
            <a:r>
              <a:rPr lang="en-GB" sz="2400" dirty="0">
                <a:latin typeface="Cambria" panose="02040503050406030204" pitchFamily="18" charset="0"/>
              </a:rPr>
              <a:t> symmetry with 120° </a:t>
            </a:r>
            <a:r>
              <a:rPr lang="en-GB" sz="2400" dirty="0" smtClean="0">
                <a:latin typeface="Cambria" panose="02040503050406030204" pitchFamily="18" charset="0"/>
              </a:rPr>
              <a:t>rotation.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810001"/>
            <a:ext cx="2133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latin typeface="Cambria" panose="02040503050406030204" pitchFamily="18" charset="0"/>
              </a:rPr>
              <a:t> </a:t>
            </a:r>
            <a:r>
              <a:rPr lang="en-GB" sz="2400" dirty="0">
                <a:latin typeface="Cambria" panose="02040503050406030204" pitchFamily="18" charset="0"/>
              </a:rPr>
              <a:t>Here is one of the tetracubes (also marked up as a dice</a:t>
            </a:r>
            <a:r>
              <a:rPr lang="en-GB" sz="2400" dirty="0" smtClean="0">
                <a:latin typeface="Cambria" panose="02040503050406030204" pitchFamily="18" charset="0"/>
              </a:rPr>
              <a:t>)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1026" name="Picture 2" descr="G:\python\polycube\documentation\several_tricubes\threefold_rotation_of_tricube_dic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4343" y="3733800"/>
            <a:ext cx="6433457" cy="2366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625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G:\2016_mathsjam\two_L_tricubes_make_symmetrica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6970" y="2264229"/>
            <a:ext cx="5540829" cy="355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228600"/>
            <a:ext cx="8077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Symmetric Oddities (and </a:t>
            </a:r>
            <a:r>
              <a:rPr lang="en-GB" sz="2400" dirty="0" err="1" smtClean="0">
                <a:latin typeface="Cambria" panose="02040503050406030204" pitchFamily="18" charset="0"/>
              </a:rPr>
              <a:t>Eventies</a:t>
            </a:r>
            <a:r>
              <a:rPr lang="en-GB" sz="2400" dirty="0" smtClean="0">
                <a:latin typeface="Cambria" panose="02040503050406030204" pitchFamily="18" charset="0"/>
              </a:rPr>
              <a:t>) – MathsJam 2016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But the "three" in three-way symmetry is an ODD number.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Can there be an EVEN number of identical polycube pieces that can make a shape with ODD symmetry?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286000"/>
            <a:ext cx="29500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Two L-tricubes will go together to make a </a:t>
            </a:r>
            <a:r>
              <a:rPr lang="en-GB" sz="2400" dirty="0" err="1" smtClean="0">
                <a:latin typeface="Cambria" panose="02040503050406030204" pitchFamily="18" charset="0"/>
              </a:rPr>
              <a:t>hexacube</a:t>
            </a:r>
            <a:r>
              <a:rPr lang="en-GB" sz="2400" dirty="0" smtClean="0">
                <a:latin typeface="Cambria" panose="02040503050406030204" pitchFamily="18" charset="0"/>
              </a:rPr>
              <a:t> with three-way rotational symmetry. 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It's a 2x2x2 cube with a cube missing from opposite corners.</a:t>
            </a:r>
            <a:endParaRPr lang="en-GB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94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G:\2016_mathsjam\four_tricubes_three_way_symmetry_solutions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690" y="381000"/>
            <a:ext cx="4257310" cy="3250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33400" y="2286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Symmetric </a:t>
            </a:r>
            <a:r>
              <a:rPr lang="en-GB" sz="2400" dirty="0">
                <a:latin typeface="Cambria" panose="02040503050406030204" pitchFamily="18" charset="0"/>
              </a:rPr>
              <a:t>Oddities (and </a:t>
            </a:r>
            <a:r>
              <a:rPr lang="en-GB" sz="2400" dirty="0" err="1">
                <a:latin typeface="Cambria" panose="02040503050406030204" pitchFamily="18" charset="0"/>
              </a:rPr>
              <a:t>Eventies</a:t>
            </a:r>
            <a:r>
              <a:rPr lang="en-GB" sz="2400" dirty="0">
                <a:latin typeface="Cambria" panose="02040503050406030204" pitchFamily="18" charset="0"/>
              </a:rPr>
              <a:t>)</a:t>
            </a:r>
            <a:r>
              <a:rPr lang="en-GB" sz="2400" dirty="0" smtClean="0">
                <a:latin typeface="Cambria" panose="02040503050406030204" pitchFamily="18" charset="0"/>
              </a:rPr>
              <a:t> – MathsJam 2016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14400"/>
            <a:ext cx="464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A bit more difficult: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FOUR L-tricubes making a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three-way symmetrical shape.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It is not easy to see the symmetry.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3200400"/>
            <a:ext cx="83570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Now for something a bit harder:</a:t>
            </a:r>
          </a:p>
          <a:p>
            <a:endParaRPr lang="en-GB" sz="2400" dirty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Make a three-way symmetrical shape using four T-tetracubes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7171" name="Picture 3" descr="G:\2016_mathsjam\four_T_tetracube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495800"/>
            <a:ext cx="80772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1729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228600"/>
            <a:ext cx="807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Symmetric Oddities (and </a:t>
            </a:r>
            <a:r>
              <a:rPr lang="en-GB" sz="2400" dirty="0" err="1" smtClean="0">
                <a:latin typeface="Cambria" panose="02040503050406030204" pitchFamily="18" charset="0"/>
              </a:rPr>
              <a:t>Eventies</a:t>
            </a:r>
            <a:r>
              <a:rPr lang="en-GB" sz="2400" dirty="0" smtClean="0">
                <a:latin typeface="Cambria" panose="02040503050406030204" pitchFamily="18" charset="0"/>
              </a:rPr>
              <a:t>) – MathsJam 2016</a:t>
            </a:r>
            <a:endParaRPr lang="en-GB" sz="2400" dirty="0">
              <a:latin typeface="Cambria" panose="020405030504060302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399" y="914400"/>
            <a:ext cx="5029201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If the polycube pieces are a bit bigger, it is possible to make a decent puzzle with only two pieces. 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 </a:t>
            </a:r>
          </a:p>
          <a:p>
            <a:r>
              <a:rPr lang="en-GB" sz="2400" dirty="0" smtClean="0">
                <a:latin typeface="Cambria" panose="02040503050406030204" pitchFamily="18" charset="0"/>
              </a:rPr>
              <a:t>Two of these "bumpy-W" </a:t>
            </a:r>
            <a:r>
              <a:rPr lang="en-GB" sz="2400" dirty="0" err="1" smtClean="0">
                <a:latin typeface="Cambria" panose="02040503050406030204" pitchFamily="18" charset="0"/>
              </a:rPr>
              <a:t>hexacube</a:t>
            </a:r>
            <a:r>
              <a:rPr lang="en-GB" sz="2400" dirty="0" smtClean="0">
                <a:latin typeface="Cambria" panose="02040503050406030204" pitchFamily="18" charset="0"/>
              </a:rPr>
              <a:t> pieces can make a three-way symmetric shape.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3401" y="3886200"/>
            <a:ext cx="354874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And this is a bit harder: </a:t>
            </a:r>
          </a:p>
          <a:p>
            <a:endParaRPr lang="en-GB" sz="2400" dirty="0" smtClean="0">
              <a:latin typeface="Cambria" panose="02040503050406030204" pitchFamily="18" charset="0"/>
            </a:endParaRPr>
          </a:p>
          <a:p>
            <a:r>
              <a:rPr lang="en-GB" sz="2400" dirty="0" smtClean="0">
                <a:latin typeface="Cambria" panose="02040503050406030204" pitchFamily="18" charset="0"/>
              </a:rPr>
              <a:t>Make a three-way symmetrical shape using two </a:t>
            </a:r>
            <a:r>
              <a:rPr lang="en-GB" sz="2400" dirty="0" err="1" smtClean="0">
                <a:latin typeface="Cambria" panose="02040503050406030204" pitchFamily="18" charset="0"/>
              </a:rPr>
              <a:t>heptacubes</a:t>
            </a:r>
            <a:r>
              <a:rPr lang="en-GB" sz="2400" dirty="0" smtClean="0">
                <a:latin typeface="Cambria" panose="02040503050406030204" pitchFamily="18" charset="0"/>
              </a:rPr>
              <a:t>, like this:</a:t>
            </a:r>
            <a:endParaRPr lang="en-GB" sz="2400" dirty="0">
              <a:latin typeface="Cambria" panose="02040503050406030204" pitchFamily="18" charset="0"/>
            </a:endParaRPr>
          </a:p>
        </p:txBody>
      </p:sp>
      <p:pic>
        <p:nvPicPr>
          <p:cNvPr id="8194" name="Picture 2" descr="G:\2016_mathsjam\bumpy_W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914400"/>
            <a:ext cx="2857500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G:\2016_mathsjam\two_bumpy_R_heptacubes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2143" y="3178629"/>
            <a:ext cx="5061857" cy="29315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33399" y="6019800"/>
            <a:ext cx="83820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mbria" panose="02040503050406030204" pitchFamily="18" charset="0"/>
              </a:rPr>
              <a:t>(samples of all these puzzles are available on the tables)</a:t>
            </a:r>
            <a:endParaRPr lang="en-GB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973</TotalTime>
  <Words>548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Donald</dc:creator>
  <cp:lastModifiedBy>Donald</cp:lastModifiedBy>
  <cp:revision>20</cp:revision>
  <cp:lastPrinted>2016-09-15T11:37:08Z</cp:lastPrinted>
  <dcterms:created xsi:type="dcterms:W3CDTF">2016-09-07T09:36:26Z</dcterms:created>
  <dcterms:modified xsi:type="dcterms:W3CDTF">2016-11-12T11:41:53Z</dcterms:modified>
</cp:coreProperties>
</file>