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58" r:id="rId5"/>
    <p:sldId id="272" r:id="rId6"/>
    <p:sldId id="273" r:id="rId7"/>
    <p:sldId id="275" r:id="rId8"/>
    <p:sldId id="270" r:id="rId9"/>
    <p:sldId id="259" r:id="rId10"/>
    <p:sldId id="274" r:id="rId11"/>
    <p:sldId id="260" r:id="rId12"/>
    <p:sldId id="261" r:id="rId13"/>
    <p:sldId id="262" r:id="rId14"/>
    <p:sldId id="263" r:id="rId15"/>
    <p:sldId id="276" r:id="rId16"/>
    <p:sldId id="265" r:id="rId17"/>
    <p:sldId id="278" r:id="rId18"/>
    <p:sldId id="266" r:id="rId19"/>
    <p:sldId id="277" r:id="rId20"/>
    <p:sldId id="267" r:id="rId21"/>
    <p:sldId id="269" r:id="rId22"/>
    <p:sldId id="26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55751-5908-4BF3-8798-5FEFDA4DAA97}" type="datetimeFigureOut">
              <a:rPr lang="en-US" smtClean="0"/>
              <a:t>11/11/2017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841C-7B8E-4B29-B390-315364D45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91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55751-5908-4BF3-8798-5FEFDA4DAA97}" type="datetimeFigureOut">
              <a:rPr lang="en-US" smtClean="0"/>
              <a:t>11/11/2017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841C-7B8E-4B29-B390-315364D45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95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55751-5908-4BF3-8798-5FEFDA4DAA97}" type="datetimeFigureOut">
              <a:rPr lang="en-US" smtClean="0"/>
              <a:t>11/11/2017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841C-7B8E-4B29-B390-315364D45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434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55751-5908-4BF3-8798-5FEFDA4DAA97}" type="datetimeFigureOut">
              <a:rPr lang="en-US" smtClean="0"/>
              <a:t>11/11/2017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841C-7B8E-4B29-B390-315364D45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994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55751-5908-4BF3-8798-5FEFDA4DAA97}" type="datetimeFigureOut">
              <a:rPr lang="en-US" smtClean="0"/>
              <a:t>11/11/2017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841C-7B8E-4B29-B390-315364D45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553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55751-5908-4BF3-8798-5FEFDA4DAA97}" type="datetimeFigureOut">
              <a:rPr lang="en-US" smtClean="0"/>
              <a:t>11/11/2017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841C-7B8E-4B29-B390-315364D45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52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55751-5908-4BF3-8798-5FEFDA4DAA97}" type="datetimeFigureOut">
              <a:rPr lang="en-US" smtClean="0"/>
              <a:t>11/11/2017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841C-7B8E-4B29-B390-315364D45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492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55751-5908-4BF3-8798-5FEFDA4DAA97}" type="datetimeFigureOut">
              <a:rPr lang="en-US" smtClean="0"/>
              <a:t>11/11/2017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841C-7B8E-4B29-B390-315364D45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07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55751-5908-4BF3-8798-5FEFDA4DAA97}" type="datetimeFigureOut">
              <a:rPr lang="en-US" smtClean="0"/>
              <a:t>11/11/2017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841C-7B8E-4B29-B390-315364D45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25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55751-5908-4BF3-8798-5FEFDA4DAA97}" type="datetimeFigureOut">
              <a:rPr lang="en-US" smtClean="0"/>
              <a:t>11/11/2017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841C-7B8E-4B29-B390-315364D45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342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55751-5908-4BF3-8798-5FEFDA4DAA97}" type="datetimeFigureOut">
              <a:rPr lang="en-US" smtClean="0"/>
              <a:t>11/11/2017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841C-7B8E-4B29-B390-315364D45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06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55751-5908-4BF3-8798-5FEFDA4DAA97}" type="datetimeFigureOut">
              <a:rPr lang="en-US" smtClean="0"/>
              <a:t>11/11/2017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9841C-7B8E-4B29-B390-315364D45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53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57"/>
          <a:stretch/>
        </p:blipFill>
        <p:spPr>
          <a:xfrm>
            <a:off x="3009900" y="4846330"/>
            <a:ext cx="3238500" cy="17373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57375" y="4049132"/>
            <a:ext cx="5601004" cy="839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Random advice from a rank amateur songwriter and haphazard guitarist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067" y="2000250"/>
            <a:ext cx="7703007" cy="1645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826" y="386276"/>
            <a:ext cx="7907197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0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6724" y="350787"/>
            <a:ext cx="832485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At his age his hearing falters,</a:t>
            </a:r>
          </a:p>
          <a:p>
            <a:r>
              <a:rPr lang="en-GB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His eyes have gone as well</a:t>
            </a:r>
          </a:p>
          <a:p>
            <a:r>
              <a:rPr lang="en-GB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But that won’t even stop him,</a:t>
            </a:r>
          </a:p>
          <a:p>
            <a:r>
              <a:rPr lang="en-GB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He writes by sense of smell</a:t>
            </a:r>
          </a:p>
          <a:p>
            <a:r>
              <a:rPr lang="en-GB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Always knows the theorems,</a:t>
            </a:r>
          </a:p>
          <a:p>
            <a:r>
              <a:rPr lang="en-GB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I’ve never seen him floored</a:t>
            </a:r>
          </a:p>
          <a:p>
            <a:r>
              <a:rPr lang="en-GB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That crazy maths professor</a:t>
            </a:r>
          </a:p>
          <a:p>
            <a:r>
              <a:rPr lang="en-GB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Sure plays a mean black board</a:t>
            </a:r>
            <a:endParaRPr lang="en-GB" sz="4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578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049" y="228600"/>
            <a:ext cx="82200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Tip #3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Try to keep some recognisable elements of the original song</a:t>
            </a: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i) in the words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0049" y="2722501"/>
            <a:ext cx="4048126" cy="3992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long, long time ago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can still remember how those circles used to make me smile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I knew if I had my chance,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I’d find the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circumfer-ance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And maybe I'd be happy for a while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848224" y="2712976"/>
            <a:ext cx="4048126" cy="3992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long </a:t>
            </a:r>
            <a:r>
              <a:rPr lang="en-GB" sz="24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</a:t>
            </a:r>
            <a:r>
              <a:rPr lang="en-GB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time ago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can still remember how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music used to make me smile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I knew if I had my chance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I could make those people dance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maybe they'd be happy for a while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400049" y="2729162"/>
            <a:ext cx="4048126" cy="3992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 smtClean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long, long time ago</a:t>
            </a:r>
            <a:endParaRPr lang="en-US" sz="2400" dirty="0" smtClean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 smtClean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can still remember how</a:t>
            </a:r>
            <a:r>
              <a:rPr lang="en-US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those circles </a:t>
            </a:r>
            <a:r>
              <a:rPr lang="en-US" sz="2400" dirty="0" smtClean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used to make me smile</a:t>
            </a:r>
            <a:endParaRPr lang="en-US" sz="2400" dirty="0" smtClean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 smtClean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I knew if I had my chance,</a:t>
            </a:r>
            <a:endParaRPr lang="en-US" sz="2400" dirty="0" smtClean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 smtClean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en-US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I’d find the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circumfer-ance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And maybe</a:t>
            </a:r>
            <a:r>
              <a:rPr lang="en-US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I'd </a:t>
            </a:r>
            <a:r>
              <a:rPr lang="en-US" sz="2400" dirty="0" smtClean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 happy for a while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48224" y="2712976"/>
            <a:ext cx="4048126" cy="4044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 smtClean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long </a:t>
            </a:r>
            <a:r>
              <a:rPr lang="en-GB" sz="2400" dirty="0" err="1" smtClean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</a:t>
            </a:r>
            <a:r>
              <a:rPr lang="en-GB" sz="2400" dirty="0" smtClean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time ago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 smtClean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can still remember how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music </a:t>
            </a:r>
            <a:r>
              <a:rPr lang="en-GB" sz="2400" dirty="0" smtClean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used to make me smile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 smtClean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I knew if I had my chance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 smtClean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en-GB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could make those people dance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 smtClean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maybe </a:t>
            </a:r>
            <a:r>
              <a:rPr lang="en-GB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they'd </a:t>
            </a:r>
            <a:r>
              <a:rPr lang="en-GB" sz="2400" dirty="0" smtClean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happy for a while</a:t>
            </a:r>
            <a:endParaRPr lang="en-US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14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55" y="590551"/>
            <a:ext cx="7986840" cy="480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25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049" y="228600"/>
            <a:ext cx="8220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ii) in the general feel of the song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875" y="1264088"/>
            <a:ext cx="4048126" cy="396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Look at you, twenty-four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divide so many ways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fours and in sixes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threes and in eights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You’re a composite number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 composite world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You’ve so many factors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 wish I had factors</a:t>
            </a:r>
          </a:p>
          <a:p>
            <a:endParaRPr lang="en-GB" sz="2400" dirty="0">
              <a:latin typeface="Arial" panose="020B0604020202020204" pitchFamily="34" charset="0"/>
            </a:endParaRPr>
          </a:p>
          <a:p>
            <a:r>
              <a:rPr lang="en-GB" sz="2400" dirty="0" smtClean="0"/>
              <a:t>Prime – Sam Hartburn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5105400" y="1264088"/>
            <a:ext cx="4048126" cy="396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you were here before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Couldn't look you in the eye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You're just like an angel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skin makes me cry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float like a feather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 beautiful world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I wish I was special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You're so ****** special</a:t>
            </a:r>
            <a:endParaRPr lang="en-US" sz="2400" dirty="0" smtClean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GB" sz="2400" dirty="0">
              <a:latin typeface="Arial" panose="020B0604020202020204" pitchFamily="34" charset="0"/>
            </a:endParaRPr>
          </a:p>
          <a:p>
            <a:r>
              <a:rPr lang="en-GB" sz="2400" dirty="0" smtClean="0"/>
              <a:t>Creep – Radiohead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4048125" y="1264087"/>
            <a:ext cx="923926" cy="3253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2400" b="1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2400" b="1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2400" b="1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+1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2400" b="1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2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endParaRPr lang="en-GB" sz="2400" b="1" dirty="0" smtClean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6925" y="5734050"/>
            <a:ext cx="4505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Word stumble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96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899" y="853096"/>
            <a:ext cx="7810502" cy="46946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0575" y="171450"/>
            <a:ext cx="7629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Approximate Pi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66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24" y="671637"/>
            <a:ext cx="8340051" cy="515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6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049" y="228600"/>
            <a:ext cx="84772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Tip #4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Try to make sure the maths is accurately described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58" y="1590368"/>
            <a:ext cx="6151397" cy="47004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007" y="2723426"/>
            <a:ext cx="3834716" cy="2938527"/>
          </a:xfrm>
          <a:prstGeom prst="rect">
            <a:avLst/>
          </a:prstGeom>
        </p:spPr>
      </p:pic>
      <p:sp>
        <p:nvSpPr>
          <p:cNvPr id="16" name="Circular Arrow 15"/>
          <p:cNvSpPr/>
          <p:nvPr/>
        </p:nvSpPr>
        <p:spPr>
          <a:xfrm flipH="1">
            <a:off x="1285875" y="2898794"/>
            <a:ext cx="8901111" cy="4842990"/>
          </a:xfrm>
          <a:prstGeom prst="circularArrow">
            <a:avLst>
              <a:gd name="adj1" fmla="val 5831"/>
              <a:gd name="adj2" fmla="val 1142319"/>
              <a:gd name="adj3" fmla="val 18451775"/>
              <a:gd name="adj4" fmla="val 15923670"/>
              <a:gd name="adj5" fmla="val 13925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5457824" y="2332901"/>
            <a:ext cx="3267075" cy="2305050"/>
          </a:xfrm>
          <a:prstGeom prst="wedgeEllipseCallout">
            <a:avLst>
              <a:gd name="adj1" fmla="val 46514"/>
              <a:gd name="adj2" fmla="val 55888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That’s not right, I’m not pedantic.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58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4349" y="756761"/>
            <a:ext cx="82962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And all the nodes of odd degree need finding</a:t>
            </a: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And weights of trails for every pair combining</a:t>
            </a: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There are many sums from which</a:t>
            </a: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 choose an optimal</a:t>
            </a: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And repeat its arcs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46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049" y="228600"/>
            <a:ext cx="82200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Tip #5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It doesn’t have to be really funny or really clever.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0049" y="1895386"/>
            <a:ext cx="5715002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Tan, cos and sine</a:t>
            </a: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Functions never seemed so good</a:t>
            </a: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Now I can find</a:t>
            </a: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Lengths I never thought I could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43075" y="4300836"/>
            <a:ext cx="6877049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I’m a point mass in a high school problem</a:t>
            </a: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 dimensions to call my own</a:t>
            </a: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I’m a point mass modelling a baseball</a:t>
            </a: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An’ I’m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movin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’ ‘cos I’ve just been thrown</a:t>
            </a:r>
          </a:p>
        </p:txBody>
      </p:sp>
    </p:spTree>
    <p:extLst>
      <p:ext uri="{BB962C8B-B14F-4D97-AF65-F5344CB8AC3E}">
        <p14:creationId xmlns:p14="http://schemas.microsoft.com/office/powerpoint/2010/main" val="362494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922" y="2298494"/>
            <a:ext cx="8419306" cy="182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7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725" y="914400"/>
            <a:ext cx="7981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5 tips for writing a </a:t>
            </a:r>
            <a:r>
              <a:rPr lang="en-GB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MathsJam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Jam song….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6725" y="4314825"/>
            <a:ext cx="7981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……in 5 minutes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5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" y="304800"/>
            <a:ext cx="8277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MathsJam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Jam songs waiting to be written…..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" y="1914525"/>
            <a:ext cx="7915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Maths Jokes Hurt so Much</a:t>
            </a:r>
          </a:p>
          <a:p>
            <a:endParaRPr lang="en-GB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Sad Songs (say so much)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3450" y="4047291"/>
            <a:ext cx="7915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“If it’s purple and commutes it’s a grape that’s abelian”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3450" y="5248869"/>
            <a:ext cx="7915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“To make sure all hope is gone why don’t you tune in and turn them on”</a:t>
            </a:r>
          </a:p>
        </p:txBody>
      </p:sp>
    </p:spTree>
    <p:extLst>
      <p:ext uri="{BB962C8B-B14F-4D97-AF65-F5344CB8AC3E}">
        <p14:creationId xmlns:p14="http://schemas.microsoft.com/office/powerpoint/2010/main" val="379501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" y="304800"/>
            <a:ext cx="8277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MathsJam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Jam songs waiting to be written…..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" y="1914525"/>
            <a:ext cx="7915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Smooth Integral</a:t>
            </a:r>
          </a:p>
          <a:p>
            <a:pPr algn="r"/>
            <a:r>
              <a:rPr lang="en-GB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Smooth Criminal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898" y="4952166"/>
            <a:ext cx="7915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“You’ve been searching for a smooth integral”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899" y="3534787"/>
            <a:ext cx="7915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“I was looking for a function</a:t>
            </a: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From a gradient  - made an assumption”</a:t>
            </a:r>
          </a:p>
        </p:txBody>
      </p:sp>
    </p:spTree>
    <p:extLst>
      <p:ext uri="{BB962C8B-B14F-4D97-AF65-F5344CB8AC3E}">
        <p14:creationId xmlns:p14="http://schemas.microsoft.com/office/powerpoint/2010/main" val="129786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" y="304800"/>
            <a:ext cx="8277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MathsJam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Jam songs waiting to be written…..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" y="1790700"/>
            <a:ext cx="7915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title yet, possibly “The Topologist”!</a:t>
            </a:r>
          </a:p>
          <a:p>
            <a:endParaRPr lang="en-GB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Piano man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8150" y="3442096"/>
            <a:ext cx="791527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“It’s five o’clock in the common room,</a:t>
            </a: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regular crowd shuffles in.</a:t>
            </a: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There’s an old man sitting next to me</a:t>
            </a: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……………..</a:t>
            </a: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He said son can you find me a manifold, I’m not really sure how it goes</a:t>
            </a: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But it’s ………….”</a:t>
            </a:r>
          </a:p>
        </p:txBody>
      </p:sp>
    </p:spTree>
    <p:extLst>
      <p:ext uri="{BB962C8B-B14F-4D97-AF65-F5344CB8AC3E}">
        <p14:creationId xmlns:p14="http://schemas.microsoft.com/office/powerpoint/2010/main" val="157987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03" y="823134"/>
            <a:ext cx="8303472" cy="47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0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049" y="228600"/>
            <a:ext cx="82200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Tip #1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 source is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519361" y="360525"/>
            <a:ext cx="3546656" cy="1743758"/>
            <a:chOff x="2519361" y="360525"/>
            <a:chExt cx="3546656" cy="174375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01754" y="360525"/>
              <a:ext cx="1364263" cy="174375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519361" y="782598"/>
              <a:ext cx="199072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too sacred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00049" y="2104283"/>
            <a:ext cx="5665968" cy="1276350"/>
            <a:chOff x="400049" y="2104283"/>
            <a:chExt cx="5665968" cy="1276350"/>
          </a:xfrm>
        </p:grpSpPr>
        <p:sp>
          <p:nvSpPr>
            <p:cNvPr id="7" name="Rectangle 6"/>
            <p:cNvSpPr/>
            <p:nvPr/>
          </p:nvSpPr>
          <p:spPr>
            <a:xfrm>
              <a:off x="400049" y="2518042"/>
              <a:ext cx="237172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or too silly, 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54155" y="2104283"/>
              <a:ext cx="3111862" cy="1276350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400049" y="3463636"/>
            <a:ext cx="7506140" cy="1943100"/>
            <a:chOff x="400049" y="3463636"/>
            <a:chExt cx="7506140" cy="1943100"/>
          </a:xfrm>
        </p:grpSpPr>
        <p:sp>
          <p:nvSpPr>
            <p:cNvPr id="8" name="Rectangle 7"/>
            <p:cNvSpPr/>
            <p:nvPr/>
          </p:nvSpPr>
          <p:spPr>
            <a:xfrm>
              <a:off x="400049" y="4139115"/>
              <a:ext cx="4572000" cy="5232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GB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no area of maths too trivial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33533" y="3463636"/>
              <a:ext cx="2772656" cy="194310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400049" y="5483602"/>
            <a:ext cx="5665968" cy="1235154"/>
            <a:chOff x="400049" y="5483602"/>
            <a:chExt cx="5665968" cy="1235154"/>
          </a:xfrm>
        </p:grpSpPr>
        <p:sp>
          <p:nvSpPr>
            <p:cNvPr id="10" name="Rectangle 9"/>
            <p:cNvSpPr/>
            <p:nvPr/>
          </p:nvSpPr>
          <p:spPr>
            <a:xfrm>
              <a:off x="400049" y="5774892"/>
              <a:ext cx="385772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and no line too cheesy.</a:t>
              </a:r>
              <a:endParaRPr lang="en-US" sz="2800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01753" y="5483602"/>
              <a:ext cx="1364264" cy="12351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4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7225" y="1371600"/>
            <a:ext cx="3790950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 song about…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29175" y="1371599"/>
            <a:ext cx="3790950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ased on…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7225" y="2314575"/>
            <a:ext cx="3790950" cy="34163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golden ratio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Prime numbers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Monty Hall problem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Being a maths jammer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Limits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Approximating pi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Scalene triangles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Trig ratios</a:t>
            </a: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29175" y="2314575"/>
            <a:ext cx="3790950" cy="34163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Sweet Child O’ Mine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Creep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Winner Takes it All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Modern Major General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  <a:r>
              <a:rPr lang="en-GB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Bridge St Song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American Pie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Jolene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Santa Claus is Coming to Town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7225" y="315338"/>
            <a:ext cx="7962900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30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7225" y="1085850"/>
            <a:ext cx="3790950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smtClean="0">
                <a:latin typeface="Arial" panose="020B0604020202020204" pitchFamily="34" charset="0"/>
                <a:cs typeface="Arial" panose="020B0604020202020204" pitchFamily="34" charset="0"/>
              </a:rPr>
              <a:t>A song about…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29175" y="1085849"/>
            <a:ext cx="3790950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3200" smtClean="0">
                <a:latin typeface="Arial" panose="020B0604020202020204" pitchFamily="34" charset="0"/>
                <a:cs typeface="Arial" panose="020B0604020202020204" pitchFamily="34" charset="0"/>
              </a:rPr>
              <a:t>ased on…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7225" y="1838325"/>
            <a:ext cx="3790950" cy="452431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Ada Lovelace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Argand diagram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Mandelbrot set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best maths lecturer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Congruent triangles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Division by zero</a:t>
            </a: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Kinematics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Using Tau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MC Escher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Millennium Prize</a:t>
            </a: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29175" y="1838325"/>
            <a:ext cx="3790950" cy="452431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Bicycle Made for Two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Roxanne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Vincent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Pinball Wizard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L.I.F.E.S.G.O.E.S.O.N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Ever Fallen in Love with Someone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Free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Fallin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Fulsome Prison Blues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Helter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Skelter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Where Have All the Flowers Gone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7225" y="315338"/>
            <a:ext cx="7962900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1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1476" y="314236"/>
            <a:ext cx="8582024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Tommy is a triangle who’s searching for amour</a:t>
            </a: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Hoping for some romance</a:t>
            </a: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with the triangle next door</a:t>
            </a: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She's got acute angles and a common side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1476" y="2508588"/>
            <a:ext cx="8582024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…look at the right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ngle there in the triangle, opposite the hypotenuse</a:t>
            </a: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and when I know …. one side length and an angle</a:t>
            </a: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 know which ratio to use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1476" y="4702940"/>
            <a:ext cx="8582024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Once upon a time I used a function for y,</a:t>
            </a: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but then it only drew the top part</a:t>
            </a: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parametrics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I get a total ellipse, not a half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70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874603" y="3952873"/>
            <a:ext cx="1394790" cy="29908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00" y="393781"/>
            <a:ext cx="8437595" cy="397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0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049" y="228600"/>
            <a:ext cx="822007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Tip #2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You can get away with a lot if you have at least one really good line..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049" y="2543175"/>
            <a:ext cx="8220075" cy="1200329"/>
          </a:xfrm>
          <a:prstGeom prst="wedgeRectCallout">
            <a:avLst>
              <a:gd name="adj1" fmla="val -41806"/>
              <a:gd name="adj2" fmla="val 92178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“So I shot a man in Math class, just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'cause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he used pi”</a:t>
            </a: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Fullsome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Circle Blues – Tom Button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0049" y="4772204"/>
            <a:ext cx="8220075" cy="1200329"/>
          </a:xfrm>
          <a:prstGeom prst="wedgeRectCallout">
            <a:avLst>
              <a:gd name="adj1" fmla="val 40581"/>
              <a:gd name="adj2" fmla="val 10090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“The winner gets to gloat…..the loser gets a goat”</a:t>
            </a: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Game with Monty Hall – Me</a:t>
            </a:r>
          </a:p>
        </p:txBody>
      </p:sp>
    </p:spTree>
    <p:extLst>
      <p:ext uri="{BB962C8B-B14F-4D97-AF65-F5344CB8AC3E}">
        <p14:creationId xmlns:p14="http://schemas.microsoft.com/office/powerpoint/2010/main" val="46764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1644</TotalTime>
  <Words>910</Words>
  <Application>Microsoft Office PowerPoint</Application>
  <PresentationFormat>On-screen Show (4:3)</PresentationFormat>
  <Paragraphs>183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 Chaffe</dc:creator>
  <cp:lastModifiedBy>Phil Chaffe</cp:lastModifiedBy>
  <cp:revision>43</cp:revision>
  <dcterms:created xsi:type="dcterms:W3CDTF">2017-11-09T13:18:39Z</dcterms:created>
  <dcterms:modified xsi:type="dcterms:W3CDTF">2017-11-11T11:09:05Z</dcterms:modified>
</cp:coreProperties>
</file>