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9144000"/>
  <p:notesSz cx="6858000" cy="9144000"/>
  <p:embeddedFontLst>
    <p:embeddedFont>
      <p:font typeface="Source Code Pro"/>
      <p:regular r:id="rId25"/>
      <p:bold r:id="rId26"/>
    </p:embeddedFont>
    <p:embeddedFont>
      <p:font typeface="Open Sans ExtraBold"/>
      <p:bold r:id="rId27"/>
      <p:boldItalic r:id="rId28"/>
    </p:embeddedFont>
    <p:embeddedFont>
      <p:font typeface="Oswald"/>
      <p:regular r:id="rId29"/>
      <p:bold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ourceCodePro-bold.fntdata"/><Relationship Id="rId25" Type="http://schemas.openxmlformats.org/officeDocument/2006/relationships/font" Target="fonts/SourceCodePro-regular.fntdata"/><Relationship Id="rId28" Type="http://schemas.openxmlformats.org/officeDocument/2006/relationships/font" Target="fonts/OpenSansExtraBold-boldItalic.fntdata"/><Relationship Id="rId27" Type="http://schemas.openxmlformats.org/officeDocument/2006/relationships/font" Target="fonts/OpenSansExtraBo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swal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regular.fntdata"/><Relationship Id="rId30" Type="http://schemas.openxmlformats.org/officeDocument/2006/relationships/font" Target="fonts/Oswald-bold.fntdata"/><Relationship Id="rId11" Type="http://schemas.openxmlformats.org/officeDocument/2006/relationships/slide" Target="slides/slide7.xml"/><Relationship Id="rId33" Type="http://schemas.openxmlformats.org/officeDocument/2006/relationships/font" Target="fonts/OpenSans-italic.fntdata"/><Relationship Id="rId10" Type="http://schemas.openxmlformats.org/officeDocument/2006/relationships/slide" Target="slides/slide6.xml"/><Relationship Id="rId32" Type="http://schemas.openxmlformats.org/officeDocument/2006/relationships/font" Target="fonts/OpenSans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100" y="3911300"/>
            <a:ext cx="691800" cy="5181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416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411175" y="859067"/>
            <a:ext cx="8282400" cy="281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411175" y="4531000"/>
            <a:ext cx="8282400" cy="1680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413275" y="3984367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53" name="Shape 53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089800"/>
            <a:ext cx="9144000" cy="267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430800" y="2519600"/>
            <a:ext cx="8282400" cy="2022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700769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1" name="Shape 21"/>
          <p:cNvSpPr txBox="1"/>
          <p:nvPr>
            <p:ph type="title"/>
          </p:nvPr>
        </p:nvSpPr>
        <p:spPr>
          <a:xfrm>
            <a:off x="311700" y="496667"/>
            <a:ext cx="8520600" cy="978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958433"/>
            <a:ext cx="8520600" cy="4133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29200" y="1700769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x="311700" y="496667"/>
            <a:ext cx="8520600" cy="978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958433"/>
            <a:ext cx="3999900" cy="4133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958433"/>
            <a:ext cx="3999900" cy="4133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96667"/>
            <a:ext cx="8520600" cy="978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18675" y="1943716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35" name="Shape 35"/>
          <p:cNvSpPr txBox="1"/>
          <p:nvPr>
            <p:ph type="title"/>
          </p:nvPr>
        </p:nvSpPr>
        <p:spPr>
          <a:xfrm>
            <a:off x="311700" y="842400"/>
            <a:ext cx="2808000" cy="100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2157605"/>
            <a:ext cx="2808000" cy="3934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90250" y="705200"/>
            <a:ext cx="5678100" cy="5447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233"/>
            <a:ext cx="457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59940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1438333"/>
            <a:ext cx="4045200" cy="2385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3895201"/>
            <a:ext cx="4045200" cy="179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96667"/>
            <a:ext cx="85206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958433"/>
            <a:ext cx="8520600" cy="41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411175" y="859067"/>
            <a:ext cx="8282400" cy="28119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Fake It Till You Make It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411175" y="4531000"/>
            <a:ext cx="8282400" cy="1680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MathsJam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90250" y="705200"/>
            <a:ext cx="5678100" cy="5447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Greatest Hits…?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163" y="1652525"/>
            <a:ext cx="8707675" cy="3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75" y="1574527"/>
            <a:ext cx="8922250" cy="370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975" y="1428710"/>
            <a:ext cx="8178050" cy="400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490250" y="705200"/>
            <a:ext cx="5678100" cy="5447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Near Misses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2981575" y="3278533"/>
            <a:ext cx="6842100" cy="10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FakeTrumpTweet.png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163" y="1957018"/>
            <a:ext cx="7209675" cy="2943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261" y="1829925"/>
            <a:ext cx="7883500" cy="319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887" y="1719050"/>
            <a:ext cx="8458250" cy="34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900" y="1669938"/>
            <a:ext cx="8552200" cy="351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90250" y="600200"/>
            <a:ext cx="6898200" cy="5454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stmball.wordpress.com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@stmball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stmball@gmail.com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hipy.uk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@hipyliv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ctrTitle"/>
          </p:nvPr>
        </p:nvSpPr>
        <p:spPr>
          <a:xfrm>
            <a:off x="311700" y="2665000"/>
            <a:ext cx="8520600" cy="15279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9000"/>
              <a:t>Why Am I Here?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490250" y="705200"/>
            <a:ext cx="5678100" cy="5447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Thanks For Listening!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ctrTitle"/>
          </p:nvPr>
        </p:nvSpPr>
        <p:spPr>
          <a:xfrm>
            <a:off x="311708" y="1527200"/>
            <a:ext cx="8520600" cy="2736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8000"/>
              <a:t>The 10 Second Boring Maths Bit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3687000" y="4688175"/>
            <a:ext cx="1653300" cy="1663200"/>
          </a:xfrm>
          <a:prstGeom prst="ellipse">
            <a:avLst/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GB" sz="2400">
                <a:latin typeface="Open Sans"/>
                <a:ea typeface="Open Sans"/>
                <a:cs typeface="Open Sans"/>
                <a:sym typeface="Open Sans"/>
              </a:rPr>
              <a:t>Node</a:t>
            </a:r>
          </a:p>
        </p:txBody>
      </p:sp>
      <p:sp>
        <p:nvSpPr>
          <p:cNvPr id="79" name="Shape 79"/>
          <p:cNvSpPr/>
          <p:nvPr/>
        </p:nvSpPr>
        <p:spPr>
          <a:xfrm>
            <a:off x="677075" y="646850"/>
            <a:ext cx="1653300" cy="1663200"/>
          </a:xfrm>
          <a:prstGeom prst="ellipse">
            <a:avLst/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2400">
                <a:latin typeface="Open Sans"/>
                <a:ea typeface="Open Sans"/>
                <a:cs typeface="Open Sans"/>
                <a:sym typeface="Open Sans"/>
              </a:rPr>
              <a:t>Node</a:t>
            </a:r>
          </a:p>
        </p:txBody>
      </p:sp>
      <p:sp>
        <p:nvSpPr>
          <p:cNvPr id="80" name="Shape 80"/>
          <p:cNvSpPr/>
          <p:nvPr/>
        </p:nvSpPr>
        <p:spPr>
          <a:xfrm>
            <a:off x="6816375" y="646850"/>
            <a:ext cx="1653300" cy="1663200"/>
          </a:xfrm>
          <a:prstGeom prst="ellipse">
            <a:avLst/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2400">
                <a:latin typeface="Open Sans"/>
                <a:ea typeface="Open Sans"/>
                <a:cs typeface="Open Sans"/>
                <a:sym typeface="Open Sans"/>
              </a:rPr>
              <a:t>Node</a:t>
            </a:r>
          </a:p>
        </p:txBody>
      </p:sp>
      <p:cxnSp>
        <p:nvCxnSpPr>
          <p:cNvPr id="81" name="Shape 81"/>
          <p:cNvCxnSpPr>
            <a:stCxn id="79" idx="4"/>
            <a:endCxn id="78" idx="2"/>
          </p:cNvCxnSpPr>
          <p:nvPr/>
        </p:nvCxnSpPr>
        <p:spPr>
          <a:xfrm flipH="1" rot="-5400000">
            <a:off x="990575" y="2823200"/>
            <a:ext cx="3209700" cy="2183400"/>
          </a:xfrm>
          <a:prstGeom prst="curvedConnector2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lg" w="lg" type="triangle"/>
            <a:tailEnd len="lg" w="lg" type="none"/>
          </a:ln>
        </p:spPr>
      </p:cxnSp>
      <p:cxnSp>
        <p:nvCxnSpPr>
          <p:cNvPr id="82" name="Shape 82"/>
          <p:cNvCxnSpPr>
            <a:stCxn id="78" idx="6"/>
            <a:endCxn id="80" idx="4"/>
          </p:cNvCxnSpPr>
          <p:nvPr/>
        </p:nvCxnSpPr>
        <p:spPr>
          <a:xfrm flipH="1" rot="10800000">
            <a:off x="5340300" y="2310075"/>
            <a:ext cx="2302800" cy="3209700"/>
          </a:xfrm>
          <a:prstGeom prst="curvedConnector2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83" name="Shape 83"/>
          <p:cNvSpPr txBox="1"/>
          <p:nvPr/>
        </p:nvSpPr>
        <p:spPr>
          <a:xfrm>
            <a:off x="296950" y="5519750"/>
            <a:ext cx="27756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000">
                <a:latin typeface="Open Sans ExtraBold"/>
                <a:ea typeface="Open Sans ExtraBold"/>
                <a:cs typeface="Open Sans ExtraBold"/>
                <a:sym typeface="Open Sans ExtraBold"/>
              </a:rPr>
              <a:t>Probability = 2/3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6024450" y="5519800"/>
            <a:ext cx="30510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>
                <a:latin typeface="Open Sans ExtraBold"/>
                <a:ea typeface="Open Sans ExtraBold"/>
                <a:cs typeface="Open Sans ExtraBold"/>
                <a:sym typeface="Open Sans ExtraBold"/>
              </a:rPr>
              <a:t>Probability = 1/3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b="0" l="9551" r="0" t="0"/>
          <a:stretch/>
        </p:blipFill>
        <p:spPr>
          <a:xfrm>
            <a:off x="1158838" y="296025"/>
            <a:ext cx="6826325" cy="626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ctrTitle"/>
          </p:nvPr>
        </p:nvSpPr>
        <p:spPr>
          <a:xfrm>
            <a:off x="411175" y="859067"/>
            <a:ext cx="8282400" cy="28119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9600"/>
              <a:t>The Fun Maths Bit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713" y="94724"/>
            <a:ext cx="6640575" cy="666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161350"/>
            <a:ext cx="2808000" cy="100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What do we need?</a:t>
            </a:r>
          </a:p>
        </p:txBody>
      </p:sp>
      <p:sp>
        <p:nvSpPr>
          <p:cNvPr id="105" name="Shape 105"/>
          <p:cNvSpPr/>
          <p:nvPr/>
        </p:nvSpPr>
        <p:spPr>
          <a:xfrm>
            <a:off x="332600" y="1710550"/>
            <a:ext cx="918600" cy="36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169050"/>
            <a:ext cx="3691500" cy="464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Verdana"/>
            </a:pPr>
            <a:r>
              <a:rPr lang="en-GB" sz="2400">
                <a:latin typeface="Verdana"/>
                <a:ea typeface="Verdana"/>
                <a:cs typeface="Verdana"/>
                <a:sym typeface="Verdana"/>
              </a:rPr>
              <a:t>Large sample size (lots of tweets) to build chain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Verdana"/>
            </a:pPr>
            <a:r>
              <a:rPr lang="en-GB" sz="2400">
                <a:latin typeface="Verdana"/>
                <a:ea typeface="Verdana"/>
                <a:cs typeface="Verdana"/>
                <a:sym typeface="Verdana"/>
              </a:rPr>
              <a:t>Simple language to avoid </a:t>
            </a:r>
            <a:r>
              <a:rPr lang="en-GB" sz="2400">
                <a:latin typeface="Verdana"/>
                <a:ea typeface="Verdana"/>
                <a:cs typeface="Verdana"/>
                <a:sym typeface="Verdana"/>
              </a:rPr>
              <a:t>over complication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Verdana"/>
            </a:pPr>
            <a:r>
              <a:rPr lang="en-GB" sz="2400">
                <a:latin typeface="Verdana"/>
                <a:ea typeface="Verdana"/>
                <a:cs typeface="Verdana"/>
                <a:sym typeface="Verdana"/>
              </a:rPr>
              <a:t>Readily available, legally obtained data (not </a:t>
            </a:r>
            <a:r>
              <a:rPr lang="en-GB" sz="2400">
                <a:latin typeface="Verdana"/>
                <a:ea typeface="Verdana"/>
                <a:cs typeface="Verdana"/>
                <a:sym typeface="Verdana"/>
              </a:rPr>
              <a:t>web scraped</a:t>
            </a:r>
            <a:r>
              <a:rPr lang="en-GB" sz="2400">
                <a:latin typeface="Verdana"/>
                <a:ea typeface="Verdana"/>
                <a:cs typeface="Verdana"/>
                <a:sym typeface="Verdana"/>
              </a:rPr>
              <a:t>!)</a:t>
            </a:r>
          </a:p>
          <a:p>
            <a:pPr indent="-381000" lvl="0" marL="457200">
              <a:spcBef>
                <a:spcPts val="0"/>
              </a:spcBef>
              <a:buSzPct val="100000"/>
              <a:buFont typeface="Verdana"/>
            </a:pPr>
            <a:r>
              <a:rPr lang="en-GB" sz="2400">
                <a:latin typeface="Verdana"/>
                <a:ea typeface="Verdana"/>
                <a:cs typeface="Verdana"/>
                <a:sym typeface="Verdana"/>
              </a:rPr>
              <a:t>Who can offer us such a dataset?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4325" y="1776363"/>
            <a:ext cx="4407025" cy="33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88" y="2040640"/>
            <a:ext cx="8942027" cy="277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