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198" autoAdjust="0"/>
  </p:normalViewPr>
  <p:slideViewPr>
    <p:cSldViewPr snapToGrid="0">
      <p:cViewPr varScale="1">
        <p:scale>
          <a:sx n="83" d="100"/>
          <a:sy n="83"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36CC6-0D48-4A44-8E90-E48514E4FFB3}" type="datetimeFigureOut">
              <a:rPr lang="en-GB" smtClean="0"/>
              <a:t>20/12/2018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A374A-CA8B-4E82-97E7-B72246D53B16}" type="slidenum">
              <a:rPr lang="en-GB" smtClean="0"/>
              <a:t>‹#›</a:t>
            </a:fld>
            <a:endParaRPr lang="en-GB" dirty="0"/>
          </a:p>
        </p:txBody>
      </p:sp>
    </p:spTree>
    <p:extLst>
      <p:ext uri="{BB962C8B-B14F-4D97-AF65-F5344CB8AC3E}">
        <p14:creationId xmlns:p14="http://schemas.microsoft.com/office/powerpoint/2010/main" val="127320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up with my brother Chris, we played a lot of darts. Neither of us were any good, and in my case you are unfortunately going to see evidence of that in a moment.</a:t>
            </a:r>
          </a:p>
        </p:txBody>
      </p:sp>
      <p:sp>
        <p:nvSpPr>
          <p:cNvPr id="4" name="Slide Number Placeholder 3"/>
          <p:cNvSpPr>
            <a:spLocks noGrp="1"/>
          </p:cNvSpPr>
          <p:nvPr>
            <p:ph type="sldNum" sz="quarter" idx="5"/>
          </p:nvPr>
        </p:nvSpPr>
        <p:spPr/>
        <p:txBody>
          <a:bodyPr/>
          <a:lstStyle/>
          <a:p>
            <a:fld id="{296A374A-CA8B-4E82-97E7-B72246D53B16}" type="slidenum">
              <a:rPr lang="en-GB" smtClean="0"/>
              <a:t>1</a:t>
            </a:fld>
            <a:endParaRPr lang="en-GB"/>
          </a:p>
        </p:txBody>
      </p:sp>
    </p:spTree>
    <p:extLst>
      <p:ext uri="{BB962C8B-B14F-4D97-AF65-F5344CB8AC3E}">
        <p14:creationId xmlns:p14="http://schemas.microsoft.com/office/powerpoint/2010/main" val="3486708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first thought was just that I needed to remove the “extreme” values, and that one way I might go about doing this would be to take two samples of my normal distribution and average them out. This should effectively “pull in” the wild misses and make the computer a little more consistent.</a:t>
            </a:r>
          </a:p>
          <a:p>
            <a:endParaRPr lang="en-GB" dirty="0"/>
          </a:p>
          <a:p>
            <a:r>
              <a:rPr lang="en-GB" dirty="0"/>
              <a:t>When trying to make it line up to my own stats, it seems to work pretty well. But it does feel like a bit of a “dirty” solution, and there was another problem with it which became apparent when I looked at what would happen if I averaged over even more samples…</a:t>
            </a:r>
          </a:p>
        </p:txBody>
      </p:sp>
      <p:sp>
        <p:nvSpPr>
          <p:cNvPr id="4" name="Slide Number Placeholder 3"/>
          <p:cNvSpPr>
            <a:spLocks noGrp="1"/>
          </p:cNvSpPr>
          <p:nvPr>
            <p:ph type="sldNum" sz="quarter" idx="5"/>
          </p:nvPr>
        </p:nvSpPr>
        <p:spPr/>
        <p:txBody>
          <a:bodyPr/>
          <a:lstStyle/>
          <a:p>
            <a:fld id="{296A374A-CA8B-4E82-97E7-B72246D53B16}" type="slidenum">
              <a:rPr lang="en-GB" smtClean="0"/>
              <a:t>10</a:t>
            </a:fld>
            <a:endParaRPr lang="en-GB"/>
          </a:p>
        </p:txBody>
      </p:sp>
    </p:spTree>
    <p:extLst>
      <p:ext uri="{BB962C8B-B14F-4D97-AF65-F5344CB8AC3E}">
        <p14:creationId xmlns:p14="http://schemas.microsoft.com/office/powerpoint/2010/main" val="488899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…they’re now barely hitting what they’re aiming at </a:t>
            </a:r>
            <a:r>
              <a:rPr lang="en-GB" dirty="0" err="1"/>
              <a:t>at</a:t>
            </a:r>
            <a:r>
              <a:rPr lang="en-GB" dirty="0"/>
              <a:t> all! Averaging the radius not only eliminates the extremely bad shots, but it also drives away a lot of those that were on target for where the AI was aiming. This seems obvious, in hindsight, but when I first ran this and saw a picture like that it did make me scratch my head for a second!</a:t>
            </a:r>
          </a:p>
        </p:txBody>
      </p:sp>
      <p:sp>
        <p:nvSpPr>
          <p:cNvPr id="4" name="Slide Number Placeholder 3"/>
          <p:cNvSpPr>
            <a:spLocks noGrp="1"/>
          </p:cNvSpPr>
          <p:nvPr>
            <p:ph type="sldNum" sz="quarter" idx="5"/>
          </p:nvPr>
        </p:nvSpPr>
        <p:spPr/>
        <p:txBody>
          <a:bodyPr/>
          <a:lstStyle/>
          <a:p>
            <a:fld id="{296A374A-CA8B-4E82-97E7-B72246D53B16}" type="slidenum">
              <a:rPr lang="en-GB" smtClean="0"/>
              <a:t>11</a:t>
            </a:fld>
            <a:endParaRPr lang="en-GB"/>
          </a:p>
        </p:txBody>
      </p:sp>
    </p:spTree>
    <p:extLst>
      <p:ext uri="{BB962C8B-B14F-4D97-AF65-F5344CB8AC3E}">
        <p14:creationId xmlns:p14="http://schemas.microsoft.com/office/powerpoint/2010/main" val="210030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only other idea I’ve had a stab at was to play around with the way that the angle is generated. I reasoned that maybe the reason humans don’t miss as much is because they’re naturally cautious, tending to throw the dart so it lands “safe”. So when aiming for treble 20, you tend to land more below it than you do above.</a:t>
            </a:r>
          </a:p>
          <a:p>
            <a:endParaRPr lang="en-GB" dirty="0"/>
          </a:p>
          <a:p>
            <a:r>
              <a:rPr lang="en-GB" dirty="0"/>
              <a:t>I’m not sure if it’s true, but I gave it a go. Again, I’m hopeless with distributions, so I just ripped out the random angle and replaced it with another Normal distribution. For this one, the mean angle is the one that points you directly into the centre of the board. </a:t>
            </a:r>
          </a:p>
          <a:p>
            <a:endParaRPr lang="en-GB" dirty="0"/>
          </a:p>
          <a:p>
            <a:r>
              <a:rPr lang="en-GB" dirty="0"/>
              <a:t>This does reduce the miss percentage, but not significantly enough. It also doesn’t feel natural at all – that scatter diagram looks nothing like what I imagine a human one would look like. </a:t>
            </a:r>
          </a:p>
        </p:txBody>
      </p:sp>
      <p:sp>
        <p:nvSpPr>
          <p:cNvPr id="4" name="Slide Number Placeholder 3"/>
          <p:cNvSpPr>
            <a:spLocks noGrp="1"/>
          </p:cNvSpPr>
          <p:nvPr>
            <p:ph type="sldNum" sz="quarter" idx="5"/>
          </p:nvPr>
        </p:nvSpPr>
        <p:spPr/>
        <p:txBody>
          <a:bodyPr/>
          <a:lstStyle/>
          <a:p>
            <a:fld id="{296A374A-CA8B-4E82-97E7-B72246D53B16}" type="slidenum">
              <a:rPr lang="en-GB" smtClean="0"/>
              <a:t>12</a:t>
            </a:fld>
            <a:endParaRPr lang="en-GB"/>
          </a:p>
        </p:txBody>
      </p:sp>
    </p:spTree>
    <p:extLst>
      <p:ext uri="{BB962C8B-B14F-4D97-AF65-F5344CB8AC3E}">
        <p14:creationId xmlns:p14="http://schemas.microsoft.com/office/powerpoint/2010/main" val="374636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what I suspect I *really* need to do is go back to the distribution I’m using in the first place… which is where I’m hoping I can get help from the people in this room. Maybe the answer is to bin the Normal distribution… but what do I replace it with?</a:t>
            </a:r>
          </a:p>
        </p:txBody>
      </p:sp>
      <p:sp>
        <p:nvSpPr>
          <p:cNvPr id="4" name="Slide Number Placeholder 3"/>
          <p:cNvSpPr>
            <a:spLocks noGrp="1"/>
          </p:cNvSpPr>
          <p:nvPr>
            <p:ph type="sldNum" sz="quarter" idx="5"/>
          </p:nvPr>
        </p:nvSpPr>
        <p:spPr/>
        <p:txBody>
          <a:bodyPr/>
          <a:lstStyle/>
          <a:p>
            <a:fld id="{296A374A-CA8B-4E82-97E7-B72246D53B16}" type="slidenum">
              <a:rPr lang="en-GB" smtClean="0"/>
              <a:t>13</a:t>
            </a:fld>
            <a:endParaRPr lang="en-GB" dirty="0"/>
          </a:p>
        </p:txBody>
      </p:sp>
    </p:spTree>
    <p:extLst>
      <p:ext uri="{BB962C8B-B14F-4D97-AF65-F5344CB8AC3E}">
        <p14:creationId xmlns:p14="http://schemas.microsoft.com/office/powerpoint/2010/main" val="357772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played so much, in fact, that Chris created AI opponents for us to have tournaments against... Using Microsoft Excel – an example is pictured here. He used </a:t>
            </a:r>
            <a:r>
              <a:rPr lang="en-GB" dirty="0" err="1"/>
              <a:t>excel’s</a:t>
            </a:r>
            <a:r>
              <a:rPr lang="en-GB" dirty="0"/>
              <a:t> random number generator and a bunch of hidden cells to generate the games, and using this we were able to set up opponents of varying difficulty.</a:t>
            </a:r>
          </a:p>
          <a:p>
            <a:endParaRPr lang="en-GB" dirty="0"/>
          </a:p>
          <a:p>
            <a:r>
              <a:rPr lang="en-GB" dirty="0"/>
              <a:t>We used this happily for quite a long time, until one day I chanced upon seeing the inner workings…</a:t>
            </a:r>
          </a:p>
        </p:txBody>
      </p:sp>
      <p:sp>
        <p:nvSpPr>
          <p:cNvPr id="4" name="Slide Number Placeholder 3"/>
          <p:cNvSpPr>
            <a:spLocks noGrp="1"/>
          </p:cNvSpPr>
          <p:nvPr>
            <p:ph type="sldNum" sz="quarter" idx="5"/>
          </p:nvPr>
        </p:nvSpPr>
        <p:spPr/>
        <p:txBody>
          <a:bodyPr/>
          <a:lstStyle/>
          <a:p>
            <a:fld id="{296A374A-CA8B-4E82-97E7-B72246D53B16}" type="slidenum">
              <a:rPr lang="en-GB" smtClean="0"/>
              <a:t>2</a:t>
            </a:fld>
            <a:endParaRPr lang="en-GB"/>
          </a:p>
        </p:txBody>
      </p:sp>
    </p:spTree>
    <p:extLst>
      <p:ext uri="{BB962C8B-B14F-4D97-AF65-F5344CB8AC3E}">
        <p14:creationId xmlns:p14="http://schemas.microsoft.com/office/powerpoint/2010/main" val="107437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was confronted with this. Suffice to say, playing a game of darts is not what a spreadsheet is designed to do. For anyone who can’t see, that formula at the top there contains 7 embedded IF statements, and that’s just the calculation for one of these cells. Seeing this made one thing very clear to me – the spreadsheets needed to stop!</a:t>
            </a:r>
          </a:p>
          <a:p>
            <a:endParaRPr lang="en-GB" dirty="0"/>
          </a:p>
          <a:p>
            <a:r>
              <a:rPr lang="en-GB" dirty="0"/>
              <a:t>By this time, I’d been working as a software developer for several years, so I set out to create an actual darts programme with a proper database and real coding behind it. And that meant coming up with my own model for the AI – unsurprisingly I wasn’t going to try and copy whatever the hell this was doing. So I did what any maths graduate would do who’s forgotten almost the entirety of their statistics education…</a:t>
            </a:r>
          </a:p>
        </p:txBody>
      </p:sp>
      <p:sp>
        <p:nvSpPr>
          <p:cNvPr id="4" name="Slide Number Placeholder 3"/>
          <p:cNvSpPr>
            <a:spLocks noGrp="1"/>
          </p:cNvSpPr>
          <p:nvPr>
            <p:ph type="sldNum" sz="quarter" idx="5"/>
          </p:nvPr>
        </p:nvSpPr>
        <p:spPr/>
        <p:txBody>
          <a:bodyPr/>
          <a:lstStyle/>
          <a:p>
            <a:fld id="{296A374A-CA8B-4E82-97E7-B72246D53B16}" type="slidenum">
              <a:rPr lang="en-GB" smtClean="0"/>
              <a:t>3</a:t>
            </a:fld>
            <a:endParaRPr lang="en-GB"/>
          </a:p>
        </p:txBody>
      </p:sp>
    </p:spTree>
    <p:extLst>
      <p:ext uri="{BB962C8B-B14F-4D97-AF65-F5344CB8AC3E}">
        <p14:creationId xmlns:p14="http://schemas.microsoft.com/office/powerpoint/2010/main" val="117579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plumped for the Normal Distribution. It’s simple, often effective and as a bonus happened to already be supported by the programming language I had chosen. Sweet.</a:t>
            </a:r>
          </a:p>
        </p:txBody>
      </p:sp>
      <p:sp>
        <p:nvSpPr>
          <p:cNvPr id="4" name="Slide Number Placeholder 3"/>
          <p:cNvSpPr>
            <a:spLocks noGrp="1"/>
          </p:cNvSpPr>
          <p:nvPr>
            <p:ph type="sldNum" sz="quarter" idx="5"/>
          </p:nvPr>
        </p:nvSpPr>
        <p:spPr/>
        <p:txBody>
          <a:bodyPr/>
          <a:lstStyle/>
          <a:p>
            <a:fld id="{296A374A-CA8B-4E82-97E7-B72246D53B16}" type="slidenum">
              <a:rPr lang="en-GB" smtClean="0"/>
              <a:t>4</a:t>
            </a:fld>
            <a:endParaRPr lang="en-GB"/>
          </a:p>
        </p:txBody>
      </p:sp>
    </p:spTree>
    <p:extLst>
      <p:ext uri="{BB962C8B-B14F-4D97-AF65-F5344CB8AC3E}">
        <p14:creationId xmlns:p14="http://schemas.microsoft.com/office/powerpoint/2010/main" val="2951184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Specifically, the model works like this. The computer aims for a particular point on the board, and two values are generated to make up the ‘throw’. The first one is the distance they end up away from that point, r, which is sampled from a Normal distribution with a Mean of 0. The Standard Deviation is configurable per opponent so you can make them easier or harder.</a:t>
            </a:r>
          </a:p>
          <a:p>
            <a:endParaRPr lang="en-GB" dirty="0"/>
          </a:p>
          <a:p>
            <a:r>
              <a:rPr lang="en-GB" dirty="0"/>
              <a:t>The second value is the angle at which that distance is applied, theta. This is just picked as a random number between 0 and 360. So that was it, dead simple. And, I thought, surely more realistic than whatever that grid of numbers was doing.</a:t>
            </a:r>
          </a:p>
        </p:txBody>
      </p:sp>
      <p:sp>
        <p:nvSpPr>
          <p:cNvPr id="4" name="Slide Number Placeholder 3"/>
          <p:cNvSpPr>
            <a:spLocks noGrp="1"/>
          </p:cNvSpPr>
          <p:nvPr>
            <p:ph type="sldNum" sz="quarter" idx="5"/>
          </p:nvPr>
        </p:nvSpPr>
        <p:spPr/>
        <p:txBody>
          <a:bodyPr/>
          <a:lstStyle/>
          <a:p>
            <a:fld id="{296A374A-CA8B-4E82-97E7-B72246D53B16}" type="slidenum">
              <a:rPr lang="en-GB" smtClean="0"/>
              <a:t>5</a:t>
            </a:fld>
            <a:endParaRPr lang="en-GB"/>
          </a:p>
        </p:txBody>
      </p:sp>
    </p:spTree>
    <p:extLst>
      <p:ext uri="{BB962C8B-B14F-4D97-AF65-F5344CB8AC3E}">
        <p14:creationId xmlns:p14="http://schemas.microsoft.com/office/powerpoint/2010/main" val="283243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immediate advantages of the model was that you could plot nice charts like these to visualise how good an opponent was going to be. Here we’ve got two different AIs, one aiming for treble 20 on the left, and the other aiming for the bullseye on the right. The bullseye opponent is quite a bit better, which you can see from the tighter circles around where they’re aiming.</a:t>
            </a:r>
          </a:p>
          <a:p>
            <a:endParaRPr lang="en-GB" dirty="0"/>
          </a:p>
          <a:p>
            <a:r>
              <a:rPr lang="en-GB" dirty="0"/>
              <a:t>So this was the model we started with and we switched to using the new program. And it worked, in a lot of ways, but after a while it became clear that something wasn’t quite right.</a:t>
            </a:r>
          </a:p>
        </p:txBody>
      </p:sp>
      <p:sp>
        <p:nvSpPr>
          <p:cNvPr id="4" name="Slide Number Placeholder 3"/>
          <p:cNvSpPr>
            <a:spLocks noGrp="1"/>
          </p:cNvSpPr>
          <p:nvPr>
            <p:ph type="sldNum" sz="quarter" idx="5"/>
          </p:nvPr>
        </p:nvSpPr>
        <p:spPr/>
        <p:txBody>
          <a:bodyPr/>
          <a:lstStyle/>
          <a:p>
            <a:fld id="{296A374A-CA8B-4E82-97E7-B72246D53B16}" type="slidenum">
              <a:rPr lang="en-GB" smtClean="0"/>
              <a:t>6</a:t>
            </a:fld>
            <a:endParaRPr lang="en-GB"/>
          </a:p>
        </p:txBody>
      </p:sp>
    </p:spTree>
    <p:extLst>
      <p:ext uri="{BB962C8B-B14F-4D97-AF65-F5344CB8AC3E}">
        <p14:creationId xmlns:p14="http://schemas.microsoft.com/office/powerpoint/2010/main" val="246663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grabbed some example snippets from real games the computers played to demonstrate what I mean. What this big one on the left shows is that they were missing the board much more than I would have expected – in this example, 8 times out of 30 throws. But then again, they’re also hitting some big scores. In one round, the AI has stepped up and thrown a treble 20 – the perfect dart – followed by two misses! They’re just all over the place. </a:t>
            </a:r>
          </a:p>
          <a:p>
            <a:endParaRPr lang="en-GB" dirty="0"/>
          </a:p>
          <a:p>
            <a:r>
              <a:rPr lang="en-GB" dirty="0"/>
              <a:t>I wrote it off as short-term variance at first, but the longer we played the more it became clear this was an actual problem. So I started to try and come up with ways that I could fix it.</a:t>
            </a:r>
          </a:p>
        </p:txBody>
      </p:sp>
      <p:sp>
        <p:nvSpPr>
          <p:cNvPr id="4" name="Slide Number Placeholder 3"/>
          <p:cNvSpPr>
            <a:spLocks noGrp="1"/>
          </p:cNvSpPr>
          <p:nvPr>
            <p:ph type="sldNum" sz="quarter" idx="5"/>
          </p:nvPr>
        </p:nvSpPr>
        <p:spPr/>
        <p:txBody>
          <a:bodyPr/>
          <a:lstStyle/>
          <a:p>
            <a:fld id="{296A374A-CA8B-4E82-97E7-B72246D53B16}" type="slidenum">
              <a:rPr lang="en-GB" smtClean="0"/>
              <a:t>7</a:t>
            </a:fld>
            <a:endParaRPr lang="en-GB"/>
          </a:p>
        </p:txBody>
      </p:sp>
    </p:spTree>
    <p:extLst>
      <p:ext uri="{BB962C8B-B14F-4D97-AF65-F5344CB8AC3E}">
        <p14:creationId xmlns:p14="http://schemas.microsoft.com/office/powerpoint/2010/main" val="35495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start with, I had to figure out some metrics to use in order to judge how well the model was doing. Here, I’ve gone for their average game, which is how many darts it takes for them to go from 501 to 0, their average score per dart, the percentage of the time they miss the board (clearly important), how often they successfully hit a double when aiming for it, and finally how many darts land in the triple 20. </a:t>
            </a:r>
          </a:p>
          <a:p>
            <a:endParaRPr lang="en-GB" dirty="0"/>
          </a:p>
          <a:p>
            <a:r>
              <a:rPr lang="en-GB" dirty="0"/>
              <a:t>I’ve also gathered those stats for myself for the 200 odd games that I’ve played since we’ve had my new program. In this first slide, we’re looking at the model at it’s simplest – where the only variable that you can tweak is the standard deviation. I’ve managed to make the average game, and average score per dart pretty much line up – which means it should be a decent opponent – but you can see that some of the other figures are </a:t>
            </a:r>
            <a:r>
              <a:rPr lang="en-GB" dirty="0" err="1"/>
              <a:t>wayyyy</a:t>
            </a:r>
            <a:r>
              <a:rPr lang="en-GB" dirty="0"/>
              <a:t> off. This is what was contributing to the “unrealistic” feeling.</a:t>
            </a:r>
          </a:p>
        </p:txBody>
      </p:sp>
      <p:sp>
        <p:nvSpPr>
          <p:cNvPr id="4" name="Slide Number Placeholder 3"/>
          <p:cNvSpPr>
            <a:spLocks noGrp="1"/>
          </p:cNvSpPr>
          <p:nvPr>
            <p:ph type="sldNum" sz="quarter" idx="5"/>
          </p:nvPr>
        </p:nvSpPr>
        <p:spPr/>
        <p:txBody>
          <a:bodyPr/>
          <a:lstStyle/>
          <a:p>
            <a:fld id="{296A374A-CA8B-4E82-97E7-B72246D53B16}" type="slidenum">
              <a:rPr lang="en-GB" smtClean="0"/>
              <a:t>8</a:t>
            </a:fld>
            <a:endParaRPr lang="en-GB"/>
          </a:p>
        </p:txBody>
      </p:sp>
    </p:spTree>
    <p:extLst>
      <p:ext uri="{BB962C8B-B14F-4D97-AF65-F5344CB8AC3E}">
        <p14:creationId xmlns:p14="http://schemas.microsoft.com/office/powerpoint/2010/main" val="46005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illustrate this a bit more, in this comparison all I’ve done is lower the standard deviation until the miss percentage came into line with my own. By this point, the AI is a much, much stronger player than me in every respect – they’re finishing games on average 24 darts faster than I am. So, I need a way to bring that miss percentage in line without creating a monster.</a:t>
            </a:r>
          </a:p>
        </p:txBody>
      </p:sp>
      <p:sp>
        <p:nvSpPr>
          <p:cNvPr id="4" name="Slide Number Placeholder 3"/>
          <p:cNvSpPr>
            <a:spLocks noGrp="1"/>
          </p:cNvSpPr>
          <p:nvPr>
            <p:ph type="sldNum" sz="quarter" idx="5"/>
          </p:nvPr>
        </p:nvSpPr>
        <p:spPr/>
        <p:txBody>
          <a:bodyPr/>
          <a:lstStyle/>
          <a:p>
            <a:fld id="{296A374A-CA8B-4E82-97E7-B72246D53B16}" type="slidenum">
              <a:rPr lang="en-GB" smtClean="0"/>
              <a:t>9</a:t>
            </a:fld>
            <a:endParaRPr lang="en-GB"/>
          </a:p>
        </p:txBody>
      </p:sp>
    </p:spTree>
    <p:extLst>
      <p:ext uri="{BB962C8B-B14F-4D97-AF65-F5344CB8AC3E}">
        <p14:creationId xmlns:p14="http://schemas.microsoft.com/office/powerpoint/2010/main" val="199411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6737-6DB4-4575-A288-3063DAE57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4394E1-8E49-4AD0-BD35-004767CA18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5FB9FD-827E-44DE-B7A4-F735D6D55BF8}"/>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5" name="Footer Placeholder 4">
            <a:extLst>
              <a:ext uri="{FF2B5EF4-FFF2-40B4-BE49-F238E27FC236}">
                <a16:creationId xmlns:a16="http://schemas.microsoft.com/office/drawing/2014/main" id="{22000FEE-1285-4A13-9342-CDF9BD0FC0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36AC8DF-CE58-40EE-8088-83CC992E6CB6}"/>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47721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420EE-C333-4EFD-8FD0-5C33B21D7E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CA0F72-E5C5-46E5-A21F-4A99CB6F52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D42E4A-64D9-4AB0-AFCC-8FE5FE5C08B3}"/>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5" name="Footer Placeholder 4">
            <a:extLst>
              <a:ext uri="{FF2B5EF4-FFF2-40B4-BE49-F238E27FC236}">
                <a16:creationId xmlns:a16="http://schemas.microsoft.com/office/drawing/2014/main" id="{38B6D0E3-5012-462B-B062-8D9F7EDEF0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2A9A191-1237-4803-B656-BE11FE1B0329}"/>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176587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63B64F-3438-4AF3-A8A5-DCE6661FA6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3EF8C4-835C-4884-92EB-54FEE8CE8B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821095-2D67-460D-85DB-0F715B3D82AB}"/>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5" name="Footer Placeholder 4">
            <a:extLst>
              <a:ext uri="{FF2B5EF4-FFF2-40B4-BE49-F238E27FC236}">
                <a16:creationId xmlns:a16="http://schemas.microsoft.com/office/drawing/2014/main" id="{40FCC893-9422-446C-A952-9BE83843DF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9B05FA-E559-4CFC-8AEF-B6516BC88252}"/>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88753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3F10-3319-45EE-A336-A0B9482495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462B9F-D8F2-43CF-B068-802D858ECC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800A78-D026-46E8-86EF-3AE721E19F6E}"/>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5" name="Footer Placeholder 4">
            <a:extLst>
              <a:ext uri="{FF2B5EF4-FFF2-40B4-BE49-F238E27FC236}">
                <a16:creationId xmlns:a16="http://schemas.microsoft.com/office/drawing/2014/main" id="{8B79AB5A-CC4D-4CAB-88ED-DB91898B240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BF6EF-D383-4AA2-9066-D997022489EC}"/>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142177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C7FC-B647-44D4-BAC5-927A6FBFBE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5495DB-2089-433E-9C16-3E8DCEF09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DFACED-3694-44F5-8F01-DACE1375B34F}"/>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5" name="Footer Placeholder 4">
            <a:extLst>
              <a:ext uri="{FF2B5EF4-FFF2-40B4-BE49-F238E27FC236}">
                <a16:creationId xmlns:a16="http://schemas.microsoft.com/office/drawing/2014/main" id="{79F2AF30-1C61-4377-9E6C-3677803DF0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24D9D3D-E98B-4812-93E9-A91FC2BB5577}"/>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123190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F580-E344-4804-9A01-E515346E78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4875F4-7B1D-49BB-AA5C-E352DA902E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626E96-9823-4445-B85F-952D9566F5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4F039B-61DE-47BD-88EA-5486901B2FF4}"/>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6" name="Footer Placeholder 5">
            <a:extLst>
              <a:ext uri="{FF2B5EF4-FFF2-40B4-BE49-F238E27FC236}">
                <a16:creationId xmlns:a16="http://schemas.microsoft.com/office/drawing/2014/main" id="{F619C98E-4288-4D48-B3E7-4E479B9053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EBD3EB7-EE97-4B47-A419-2483ECBAC422}"/>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398815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3F7B2-6C12-4B7A-961A-25E47A5FBD4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5DBEE1-9010-4963-8E7C-EF3D2C4E08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6137D8-E068-4DE2-8518-7C46864E32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BC2BE0-3EA1-4895-B15F-5BF18749F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BE268E-8753-43EC-93B0-C07B78A3CDB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5D42732-9D68-4BE4-8E85-3B9D61C6548F}"/>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8" name="Footer Placeholder 7">
            <a:extLst>
              <a:ext uri="{FF2B5EF4-FFF2-40B4-BE49-F238E27FC236}">
                <a16:creationId xmlns:a16="http://schemas.microsoft.com/office/drawing/2014/main" id="{E48FDEC4-4548-4568-BCB8-9AAE9DEF243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B3C1EFD-3D3B-4476-BECE-F506FA70174C}"/>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264294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EE44-9593-41E3-B62C-7DAF12F668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54D0FF2-163D-43C6-AB02-5CACB464161F}"/>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4" name="Footer Placeholder 3">
            <a:extLst>
              <a:ext uri="{FF2B5EF4-FFF2-40B4-BE49-F238E27FC236}">
                <a16:creationId xmlns:a16="http://schemas.microsoft.com/office/drawing/2014/main" id="{B1B7B482-A9E7-42D5-A799-85C8CB10089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8F7E161-9D6D-4CE5-8CFD-081F5720BB7E}"/>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42165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2A56C-BD0E-45FB-B4E2-12933C3147C5}"/>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3" name="Footer Placeholder 2">
            <a:extLst>
              <a:ext uri="{FF2B5EF4-FFF2-40B4-BE49-F238E27FC236}">
                <a16:creationId xmlns:a16="http://schemas.microsoft.com/office/drawing/2014/main" id="{64731520-2F1E-45F4-8594-BCC5A6C3D7A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D6B92D1-41AE-4CE3-982E-756CBAD16444}"/>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1439522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CE0F4-2B96-4574-8A19-0238A424D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C1139F3-925F-43F3-9669-81F77E81D2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F5604B-0245-4F70-8EC8-BB9DB9B62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4CEF8-10E2-43A2-80A8-800F3447AA77}"/>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6" name="Footer Placeholder 5">
            <a:extLst>
              <a:ext uri="{FF2B5EF4-FFF2-40B4-BE49-F238E27FC236}">
                <a16:creationId xmlns:a16="http://schemas.microsoft.com/office/drawing/2014/main" id="{B4D93294-87A7-4044-8D8D-B7DA6C9CC9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06A1A10-DD18-4A77-8F20-67166C5B9B4D}"/>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182949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A84A-3D6F-4BAE-9FEC-30B4CA2B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60E1C2-9F5E-4548-B637-ECBBF0277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DF471D9-8575-4FD9-B7C1-2AF1D63CB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92D753-5A51-4E58-AA5C-994185072AEB}"/>
              </a:ext>
            </a:extLst>
          </p:cNvPr>
          <p:cNvSpPr>
            <a:spLocks noGrp="1"/>
          </p:cNvSpPr>
          <p:nvPr>
            <p:ph type="dt" sz="half" idx="10"/>
          </p:nvPr>
        </p:nvSpPr>
        <p:spPr/>
        <p:txBody>
          <a:bodyPr/>
          <a:lstStyle/>
          <a:p>
            <a:fld id="{A636D233-35D1-4F2E-AEF8-F303F25E3CEC}" type="datetimeFigureOut">
              <a:rPr lang="en-GB" smtClean="0"/>
              <a:t>20/12/2018</a:t>
            </a:fld>
            <a:endParaRPr lang="en-GB" dirty="0"/>
          </a:p>
        </p:txBody>
      </p:sp>
      <p:sp>
        <p:nvSpPr>
          <p:cNvPr id="6" name="Footer Placeholder 5">
            <a:extLst>
              <a:ext uri="{FF2B5EF4-FFF2-40B4-BE49-F238E27FC236}">
                <a16:creationId xmlns:a16="http://schemas.microsoft.com/office/drawing/2014/main" id="{DC3CA6E8-A8C3-4076-8435-6132CF678DE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7E53860-7CD1-4C38-804E-7D3A1B3DDF01}"/>
              </a:ext>
            </a:extLst>
          </p:cNvPr>
          <p:cNvSpPr>
            <a:spLocks noGrp="1"/>
          </p:cNvSpPr>
          <p:nvPr>
            <p:ph type="sldNum" sz="quarter" idx="12"/>
          </p:nvPr>
        </p:nvSpPr>
        <p:spPr/>
        <p:txBody>
          <a:bodyPr/>
          <a:lstStyle/>
          <a:p>
            <a:fld id="{FAD6AC30-B596-4490-853A-DE4ABE6F7E32}" type="slidenum">
              <a:rPr lang="en-GB" smtClean="0"/>
              <a:t>‹#›</a:t>
            </a:fld>
            <a:endParaRPr lang="en-GB" dirty="0"/>
          </a:p>
        </p:txBody>
      </p:sp>
    </p:spTree>
    <p:extLst>
      <p:ext uri="{BB962C8B-B14F-4D97-AF65-F5344CB8AC3E}">
        <p14:creationId xmlns:p14="http://schemas.microsoft.com/office/powerpoint/2010/main" val="77808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7CFEC-AB68-4D84-8791-698197A7A3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CE63BC-7D43-4845-B016-1399D8D75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9DD569-2D69-4931-BBF5-B59F1A3D4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D233-35D1-4F2E-AEF8-F303F25E3CEC}" type="datetimeFigureOut">
              <a:rPr lang="en-GB" smtClean="0"/>
              <a:t>20/12/2018</a:t>
            </a:fld>
            <a:endParaRPr lang="en-GB" dirty="0"/>
          </a:p>
        </p:txBody>
      </p:sp>
      <p:sp>
        <p:nvSpPr>
          <p:cNvPr id="5" name="Footer Placeholder 4">
            <a:extLst>
              <a:ext uri="{FF2B5EF4-FFF2-40B4-BE49-F238E27FC236}">
                <a16:creationId xmlns:a16="http://schemas.microsoft.com/office/drawing/2014/main" id="{1DB62857-FCFE-47DD-B71A-65A68459C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EF055E4-E626-4450-8E7D-EF9A98FCF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6AC30-B596-4490-853A-DE4ABE6F7E32}" type="slidenum">
              <a:rPr lang="en-GB" smtClean="0"/>
              <a:t>‹#›</a:t>
            </a:fld>
            <a:endParaRPr lang="en-GB" dirty="0"/>
          </a:p>
        </p:txBody>
      </p:sp>
    </p:spTree>
    <p:extLst>
      <p:ext uri="{BB962C8B-B14F-4D97-AF65-F5344CB8AC3E}">
        <p14:creationId xmlns:p14="http://schemas.microsoft.com/office/powerpoint/2010/main" val="3359043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7F4F99-9E74-4E77-9089-8E3BC7CCEEC4}"/>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GB" sz="4800" dirty="0">
                <a:solidFill>
                  <a:srgbClr val="404040"/>
                </a:solidFill>
              </a:rPr>
              <a:t>180  ways</a:t>
            </a:r>
          </a:p>
        </p:txBody>
      </p:sp>
      <p:sp>
        <p:nvSpPr>
          <p:cNvPr id="3" name="Subtitle 2">
            <a:extLst>
              <a:ext uri="{FF2B5EF4-FFF2-40B4-BE49-F238E27FC236}">
                <a16:creationId xmlns:a16="http://schemas.microsoft.com/office/drawing/2014/main" id="{E196A70E-95BF-4A2F-AD38-8389037D4ACB}"/>
              </a:ext>
            </a:extLst>
          </p:cNvPr>
          <p:cNvSpPr>
            <a:spLocks noGrp="1"/>
          </p:cNvSpPr>
          <p:nvPr>
            <p:ph type="subTitle" idx="1"/>
          </p:nvPr>
        </p:nvSpPr>
        <p:spPr>
          <a:xfrm>
            <a:off x="2695194" y="5688535"/>
            <a:ext cx="6801612" cy="536125"/>
          </a:xfrm>
        </p:spPr>
        <p:txBody>
          <a:bodyPr>
            <a:normAutofit/>
          </a:bodyPr>
          <a:lstStyle/>
          <a:p>
            <a:r>
              <a:rPr lang="en-GB" sz="1800" b="1" dirty="0">
                <a:solidFill>
                  <a:srgbClr val="FFFFFF"/>
                </a:solidFill>
              </a:rPr>
              <a:t>NOT</a:t>
            </a:r>
            <a:r>
              <a:rPr lang="en-GB" sz="1800" dirty="0">
                <a:solidFill>
                  <a:srgbClr val="FFFFFF"/>
                </a:solidFill>
              </a:rPr>
              <a:t> to model a darts player</a:t>
            </a:r>
          </a:p>
        </p:txBody>
      </p:sp>
      <p:pic>
        <p:nvPicPr>
          <p:cNvPr id="9" name="Picture 8">
            <a:extLst>
              <a:ext uri="{FF2B5EF4-FFF2-40B4-BE49-F238E27FC236}">
                <a16:creationId xmlns:a16="http://schemas.microsoft.com/office/drawing/2014/main" id="{99991031-8F3C-48D5-A0C5-A982704BD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24" y="468977"/>
            <a:ext cx="4718752" cy="3539066"/>
          </a:xfrm>
          <a:prstGeom prst="rect">
            <a:avLst/>
          </a:prstGeom>
        </p:spPr>
      </p:pic>
      <p:pic>
        <p:nvPicPr>
          <p:cNvPr id="7" name="Picture 6">
            <a:extLst>
              <a:ext uri="{FF2B5EF4-FFF2-40B4-BE49-F238E27FC236}">
                <a16:creationId xmlns:a16="http://schemas.microsoft.com/office/drawing/2014/main" id="{5494FD63-6912-4E8C-B539-9D071BEE0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868" y="537266"/>
            <a:ext cx="5316388" cy="3402487"/>
          </a:xfrm>
          <a:prstGeom prst="rect">
            <a:avLst/>
          </a:prstGeom>
        </p:spPr>
      </p:pic>
      <p:pic>
        <p:nvPicPr>
          <p:cNvPr id="26" name="Picture 25">
            <a:extLst>
              <a:ext uri="{FF2B5EF4-FFF2-40B4-BE49-F238E27FC236}">
                <a16:creationId xmlns:a16="http://schemas.microsoft.com/office/drawing/2014/main" id="{82993635-6F1E-44E3-9CF6-BB667A91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6720" y="4643099"/>
            <a:ext cx="462722" cy="462722"/>
          </a:xfrm>
          <a:prstGeom prst="rect">
            <a:avLst/>
          </a:prstGeom>
        </p:spPr>
      </p:pic>
    </p:spTree>
    <p:extLst>
      <p:ext uri="{BB962C8B-B14F-4D97-AF65-F5344CB8AC3E}">
        <p14:creationId xmlns:p14="http://schemas.microsoft.com/office/powerpoint/2010/main" val="275295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8DFAD8-92F6-4F9E-AB91-E0CF63C06B58}"/>
              </a:ext>
            </a:extLst>
          </p:cNvPr>
          <p:cNvPicPr>
            <a:picLocks noChangeAspect="1"/>
          </p:cNvPicPr>
          <p:nvPr/>
        </p:nvPicPr>
        <p:blipFill rotWithShape="1">
          <a:blip r:embed="rId3"/>
          <a:srcRect r="3876" b="9667"/>
          <a:stretch/>
        </p:blipFill>
        <p:spPr>
          <a:xfrm>
            <a:off x="1811602" y="1994959"/>
            <a:ext cx="5905500" cy="4267663"/>
          </a:xfrm>
          <a:prstGeom prst="rect">
            <a:avLst/>
          </a:prstGeom>
          <a:ln>
            <a:solidFill>
              <a:schemeClr val="tx1"/>
            </a:solidFill>
          </a:ln>
        </p:spPr>
      </p:pic>
      <p:sp>
        <p:nvSpPr>
          <p:cNvPr id="9" name="TextBox 8">
            <a:extLst>
              <a:ext uri="{FF2B5EF4-FFF2-40B4-BE49-F238E27FC236}">
                <a16:creationId xmlns:a16="http://schemas.microsoft.com/office/drawing/2014/main" id="{34A3716C-10E8-4B19-ADA1-DD5A4C33FB02}"/>
              </a:ext>
            </a:extLst>
          </p:cNvPr>
          <p:cNvSpPr txBox="1"/>
          <p:nvPr/>
        </p:nvSpPr>
        <p:spPr>
          <a:xfrm>
            <a:off x="8007659" y="3335108"/>
            <a:ext cx="3799642" cy="1692771"/>
          </a:xfrm>
          <a:prstGeom prst="rect">
            <a:avLst/>
          </a:prstGeom>
          <a:noFill/>
        </p:spPr>
        <p:txBody>
          <a:bodyPr wrap="square" rtlCol="0">
            <a:spAutoFit/>
          </a:bodyPr>
          <a:lstStyle/>
          <a:p>
            <a:r>
              <a:rPr lang="en-GB" sz="3600" dirty="0"/>
              <a:t>σ = 50</a:t>
            </a:r>
          </a:p>
          <a:p>
            <a:endParaRPr lang="en-GB" sz="3600" dirty="0"/>
          </a:p>
          <a:p>
            <a:r>
              <a:rPr lang="en-GB" sz="3200" dirty="0" err="1"/>
              <a:t>Avg</a:t>
            </a:r>
            <a:r>
              <a:rPr lang="en-GB" sz="3200" dirty="0"/>
              <a:t> r over 2 samples</a:t>
            </a:r>
          </a:p>
        </p:txBody>
      </p:sp>
      <p:graphicFrame>
        <p:nvGraphicFramePr>
          <p:cNvPr id="7" name="Table 6">
            <a:extLst>
              <a:ext uri="{FF2B5EF4-FFF2-40B4-BE49-F238E27FC236}">
                <a16:creationId xmlns:a16="http://schemas.microsoft.com/office/drawing/2014/main" id="{5796F4FC-D838-438B-BDE3-40C17C087580}"/>
              </a:ext>
            </a:extLst>
          </p:cNvPr>
          <p:cNvGraphicFramePr>
            <a:graphicFrameLocks noGrp="1"/>
          </p:cNvGraphicFramePr>
          <p:nvPr>
            <p:extLst>
              <p:ext uri="{D42A27DB-BD31-4B8C-83A1-F6EECF244321}">
                <p14:modId xmlns:p14="http://schemas.microsoft.com/office/powerpoint/2010/main" val="878426758"/>
              </p:ext>
            </p:extLst>
          </p:nvPr>
        </p:nvGraphicFramePr>
        <p:xfrm>
          <a:off x="1439661" y="595378"/>
          <a:ext cx="9312677" cy="1112520"/>
        </p:xfrm>
        <a:graphic>
          <a:graphicData uri="http://schemas.openxmlformats.org/drawingml/2006/table">
            <a:tbl>
              <a:tblPr firstRow="1" bandRow="1">
                <a:tableStyleId>{5C22544A-7EE6-4342-B048-85BDC9FD1C3A}</a:tableStyleId>
              </a:tblPr>
              <a:tblGrid>
                <a:gridCol w="1552113">
                  <a:extLst>
                    <a:ext uri="{9D8B030D-6E8A-4147-A177-3AD203B41FA5}">
                      <a16:colId xmlns:a16="http://schemas.microsoft.com/office/drawing/2014/main" val="3772345444"/>
                    </a:ext>
                  </a:extLst>
                </a:gridCol>
                <a:gridCol w="1552113">
                  <a:extLst>
                    <a:ext uri="{9D8B030D-6E8A-4147-A177-3AD203B41FA5}">
                      <a16:colId xmlns:a16="http://schemas.microsoft.com/office/drawing/2014/main" val="2763607254"/>
                    </a:ext>
                  </a:extLst>
                </a:gridCol>
                <a:gridCol w="1789449">
                  <a:extLst>
                    <a:ext uri="{9D8B030D-6E8A-4147-A177-3AD203B41FA5}">
                      <a16:colId xmlns:a16="http://schemas.microsoft.com/office/drawing/2014/main" val="2899201631"/>
                    </a:ext>
                  </a:extLst>
                </a:gridCol>
                <a:gridCol w="1314776">
                  <a:extLst>
                    <a:ext uri="{9D8B030D-6E8A-4147-A177-3AD203B41FA5}">
                      <a16:colId xmlns:a16="http://schemas.microsoft.com/office/drawing/2014/main" val="3534698872"/>
                    </a:ext>
                  </a:extLst>
                </a:gridCol>
                <a:gridCol w="1552113">
                  <a:extLst>
                    <a:ext uri="{9D8B030D-6E8A-4147-A177-3AD203B41FA5}">
                      <a16:colId xmlns:a16="http://schemas.microsoft.com/office/drawing/2014/main" val="3557927970"/>
                    </a:ext>
                  </a:extLst>
                </a:gridCol>
                <a:gridCol w="1552113">
                  <a:extLst>
                    <a:ext uri="{9D8B030D-6E8A-4147-A177-3AD203B41FA5}">
                      <a16:colId xmlns:a16="http://schemas.microsoft.com/office/drawing/2014/main" val="2499116807"/>
                    </a:ext>
                  </a:extLst>
                </a:gridCol>
              </a:tblGrid>
              <a:tr h="370840">
                <a:tc>
                  <a:txBody>
                    <a:bodyPr/>
                    <a:lstStyle/>
                    <a:p>
                      <a:pPr algn="ctr"/>
                      <a:r>
                        <a:rPr lang="en-GB" dirty="0"/>
                        <a:t>Player</a:t>
                      </a:r>
                    </a:p>
                  </a:txBody>
                  <a:tcPr/>
                </a:tc>
                <a:tc>
                  <a:txBody>
                    <a:bodyPr/>
                    <a:lstStyle/>
                    <a:p>
                      <a:pPr algn="ctr"/>
                      <a:r>
                        <a:rPr lang="en-GB" dirty="0"/>
                        <a:t>Avg. Game</a:t>
                      </a:r>
                    </a:p>
                  </a:txBody>
                  <a:tcPr/>
                </a:tc>
                <a:tc>
                  <a:txBody>
                    <a:bodyPr/>
                    <a:lstStyle/>
                    <a:p>
                      <a:pPr algn="ctr"/>
                      <a:r>
                        <a:rPr lang="en-GB" dirty="0"/>
                        <a:t>Score per dart</a:t>
                      </a:r>
                    </a:p>
                  </a:txBody>
                  <a:tcPr/>
                </a:tc>
                <a:tc>
                  <a:txBody>
                    <a:bodyPr/>
                    <a:lstStyle/>
                    <a:p>
                      <a:pPr algn="ctr"/>
                      <a:r>
                        <a:rPr lang="en-GB" dirty="0"/>
                        <a:t>Miss %</a:t>
                      </a:r>
                    </a:p>
                  </a:txBody>
                  <a:tcPr/>
                </a:tc>
                <a:tc>
                  <a:txBody>
                    <a:bodyPr/>
                    <a:lstStyle/>
                    <a:p>
                      <a:pPr algn="ctr"/>
                      <a:r>
                        <a:rPr lang="en-GB" dirty="0"/>
                        <a:t>Double %</a:t>
                      </a:r>
                    </a:p>
                  </a:txBody>
                  <a:tcPr/>
                </a:tc>
                <a:tc>
                  <a:txBody>
                    <a:bodyPr/>
                    <a:lstStyle/>
                    <a:p>
                      <a:pPr algn="ctr"/>
                      <a:r>
                        <a:rPr lang="en-GB" dirty="0"/>
                        <a:t>T20 %</a:t>
                      </a:r>
                    </a:p>
                  </a:txBody>
                  <a:tcPr/>
                </a:tc>
                <a:extLst>
                  <a:ext uri="{0D108BD9-81ED-4DB2-BD59-A6C34878D82A}">
                    <a16:rowId xmlns:a16="http://schemas.microsoft.com/office/drawing/2014/main" val="3470694675"/>
                  </a:ext>
                </a:extLst>
              </a:tr>
              <a:tr h="370840">
                <a:tc>
                  <a:txBody>
                    <a:bodyPr/>
                    <a:lstStyle/>
                    <a:p>
                      <a:pPr algn="ctr"/>
                      <a:r>
                        <a:rPr lang="en-GB" dirty="0"/>
                        <a:t>Me</a:t>
                      </a:r>
                    </a:p>
                  </a:txBody>
                  <a:tcPr/>
                </a:tc>
                <a:tc>
                  <a:txBody>
                    <a:bodyPr/>
                    <a:lstStyle/>
                    <a:p>
                      <a:pPr algn="ctr"/>
                      <a:r>
                        <a:rPr lang="en-GB" dirty="0"/>
                        <a:t>58</a:t>
                      </a:r>
                    </a:p>
                  </a:txBody>
                  <a:tcPr>
                    <a:solidFill>
                      <a:srgbClr val="92D050"/>
                    </a:solidFill>
                  </a:tcPr>
                </a:tc>
                <a:tc>
                  <a:txBody>
                    <a:bodyPr/>
                    <a:lstStyle/>
                    <a:p>
                      <a:pPr algn="ctr"/>
                      <a:r>
                        <a:rPr lang="en-GB" dirty="0"/>
                        <a:t>14.3</a:t>
                      </a:r>
                    </a:p>
                  </a:txBody>
                  <a:tcPr>
                    <a:solidFill>
                      <a:srgbClr val="92D050"/>
                    </a:solidFill>
                  </a:tcPr>
                </a:tc>
                <a:tc>
                  <a:txBody>
                    <a:bodyPr/>
                    <a:lstStyle/>
                    <a:p>
                      <a:pPr algn="ctr"/>
                      <a:r>
                        <a:rPr lang="en-GB" dirty="0"/>
                        <a:t>3.0</a:t>
                      </a:r>
                    </a:p>
                  </a:txBody>
                  <a:tcPr>
                    <a:solidFill>
                      <a:srgbClr val="FFFF00"/>
                    </a:solidFill>
                  </a:tcPr>
                </a:tc>
                <a:tc>
                  <a:txBody>
                    <a:bodyPr/>
                    <a:lstStyle/>
                    <a:p>
                      <a:pPr algn="ctr"/>
                      <a:r>
                        <a:rPr lang="en-GB" dirty="0"/>
                        <a:t>6.0</a:t>
                      </a:r>
                    </a:p>
                  </a:txBody>
                  <a:tcPr>
                    <a:solidFill>
                      <a:srgbClr val="92D050"/>
                    </a:solidFill>
                  </a:tcPr>
                </a:tc>
                <a:tc>
                  <a:txBody>
                    <a:bodyPr/>
                    <a:lstStyle/>
                    <a:p>
                      <a:pPr algn="ctr"/>
                      <a:r>
                        <a:rPr lang="en-GB" dirty="0"/>
                        <a:t>4.4</a:t>
                      </a:r>
                    </a:p>
                  </a:txBody>
                  <a:tcPr>
                    <a:solidFill>
                      <a:srgbClr val="92D050"/>
                    </a:solidFill>
                  </a:tcPr>
                </a:tc>
                <a:extLst>
                  <a:ext uri="{0D108BD9-81ED-4DB2-BD59-A6C34878D82A}">
                    <a16:rowId xmlns:a16="http://schemas.microsoft.com/office/drawing/2014/main" val="3760434188"/>
                  </a:ext>
                </a:extLst>
              </a:tr>
              <a:tr h="370840">
                <a:tc>
                  <a:txBody>
                    <a:bodyPr/>
                    <a:lstStyle/>
                    <a:p>
                      <a:pPr algn="ctr"/>
                      <a:r>
                        <a:rPr lang="en-GB" dirty="0"/>
                        <a:t>AI</a:t>
                      </a:r>
                    </a:p>
                  </a:txBody>
                  <a:tcPr/>
                </a:tc>
                <a:tc>
                  <a:txBody>
                    <a:bodyPr/>
                    <a:lstStyle/>
                    <a:p>
                      <a:pPr algn="ctr"/>
                      <a:r>
                        <a:rPr lang="en-GB" dirty="0"/>
                        <a:t>60</a:t>
                      </a:r>
                    </a:p>
                  </a:txBody>
                  <a:tcPr>
                    <a:solidFill>
                      <a:srgbClr val="92D050"/>
                    </a:solidFill>
                  </a:tcPr>
                </a:tc>
                <a:tc>
                  <a:txBody>
                    <a:bodyPr/>
                    <a:lstStyle/>
                    <a:p>
                      <a:pPr algn="ctr"/>
                      <a:r>
                        <a:rPr lang="en-GB" dirty="0"/>
                        <a:t>13.5</a:t>
                      </a:r>
                    </a:p>
                  </a:txBody>
                  <a:tcPr>
                    <a:solidFill>
                      <a:srgbClr val="92D050"/>
                    </a:solidFill>
                  </a:tcPr>
                </a:tc>
                <a:tc>
                  <a:txBody>
                    <a:bodyPr/>
                    <a:lstStyle/>
                    <a:p>
                      <a:pPr algn="ctr"/>
                      <a:r>
                        <a:rPr lang="en-GB" dirty="0"/>
                        <a:t>2.0</a:t>
                      </a:r>
                    </a:p>
                  </a:txBody>
                  <a:tcPr>
                    <a:solidFill>
                      <a:srgbClr val="FFFF00"/>
                    </a:solidFill>
                  </a:tcPr>
                </a:tc>
                <a:tc>
                  <a:txBody>
                    <a:bodyPr/>
                    <a:lstStyle/>
                    <a:p>
                      <a:pPr algn="ctr"/>
                      <a:r>
                        <a:rPr lang="en-GB" dirty="0"/>
                        <a:t>6.6</a:t>
                      </a:r>
                    </a:p>
                  </a:txBody>
                  <a:tcPr>
                    <a:solidFill>
                      <a:srgbClr val="92D050"/>
                    </a:solidFill>
                  </a:tcPr>
                </a:tc>
                <a:tc>
                  <a:txBody>
                    <a:bodyPr/>
                    <a:lstStyle/>
                    <a:p>
                      <a:pPr algn="ctr"/>
                      <a:r>
                        <a:rPr lang="en-GB" dirty="0"/>
                        <a:t>4.2</a:t>
                      </a:r>
                    </a:p>
                  </a:txBody>
                  <a:tcPr>
                    <a:solidFill>
                      <a:srgbClr val="92D050"/>
                    </a:solidFill>
                  </a:tcPr>
                </a:tc>
                <a:extLst>
                  <a:ext uri="{0D108BD9-81ED-4DB2-BD59-A6C34878D82A}">
                    <a16:rowId xmlns:a16="http://schemas.microsoft.com/office/drawing/2014/main" val="2626593003"/>
                  </a:ext>
                </a:extLst>
              </a:tr>
            </a:tbl>
          </a:graphicData>
        </a:graphic>
      </p:graphicFrame>
    </p:spTree>
    <p:extLst>
      <p:ext uri="{BB962C8B-B14F-4D97-AF65-F5344CB8AC3E}">
        <p14:creationId xmlns:p14="http://schemas.microsoft.com/office/powerpoint/2010/main" val="19582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DABF9E-3DA7-4C05-94C9-D4DDDB166056}"/>
              </a:ext>
            </a:extLst>
          </p:cNvPr>
          <p:cNvPicPr>
            <a:picLocks noChangeAspect="1"/>
          </p:cNvPicPr>
          <p:nvPr/>
        </p:nvPicPr>
        <p:blipFill rotWithShape="1">
          <a:blip r:embed="rId3"/>
          <a:srcRect r="3876" b="7619"/>
          <a:stretch/>
        </p:blipFill>
        <p:spPr>
          <a:xfrm>
            <a:off x="1811603" y="1994959"/>
            <a:ext cx="5905500" cy="4267663"/>
          </a:xfrm>
          <a:prstGeom prst="rect">
            <a:avLst/>
          </a:prstGeom>
          <a:ln>
            <a:solidFill>
              <a:schemeClr val="tx1"/>
            </a:solidFill>
          </a:ln>
        </p:spPr>
      </p:pic>
      <p:sp>
        <p:nvSpPr>
          <p:cNvPr id="9" name="TextBox 8">
            <a:extLst>
              <a:ext uri="{FF2B5EF4-FFF2-40B4-BE49-F238E27FC236}">
                <a16:creationId xmlns:a16="http://schemas.microsoft.com/office/drawing/2014/main" id="{34A3716C-10E8-4B19-ADA1-DD5A4C33FB02}"/>
              </a:ext>
            </a:extLst>
          </p:cNvPr>
          <p:cNvSpPr txBox="1"/>
          <p:nvPr/>
        </p:nvSpPr>
        <p:spPr>
          <a:xfrm>
            <a:off x="8007659" y="3335108"/>
            <a:ext cx="3799642" cy="1692771"/>
          </a:xfrm>
          <a:prstGeom prst="rect">
            <a:avLst/>
          </a:prstGeom>
          <a:noFill/>
        </p:spPr>
        <p:txBody>
          <a:bodyPr wrap="square" rtlCol="0">
            <a:spAutoFit/>
          </a:bodyPr>
          <a:lstStyle/>
          <a:p>
            <a:r>
              <a:rPr lang="en-GB" sz="3600" dirty="0"/>
              <a:t>σ = 50</a:t>
            </a:r>
          </a:p>
          <a:p>
            <a:endParaRPr lang="en-GB" sz="3600" dirty="0"/>
          </a:p>
          <a:p>
            <a:r>
              <a:rPr lang="en-GB" sz="3200" dirty="0" err="1"/>
              <a:t>Avg</a:t>
            </a:r>
            <a:r>
              <a:rPr lang="en-GB" sz="3200" dirty="0"/>
              <a:t> r over 5 samples</a:t>
            </a:r>
          </a:p>
        </p:txBody>
      </p:sp>
      <p:graphicFrame>
        <p:nvGraphicFramePr>
          <p:cNvPr id="7" name="Table 6">
            <a:extLst>
              <a:ext uri="{FF2B5EF4-FFF2-40B4-BE49-F238E27FC236}">
                <a16:creationId xmlns:a16="http://schemas.microsoft.com/office/drawing/2014/main" id="{0A8F5B8E-7CA3-4DF8-B7F2-0976D6FF76F9}"/>
              </a:ext>
            </a:extLst>
          </p:cNvPr>
          <p:cNvGraphicFramePr>
            <a:graphicFrameLocks noGrp="1"/>
          </p:cNvGraphicFramePr>
          <p:nvPr>
            <p:extLst>
              <p:ext uri="{D42A27DB-BD31-4B8C-83A1-F6EECF244321}">
                <p14:modId xmlns:p14="http://schemas.microsoft.com/office/powerpoint/2010/main" val="689214048"/>
              </p:ext>
            </p:extLst>
          </p:nvPr>
        </p:nvGraphicFramePr>
        <p:xfrm>
          <a:off x="1439661" y="595378"/>
          <a:ext cx="9312677" cy="1112520"/>
        </p:xfrm>
        <a:graphic>
          <a:graphicData uri="http://schemas.openxmlformats.org/drawingml/2006/table">
            <a:tbl>
              <a:tblPr firstRow="1" bandRow="1">
                <a:tableStyleId>{5C22544A-7EE6-4342-B048-85BDC9FD1C3A}</a:tableStyleId>
              </a:tblPr>
              <a:tblGrid>
                <a:gridCol w="1552113">
                  <a:extLst>
                    <a:ext uri="{9D8B030D-6E8A-4147-A177-3AD203B41FA5}">
                      <a16:colId xmlns:a16="http://schemas.microsoft.com/office/drawing/2014/main" val="3772345444"/>
                    </a:ext>
                  </a:extLst>
                </a:gridCol>
                <a:gridCol w="1552113">
                  <a:extLst>
                    <a:ext uri="{9D8B030D-6E8A-4147-A177-3AD203B41FA5}">
                      <a16:colId xmlns:a16="http://schemas.microsoft.com/office/drawing/2014/main" val="2763607254"/>
                    </a:ext>
                  </a:extLst>
                </a:gridCol>
                <a:gridCol w="1789449">
                  <a:extLst>
                    <a:ext uri="{9D8B030D-6E8A-4147-A177-3AD203B41FA5}">
                      <a16:colId xmlns:a16="http://schemas.microsoft.com/office/drawing/2014/main" val="2899201631"/>
                    </a:ext>
                  </a:extLst>
                </a:gridCol>
                <a:gridCol w="1314776">
                  <a:extLst>
                    <a:ext uri="{9D8B030D-6E8A-4147-A177-3AD203B41FA5}">
                      <a16:colId xmlns:a16="http://schemas.microsoft.com/office/drawing/2014/main" val="3534698872"/>
                    </a:ext>
                  </a:extLst>
                </a:gridCol>
                <a:gridCol w="1552113">
                  <a:extLst>
                    <a:ext uri="{9D8B030D-6E8A-4147-A177-3AD203B41FA5}">
                      <a16:colId xmlns:a16="http://schemas.microsoft.com/office/drawing/2014/main" val="3557927970"/>
                    </a:ext>
                  </a:extLst>
                </a:gridCol>
                <a:gridCol w="1552113">
                  <a:extLst>
                    <a:ext uri="{9D8B030D-6E8A-4147-A177-3AD203B41FA5}">
                      <a16:colId xmlns:a16="http://schemas.microsoft.com/office/drawing/2014/main" val="2499116807"/>
                    </a:ext>
                  </a:extLst>
                </a:gridCol>
              </a:tblGrid>
              <a:tr h="370840">
                <a:tc>
                  <a:txBody>
                    <a:bodyPr/>
                    <a:lstStyle/>
                    <a:p>
                      <a:pPr algn="ctr"/>
                      <a:r>
                        <a:rPr lang="en-GB" dirty="0"/>
                        <a:t>Player</a:t>
                      </a:r>
                    </a:p>
                  </a:txBody>
                  <a:tcPr/>
                </a:tc>
                <a:tc>
                  <a:txBody>
                    <a:bodyPr/>
                    <a:lstStyle/>
                    <a:p>
                      <a:pPr algn="ctr"/>
                      <a:r>
                        <a:rPr lang="en-GB" dirty="0"/>
                        <a:t>Avg. Game</a:t>
                      </a:r>
                    </a:p>
                  </a:txBody>
                  <a:tcPr/>
                </a:tc>
                <a:tc>
                  <a:txBody>
                    <a:bodyPr/>
                    <a:lstStyle/>
                    <a:p>
                      <a:pPr algn="ctr"/>
                      <a:r>
                        <a:rPr lang="en-GB" dirty="0"/>
                        <a:t>Score per dart</a:t>
                      </a:r>
                    </a:p>
                  </a:txBody>
                  <a:tcPr/>
                </a:tc>
                <a:tc>
                  <a:txBody>
                    <a:bodyPr/>
                    <a:lstStyle/>
                    <a:p>
                      <a:pPr algn="ctr"/>
                      <a:r>
                        <a:rPr lang="en-GB" dirty="0"/>
                        <a:t>Miss %</a:t>
                      </a:r>
                    </a:p>
                  </a:txBody>
                  <a:tcPr/>
                </a:tc>
                <a:tc>
                  <a:txBody>
                    <a:bodyPr/>
                    <a:lstStyle/>
                    <a:p>
                      <a:pPr algn="ctr"/>
                      <a:r>
                        <a:rPr lang="en-GB" dirty="0"/>
                        <a:t>Double %</a:t>
                      </a:r>
                    </a:p>
                  </a:txBody>
                  <a:tcPr/>
                </a:tc>
                <a:tc>
                  <a:txBody>
                    <a:bodyPr/>
                    <a:lstStyle/>
                    <a:p>
                      <a:pPr algn="ctr"/>
                      <a:r>
                        <a:rPr lang="en-GB" dirty="0"/>
                        <a:t>T20 %</a:t>
                      </a:r>
                    </a:p>
                  </a:txBody>
                  <a:tcPr/>
                </a:tc>
                <a:extLst>
                  <a:ext uri="{0D108BD9-81ED-4DB2-BD59-A6C34878D82A}">
                    <a16:rowId xmlns:a16="http://schemas.microsoft.com/office/drawing/2014/main" val="3470694675"/>
                  </a:ext>
                </a:extLst>
              </a:tr>
              <a:tr h="370840">
                <a:tc>
                  <a:txBody>
                    <a:bodyPr/>
                    <a:lstStyle/>
                    <a:p>
                      <a:pPr algn="ctr"/>
                      <a:r>
                        <a:rPr lang="en-GB" dirty="0"/>
                        <a:t>Me</a:t>
                      </a:r>
                    </a:p>
                  </a:txBody>
                  <a:tcPr/>
                </a:tc>
                <a:tc>
                  <a:txBody>
                    <a:bodyPr/>
                    <a:lstStyle/>
                    <a:p>
                      <a:pPr algn="ctr"/>
                      <a:r>
                        <a:rPr lang="en-GB" dirty="0"/>
                        <a:t>58</a:t>
                      </a:r>
                    </a:p>
                  </a:txBody>
                  <a:tcPr>
                    <a:solidFill>
                      <a:srgbClr val="FF0000"/>
                    </a:solidFill>
                  </a:tcPr>
                </a:tc>
                <a:tc>
                  <a:txBody>
                    <a:bodyPr/>
                    <a:lstStyle/>
                    <a:p>
                      <a:pPr algn="ctr"/>
                      <a:r>
                        <a:rPr lang="en-GB" dirty="0"/>
                        <a:t>14.3</a:t>
                      </a:r>
                    </a:p>
                  </a:txBody>
                  <a:tcPr>
                    <a:solidFill>
                      <a:srgbClr val="FFFF00"/>
                    </a:solidFill>
                  </a:tcPr>
                </a:tc>
                <a:tc>
                  <a:txBody>
                    <a:bodyPr/>
                    <a:lstStyle/>
                    <a:p>
                      <a:pPr algn="ctr"/>
                      <a:r>
                        <a:rPr lang="en-GB" dirty="0"/>
                        <a:t>3.0</a:t>
                      </a:r>
                    </a:p>
                  </a:txBody>
                  <a:tcPr>
                    <a:solidFill>
                      <a:srgbClr val="FF0000"/>
                    </a:solidFill>
                  </a:tcPr>
                </a:tc>
                <a:tc>
                  <a:txBody>
                    <a:bodyPr/>
                    <a:lstStyle/>
                    <a:p>
                      <a:pPr algn="ctr"/>
                      <a:r>
                        <a:rPr lang="en-GB" dirty="0"/>
                        <a:t>6.0</a:t>
                      </a:r>
                    </a:p>
                  </a:txBody>
                  <a:tcPr>
                    <a:solidFill>
                      <a:srgbClr val="FF0000"/>
                    </a:solidFill>
                  </a:tcPr>
                </a:tc>
                <a:tc>
                  <a:txBody>
                    <a:bodyPr/>
                    <a:lstStyle/>
                    <a:p>
                      <a:pPr algn="ctr"/>
                      <a:r>
                        <a:rPr lang="en-GB" dirty="0"/>
                        <a:t>4.4</a:t>
                      </a:r>
                    </a:p>
                  </a:txBody>
                  <a:tcPr>
                    <a:solidFill>
                      <a:srgbClr val="FF0000"/>
                    </a:solidFill>
                  </a:tcPr>
                </a:tc>
                <a:extLst>
                  <a:ext uri="{0D108BD9-81ED-4DB2-BD59-A6C34878D82A}">
                    <a16:rowId xmlns:a16="http://schemas.microsoft.com/office/drawing/2014/main" val="3760434188"/>
                  </a:ext>
                </a:extLst>
              </a:tr>
              <a:tr h="370840">
                <a:tc>
                  <a:txBody>
                    <a:bodyPr/>
                    <a:lstStyle/>
                    <a:p>
                      <a:pPr algn="ctr"/>
                      <a:r>
                        <a:rPr lang="en-GB" dirty="0"/>
                        <a:t>AI</a:t>
                      </a:r>
                    </a:p>
                  </a:txBody>
                  <a:tcPr/>
                </a:tc>
                <a:tc>
                  <a:txBody>
                    <a:bodyPr/>
                    <a:lstStyle/>
                    <a:p>
                      <a:pPr algn="ctr"/>
                      <a:r>
                        <a:rPr lang="en-GB" dirty="0"/>
                        <a:t>121</a:t>
                      </a:r>
                    </a:p>
                  </a:txBody>
                  <a:tcPr>
                    <a:solidFill>
                      <a:srgbClr val="FF0000"/>
                    </a:solidFill>
                  </a:tcPr>
                </a:tc>
                <a:tc>
                  <a:txBody>
                    <a:bodyPr/>
                    <a:lstStyle/>
                    <a:p>
                      <a:pPr algn="ctr"/>
                      <a:r>
                        <a:rPr lang="en-GB" dirty="0"/>
                        <a:t>10.4</a:t>
                      </a:r>
                    </a:p>
                  </a:txBody>
                  <a:tcPr>
                    <a:solidFill>
                      <a:srgbClr val="FFFF00"/>
                    </a:solidFill>
                  </a:tcPr>
                </a:tc>
                <a:tc>
                  <a:txBody>
                    <a:bodyPr/>
                    <a:lstStyle/>
                    <a:p>
                      <a:pPr algn="ctr"/>
                      <a:r>
                        <a:rPr lang="en-GB" dirty="0"/>
                        <a:t>0.4</a:t>
                      </a:r>
                    </a:p>
                  </a:txBody>
                  <a:tcPr>
                    <a:solidFill>
                      <a:srgbClr val="FF0000"/>
                    </a:solidFill>
                  </a:tcPr>
                </a:tc>
                <a:tc>
                  <a:txBody>
                    <a:bodyPr/>
                    <a:lstStyle/>
                    <a:p>
                      <a:pPr algn="ctr"/>
                      <a:r>
                        <a:rPr lang="en-GB" dirty="0"/>
                        <a:t>2.3</a:t>
                      </a:r>
                    </a:p>
                  </a:txBody>
                  <a:tcPr>
                    <a:solidFill>
                      <a:srgbClr val="FF0000"/>
                    </a:solidFill>
                  </a:tcPr>
                </a:tc>
                <a:tc>
                  <a:txBody>
                    <a:bodyPr/>
                    <a:lstStyle/>
                    <a:p>
                      <a:pPr algn="ctr"/>
                      <a:r>
                        <a:rPr lang="en-GB" dirty="0"/>
                        <a:t>0.5</a:t>
                      </a:r>
                    </a:p>
                  </a:txBody>
                  <a:tcPr>
                    <a:solidFill>
                      <a:srgbClr val="FF0000"/>
                    </a:solidFill>
                  </a:tcPr>
                </a:tc>
                <a:extLst>
                  <a:ext uri="{0D108BD9-81ED-4DB2-BD59-A6C34878D82A}">
                    <a16:rowId xmlns:a16="http://schemas.microsoft.com/office/drawing/2014/main" val="2626593003"/>
                  </a:ext>
                </a:extLst>
              </a:tr>
            </a:tbl>
          </a:graphicData>
        </a:graphic>
      </p:graphicFrame>
    </p:spTree>
    <p:extLst>
      <p:ext uri="{BB962C8B-B14F-4D97-AF65-F5344CB8AC3E}">
        <p14:creationId xmlns:p14="http://schemas.microsoft.com/office/powerpoint/2010/main" val="22635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D37B0-7688-47F4-AC62-D39F56B17334}"/>
              </a:ext>
            </a:extLst>
          </p:cNvPr>
          <p:cNvPicPr>
            <a:picLocks noChangeAspect="1"/>
          </p:cNvPicPr>
          <p:nvPr/>
        </p:nvPicPr>
        <p:blipFill rotWithShape="1">
          <a:blip r:embed="rId3"/>
          <a:srcRect r="6767" b="12319"/>
          <a:stretch/>
        </p:blipFill>
        <p:spPr>
          <a:xfrm>
            <a:off x="1811604" y="1990726"/>
            <a:ext cx="5905500" cy="4267664"/>
          </a:xfrm>
          <a:prstGeom prst="rect">
            <a:avLst/>
          </a:prstGeom>
          <a:ln>
            <a:solidFill>
              <a:schemeClr val="tx1"/>
            </a:solidFill>
          </a:ln>
        </p:spPr>
      </p:pic>
      <p:sp>
        <p:nvSpPr>
          <p:cNvPr id="9" name="TextBox 8">
            <a:extLst>
              <a:ext uri="{FF2B5EF4-FFF2-40B4-BE49-F238E27FC236}">
                <a16:creationId xmlns:a16="http://schemas.microsoft.com/office/drawing/2014/main" id="{34A3716C-10E8-4B19-ADA1-DD5A4C33FB02}"/>
              </a:ext>
            </a:extLst>
          </p:cNvPr>
          <p:cNvSpPr txBox="1"/>
          <p:nvPr/>
        </p:nvSpPr>
        <p:spPr>
          <a:xfrm>
            <a:off x="8007659" y="3335108"/>
            <a:ext cx="3799642" cy="1754326"/>
          </a:xfrm>
          <a:prstGeom prst="rect">
            <a:avLst/>
          </a:prstGeom>
          <a:noFill/>
        </p:spPr>
        <p:txBody>
          <a:bodyPr wrap="square" rtlCol="0">
            <a:spAutoFit/>
          </a:bodyPr>
          <a:lstStyle/>
          <a:p>
            <a:r>
              <a:rPr lang="en-GB" sz="3600" dirty="0"/>
              <a:t>σ = 105</a:t>
            </a:r>
          </a:p>
          <a:p>
            <a:endParaRPr lang="en-GB" sz="3600" dirty="0"/>
          </a:p>
          <a:p>
            <a:r>
              <a:rPr lang="en-GB" sz="3600" dirty="0"/>
              <a:t>σ</a:t>
            </a:r>
            <a:r>
              <a:rPr lang="en-GB" sz="3600" baseline="-25000" dirty="0"/>
              <a:t>2</a:t>
            </a:r>
            <a:r>
              <a:rPr lang="en-GB" sz="3600" dirty="0"/>
              <a:t> = 50</a:t>
            </a:r>
          </a:p>
        </p:txBody>
      </p:sp>
      <p:graphicFrame>
        <p:nvGraphicFramePr>
          <p:cNvPr id="7" name="Table 6">
            <a:extLst>
              <a:ext uri="{FF2B5EF4-FFF2-40B4-BE49-F238E27FC236}">
                <a16:creationId xmlns:a16="http://schemas.microsoft.com/office/drawing/2014/main" id="{0A8F5B8E-7CA3-4DF8-B7F2-0976D6FF76F9}"/>
              </a:ext>
            </a:extLst>
          </p:cNvPr>
          <p:cNvGraphicFramePr>
            <a:graphicFrameLocks noGrp="1"/>
          </p:cNvGraphicFramePr>
          <p:nvPr>
            <p:extLst>
              <p:ext uri="{D42A27DB-BD31-4B8C-83A1-F6EECF244321}">
                <p14:modId xmlns:p14="http://schemas.microsoft.com/office/powerpoint/2010/main" val="1087681947"/>
              </p:ext>
            </p:extLst>
          </p:nvPr>
        </p:nvGraphicFramePr>
        <p:xfrm>
          <a:off x="1439661" y="595378"/>
          <a:ext cx="9312677" cy="1112520"/>
        </p:xfrm>
        <a:graphic>
          <a:graphicData uri="http://schemas.openxmlformats.org/drawingml/2006/table">
            <a:tbl>
              <a:tblPr firstRow="1" bandRow="1">
                <a:tableStyleId>{5C22544A-7EE6-4342-B048-85BDC9FD1C3A}</a:tableStyleId>
              </a:tblPr>
              <a:tblGrid>
                <a:gridCol w="1552113">
                  <a:extLst>
                    <a:ext uri="{9D8B030D-6E8A-4147-A177-3AD203B41FA5}">
                      <a16:colId xmlns:a16="http://schemas.microsoft.com/office/drawing/2014/main" val="3772345444"/>
                    </a:ext>
                  </a:extLst>
                </a:gridCol>
                <a:gridCol w="1552113">
                  <a:extLst>
                    <a:ext uri="{9D8B030D-6E8A-4147-A177-3AD203B41FA5}">
                      <a16:colId xmlns:a16="http://schemas.microsoft.com/office/drawing/2014/main" val="2763607254"/>
                    </a:ext>
                  </a:extLst>
                </a:gridCol>
                <a:gridCol w="1789449">
                  <a:extLst>
                    <a:ext uri="{9D8B030D-6E8A-4147-A177-3AD203B41FA5}">
                      <a16:colId xmlns:a16="http://schemas.microsoft.com/office/drawing/2014/main" val="2899201631"/>
                    </a:ext>
                  </a:extLst>
                </a:gridCol>
                <a:gridCol w="1314776">
                  <a:extLst>
                    <a:ext uri="{9D8B030D-6E8A-4147-A177-3AD203B41FA5}">
                      <a16:colId xmlns:a16="http://schemas.microsoft.com/office/drawing/2014/main" val="3534698872"/>
                    </a:ext>
                  </a:extLst>
                </a:gridCol>
                <a:gridCol w="1552113">
                  <a:extLst>
                    <a:ext uri="{9D8B030D-6E8A-4147-A177-3AD203B41FA5}">
                      <a16:colId xmlns:a16="http://schemas.microsoft.com/office/drawing/2014/main" val="3557927970"/>
                    </a:ext>
                  </a:extLst>
                </a:gridCol>
                <a:gridCol w="1552113">
                  <a:extLst>
                    <a:ext uri="{9D8B030D-6E8A-4147-A177-3AD203B41FA5}">
                      <a16:colId xmlns:a16="http://schemas.microsoft.com/office/drawing/2014/main" val="2499116807"/>
                    </a:ext>
                  </a:extLst>
                </a:gridCol>
              </a:tblGrid>
              <a:tr h="370840">
                <a:tc>
                  <a:txBody>
                    <a:bodyPr/>
                    <a:lstStyle/>
                    <a:p>
                      <a:pPr algn="ctr"/>
                      <a:r>
                        <a:rPr lang="en-GB" dirty="0"/>
                        <a:t>Player</a:t>
                      </a:r>
                    </a:p>
                  </a:txBody>
                  <a:tcPr/>
                </a:tc>
                <a:tc>
                  <a:txBody>
                    <a:bodyPr/>
                    <a:lstStyle/>
                    <a:p>
                      <a:pPr algn="ctr"/>
                      <a:r>
                        <a:rPr lang="en-GB" dirty="0"/>
                        <a:t>Avg. Game</a:t>
                      </a:r>
                    </a:p>
                  </a:txBody>
                  <a:tcPr/>
                </a:tc>
                <a:tc>
                  <a:txBody>
                    <a:bodyPr/>
                    <a:lstStyle/>
                    <a:p>
                      <a:pPr algn="ctr"/>
                      <a:r>
                        <a:rPr lang="en-GB" dirty="0"/>
                        <a:t>Score per dart</a:t>
                      </a:r>
                    </a:p>
                  </a:txBody>
                  <a:tcPr/>
                </a:tc>
                <a:tc>
                  <a:txBody>
                    <a:bodyPr/>
                    <a:lstStyle/>
                    <a:p>
                      <a:pPr algn="ctr"/>
                      <a:r>
                        <a:rPr lang="en-GB" dirty="0"/>
                        <a:t>Miss %</a:t>
                      </a:r>
                    </a:p>
                  </a:txBody>
                  <a:tcPr/>
                </a:tc>
                <a:tc>
                  <a:txBody>
                    <a:bodyPr/>
                    <a:lstStyle/>
                    <a:p>
                      <a:pPr algn="ctr"/>
                      <a:r>
                        <a:rPr lang="en-GB" dirty="0"/>
                        <a:t>Double %</a:t>
                      </a:r>
                    </a:p>
                  </a:txBody>
                  <a:tcPr/>
                </a:tc>
                <a:tc>
                  <a:txBody>
                    <a:bodyPr/>
                    <a:lstStyle/>
                    <a:p>
                      <a:pPr algn="ctr"/>
                      <a:r>
                        <a:rPr lang="en-GB" dirty="0"/>
                        <a:t>T20 %</a:t>
                      </a:r>
                    </a:p>
                  </a:txBody>
                  <a:tcPr/>
                </a:tc>
                <a:extLst>
                  <a:ext uri="{0D108BD9-81ED-4DB2-BD59-A6C34878D82A}">
                    <a16:rowId xmlns:a16="http://schemas.microsoft.com/office/drawing/2014/main" val="3470694675"/>
                  </a:ext>
                </a:extLst>
              </a:tr>
              <a:tr h="370840">
                <a:tc>
                  <a:txBody>
                    <a:bodyPr/>
                    <a:lstStyle/>
                    <a:p>
                      <a:pPr algn="ctr"/>
                      <a:r>
                        <a:rPr lang="en-GB" dirty="0"/>
                        <a:t>Me</a:t>
                      </a:r>
                    </a:p>
                  </a:txBody>
                  <a:tcPr/>
                </a:tc>
                <a:tc>
                  <a:txBody>
                    <a:bodyPr/>
                    <a:lstStyle/>
                    <a:p>
                      <a:pPr algn="ctr"/>
                      <a:r>
                        <a:rPr lang="en-GB" dirty="0"/>
                        <a:t>58</a:t>
                      </a:r>
                    </a:p>
                  </a:txBody>
                  <a:tcPr>
                    <a:solidFill>
                      <a:srgbClr val="92D050"/>
                    </a:solidFill>
                  </a:tcPr>
                </a:tc>
                <a:tc>
                  <a:txBody>
                    <a:bodyPr/>
                    <a:lstStyle/>
                    <a:p>
                      <a:pPr algn="ctr"/>
                      <a:r>
                        <a:rPr lang="en-GB" dirty="0"/>
                        <a:t>14.3</a:t>
                      </a:r>
                    </a:p>
                  </a:txBody>
                  <a:tcPr>
                    <a:solidFill>
                      <a:srgbClr val="92D050"/>
                    </a:solidFill>
                  </a:tcPr>
                </a:tc>
                <a:tc>
                  <a:txBody>
                    <a:bodyPr/>
                    <a:lstStyle/>
                    <a:p>
                      <a:pPr algn="ctr"/>
                      <a:r>
                        <a:rPr lang="en-GB" dirty="0"/>
                        <a:t>3.0</a:t>
                      </a:r>
                    </a:p>
                  </a:txBody>
                  <a:tcPr>
                    <a:solidFill>
                      <a:srgbClr val="FFFF00"/>
                    </a:solidFill>
                  </a:tcPr>
                </a:tc>
                <a:tc>
                  <a:txBody>
                    <a:bodyPr/>
                    <a:lstStyle/>
                    <a:p>
                      <a:pPr algn="ctr"/>
                      <a:r>
                        <a:rPr lang="en-GB" dirty="0"/>
                        <a:t>6.0</a:t>
                      </a:r>
                    </a:p>
                  </a:txBody>
                  <a:tcPr>
                    <a:solidFill>
                      <a:srgbClr val="FFFF00"/>
                    </a:solidFill>
                  </a:tcPr>
                </a:tc>
                <a:tc>
                  <a:txBody>
                    <a:bodyPr/>
                    <a:lstStyle/>
                    <a:p>
                      <a:pPr algn="ctr"/>
                      <a:r>
                        <a:rPr lang="en-GB" dirty="0"/>
                        <a:t>4.4</a:t>
                      </a:r>
                    </a:p>
                  </a:txBody>
                  <a:tcPr>
                    <a:solidFill>
                      <a:srgbClr val="FFFF00"/>
                    </a:solidFill>
                  </a:tcPr>
                </a:tc>
                <a:extLst>
                  <a:ext uri="{0D108BD9-81ED-4DB2-BD59-A6C34878D82A}">
                    <a16:rowId xmlns:a16="http://schemas.microsoft.com/office/drawing/2014/main" val="3760434188"/>
                  </a:ext>
                </a:extLst>
              </a:tr>
              <a:tr h="370840">
                <a:tc>
                  <a:txBody>
                    <a:bodyPr/>
                    <a:lstStyle/>
                    <a:p>
                      <a:pPr algn="ctr"/>
                      <a:r>
                        <a:rPr lang="en-GB" dirty="0"/>
                        <a:t>AI</a:t>
                      </a:r>
                    </a:p>
                  </a:txBody>
                  <a:tcPr/>
                </a:tc>
                <a:tc>
                  <a:txBody>
                    <a:bodyPr/>
                    <a:lstStyle/>
                    <a:p>
                      <a:pPr algn="ctr"/>
                      <a:r>
                        <a:rPr lang="en-GB" dirty="0"/>
                        <a:t>56</a:t>
                      </a:r>
                    </a:p>
                  </a:txBody>
                  <a:tcPr>
                    <a:solidFill>
                      <a:srgbClr val="92D050"/>
                    </a:solidFill>
                  </a:tcPr>
                </a:tc>
                <a:tc>
                  <a:txBody>
                    <a:bodyPr/>
                    <a:lstStyle/>
                    <a:p>
                      <a:pPr algn="ctr"/>
                      <a:r>
                        <a:rPr lang="en-GB" dirty="0"/>
                        <a:t>14.4</a:t>
                      </a:r>
                    </a:p>
                  </a:txBody>
                  <a:tcPr>
                    <a:solidFill>
                      <a:srgbClr val="92D050"/>
                    </a:solidFill>
                  </a:tcPr>
                </a:tc>
                <a:tc>
                  <a:txBody>
                    <a:bodyPr/>
                    <a:lstStyle/>
                    <a:p>
                      <a:pPr algn="ctr"/>
                      <a:r>
                        <a:rPr lang="en-GB" dirty="0"/>
                        <a:t>5.2</a:t>
                      </a:r>
                    </a:p>
                  </a:txBody>
                  <a:tcPr>
                    <a:solidFill>
                      <a:srgbClr val="FFFF00"/>
                    </a:solidFill>
                  </a:tcPr>
                </a:tc>
                <a:tc>
                  <a:txBody>
                    <a:bodyPr/>
                    <a:lstStyle/>
                    <a:p>
                      <a:pPr algn="ctr"/>
                      <a:r>
                        <a:rPr lang="en-GB" dirty="0"/>
                        <a:t>7.0</a:t>
                      </a:r>
                    </a:p>
                  </a:txBody>
                  <a:tcPr>
                    <a:solidFill>
                      <a:srgbClr val="FFFF00"/>
                    </a:solidFill>
                  </a:tcPr>
                </a:tc>
                <a:tc>
                  <a:txBody>
                    <a:bodyPr/>
                    <a:lstStyle/>
                    <a:p>
                      <a:pPr algn="ctr"/>
                      <a:r>
                        <a:rPr lang="en-GB" dirty="0"/>
                        <a:t>5.2</a:t>
                      </a:r>
                    </a:p>
                  </a:txBody>
                  <a:tcPr>
                    <a:solidFill>
                      <a:srgbClr val="FFFF00"/>
                    </a:solidFill>
                  </a:tcPr>
                </a:tc>
                <a:extLst>
                  <a:ext uri="{0D108BD9-81ED-4DB2-BD59-A6C34878D82A}">
                    <a16:rowId xmlns:a16="http://schemas.microsoft.com/office/drawing/2014/main" val="2626593003"/>
                  </a:ext>
                </a:extLst>
              </a:tr>
            </a:tbl>
          </a:graphicData>
        </a:graphic>
      </p:graphicFrame>
    </p:spTree>
    <p:extLst>
      <p:ext uri="{BB962C8B-B14F-4D97-AF65-F5344CB8AC3E}">
        <p14:creationId xmlns:p14="http://schemas.microsoft.com/office/powerpoint/2010/main" val="94515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A81C4-3EDB-4F56-A940-8B1150CFC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6414" y="1427514"/>
            <a:ext cx="6279172" cy="4002972"/>
          </a:xfrm>
          <a:prstGeom prst="rect">
            <a:avLst/>
          </a:prstGeom>
        </p:spPr>
      </p:pic>
      <p:grpSp>
        <p:nvGrpSpPr>
          <p:cNvPr id="7" name="Group 6">
            <a:extLst>
              <a:ext uri="{FF2B5EF4-FFF2-40B4-BE49-F238E27FC236}">
                <a16:creationId xmlns:a16="http://schemas.microsoft.com/office/drawing/2014/main" id="{3B33C444-4680-45A8-B74D-5EE180224B26}"/>
              </a:ext>
            </a:extLst>
          </p:cNvPr>
          <p:cNvGrpSpPr/>
          <p:nvPr/>
        </p:nvGrpSpPr>
        <p:grpSpPr>
          <a:xfrm>
            <a:off x="3635022" y="1595437"/>
            <a:ext cx="5260623" cy="3667125"/>
            <a:chOff x="3635022" y="1595437"/>
            <a:chExt cx="5260623" cy="3667125"/>
          </a:xfrm>
        </p:grpSpPr>
        <p:pic>
          <p:nvPicPr>
            <p:cNvPr id="2" name="Picture 1">
              <a:extLst>
                <a:ext uri="{FF2B5EF4-FFF2-40B4-BE49-F238E27FC236}">
                  <a16:creationId xmlns:a16="http://schemas.microsoft.com/office/drawing/2014/main" id="{161CDD90-335B-4643-BC1E-467E2F5A57BF}"/>
                </a:ext>
              </a:extLst>
            </p:cNvPr>
            <p:cNvPicPr>
              <a:picLocks noChangeAspect="1"/>
            </p:cNvPicPr>
            <p:nvPr/>
          </p:nvPicPr>
          <p:blipFill>
            <a:blip r:embed="rId4"/>
            <a:stretch>
              <a:fillRect/>
            </a:stretch>
          </p:blipFill>
          <p:spPr>
            <a:xfrm>
              <a:off x="3635022" y="1595437"/>
              <a:ext cx="5260623" cy="3667125"/>
            </a:xfrm>
            <a:prstGeom prst="rect">
              <a:avLst/>
            </a:prstGeom>
          </p:spPr>
        </p:pic>
        <p:sp>
          <p:nvSpPr>
            <p:cNvPr id="6" name="TextBox 5">
              <a:extLst>
                <a:ext uri="{FF2B5EF4-FFF2-40B4-BE49-F238E27FC236}">
                  <a16:creationId xmlns:a16="http://schemas.microsoft.com/office/drawing/2014/main" id="{914F6FE7-888E-4C08-8DB1-B87CAE7F4D16}"/>
                </a:ext>
              </a:extLst>
            </p:cNvPr>
            <p:cNvSpPr txBox="1"/>
            <p:nvPr/>
          </p:nvSpPr>
          <p:spPr>
            <a:xfrm>
              <a:off x="5680076" y="2014537"/>
              <a:ext cx="1170513" cy="2646878"/>
            </a:xfrm>
            <a:prstGeom prst="rect">
              <a:avLst/>
            </a:prstGeom>
            <a:noFill/>
          </p:spPr>
          <p:txBody>
            <a:bodyPr wrap="none" rtlCol="0">
              <a:spAutoFit/>
            </a:bodyPr>
            <a:lstStyle/>
            <a:p>
              <a:r>
                <a:rPr lang="en-GB" sz="16600" dirty="0">
                  <a:solidFill>
                    <a:srgbClr val="FF0000"/>
                  </a:solidFill>
                </a:rPr>
                <a:t>?</a:t>
              </a:r>
            </a:p>
          </p:txBody>
        </p:sp>
      </p:grpSp>
    </p:spTree>
    <p:extLst>
      <p:ext uri="{BB962C8B-B14F-4D97-AF65-F5344CB8AC3E}">
        <p14:creationId xmlns:p14="http://schemas.microsoft.com/office/powerpoint/2010/main" val="21734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8C08C-3E95-4D42-9418-683D2CB77330}"/>
              </a:ext>
            </a:extLst>
          </p:cNvPr>
          <p:cNvPicPr>
            <a:picLocks noChangeAspect="1"/>
          </p:cNvPicPr>
          <p:nvPr/>
        </p:nvPicPr>
        <p:blipFill>
          <a:blip r:embed="rId3"/>
          <a:stretch>
            <a:fillRect/>
          </a:stretch>
        </p:blipFill>
        <p:spPr>
          <a:xfrm>
            <a:off x="2076450" y="709612"/>
            <a:ext cx="8039100" cy="5438775"/>
          </a:xfrm>
          <a:prstGeom prst="rect">
            <a:avLst/>
          </a:prstGeom>
        </p:spPr>
      </p:pic>
    </p:spTree>
    <p:extLst>
      <p:ext uri="{BB962C8B-B14F-4D97-AF65-F5344CB8AC3E}">
        <p14:creationId xmlns:p14="http://schemas.microsoft.com/office/powerpoint/2010/main" val="58744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5B8A38E-466B-412A-8050-2702F03C4385}"/>
              </a:ext>
            </a:extLst>
          </p:cNvPr>
          <p:cNvPicPr>
            <a:picLocks noChangeAspect="1"/>
          </p:cNvPicPr>
          <p:nvPr/>
        </p:nvPicPr>
        <p:blipFill>
          <a:blip r:embed="rId3"/>
          <a:stretch>
            <a:fillRect/>
          </a:stretch>
        </p:blipFill>
        <p:spPr>
          <a:xfrm>
            <a:off x="643467" y="811785"/>
            <a:ext cx="10905066" cy="5234430"/>
          </a:xfrm>
          <a:prstGeom prst="rect">
            <a:avLst/>
          </a:prstGeom>
        </p:spPr>
      </p:pic>
      <p:sp>
        <p:nvSpPr>
          <p:cNvPr id="7" name="Rectangle 6">
            <a:extLst>
              <a:ext uri="{FF2B5EF4-FFF2-40B4-BE49-F238E27FC236}">
                <a16:creationId xmlns:a16="http://schemas.microsoft.com/office/drawing/2014/main" id="{D8BF810B-9A6F-46A1-9253-3E3E7761831A}"/>
              </a:ext>
            </a:extLst>
          </p:cNvPr>
          <p:cNvSpPr/>
          <p:nvPr/>
        </p:nvSpPr>
        <p:spPr>
          <a:xfrm>
            <a:off x="643467" y="811785"/>
            <a:ext cx="10905066" cy="57313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D1C5A58-D86A-46D0-B1DB-8FEFE1D49E19}"/>
              </a:ext>
            </a:extLst>
          </p:cNvPr>
          <p:cNvSpPr txBox="1"/>
          <p:nvPr/>
        </p:nvSpPr>
        <p:spPr>
          <a:xfrm rot="20327081">
            <a:off x="3376295" y="2883474"/>
            <a:ext cx="5569213" cy="1200329"/>
          </a:xfrm>
          <a:prstGeom prst="rect">
            <a:avLst/>
          </a:prstGeom>
          <a:noFill/>
        </p:spPr>
        <p:txBody>
          <a:bodyPr wrap="square" rtlCol="0">
            <a:spAutoFit/>
          </a:bodyPr>
          <a:lstStyle/>
          <a:p>
            <a:r>
              <a:rPr lang="en-GB" sz="7200" b="1" dirty="0">
                <a:solidFill>
                  <a:srgbClr val="FF0000"/>
                </a:solidFill>
              </a:rPr>
              <a:t>ARRRRRRGH!</a:t>
            </a:r>
            <a:endParaRPr lang="en-GB" sz="4400" b="1" dirty="0">
              <a:solidFill>
                <a:srgbClr val="FF0000"/>
              </a:solidFill>
            </a:endParaRPr>
          </a:p>
        </p:txBody>
      </p:sp>
    </p:spTree>
    <p:extLst>
      <p:ext uri="{BB962C8B-B14F-4D97-AF65-F5344CB8AC3E}">
        <p14:creationId xmlns:p14="http://schemas.microsoft.com/office/powerpoint/2010/main" val="24010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A81C4-3EDB-4F56-A940-8B1150CFC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6535" y="643466"/>
            <a:ext cx="8738929" cy="5571067"/>
          </a:xfrm>
          <a:prstGeom prst="rect">
            <a:avLst/>
          </a:prstGeom>
        </p:spPr>
      </p:pic>
    </p:spTree>
    <p:extLst>
      <p:ext uri="{BB962C8B-B14F-4D97-AF65-F5344CB8AC3E}">
        <p14:creationId xmlns:p14="http://schemas.microsoft.com/office/powerpoint/2010/main" val="90703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732FF9-77C1-4B4A-8CBF-863B2FE82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15" y="531707"/>
            <a:ext cx="3405261" cy="2170854"/>
          </a:xfrm>
          <a:prstGeom prst="rect">
            <a:avLst/>
          </a:prstGeom>
        </p:spPr>
      </p:pic>
      <p:sp>
        <p:nvSpPr>
          <p:cNvPr id="10" name="Arrow: Right 9">
            <a:extLst>
              <a:ext uri="{FF2B5EF4-FFF2-40B4-BE49-F238E27FC236}">
                <a16:creationId xmlns:a16="http://schemas.microsoft.com/office/drawing/2014/main" id="{A30DB3D3-19E4-4023-8577-EE9BB397EB31}"/>
              </a:ext>
            </a:extLst>
          </p:cNvPr>
          <p:cNvSpPr/>
          <p:nvPr/>
        </p:nvSpPr>
        <p:spPr>
          <a:xfrm>
            <a:off x="3604842" y="1302174"/>
            <a:ext cx="843761" cy="629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9240F84-1F2C-4D0B-8029-D4060BB32C49}"/>
              </a:ext>
            </a:extLst>
          </p:cNvPr>
          <p:cNvSpPr txBox="1"/>
          <p:nvPr/>
        </p:nvSpPr>
        <p:spPr>
          <a:xfrm>
            <a:off x="4602480" y="1140675"/>
            <a:ext cx="399468" cy="830997"/>
          </a:xfrm>
          <a:prstGeom prst="rect">
            <a:avLst/>
          </a:prstGeom>
          <a:noFill/>
        </p:spPr>
        <p:txBody>
          <a:bodyPr wrap="none" rtlCol="0">
            <a:spAutoFit/>
          </a:bodyPr>
          <a:lstStyle/>
          <a:p>
            <a:r>
              <a:rPr lang="en-GB" sz="4800" dirty="0">
                <a:solidFill>
                  <a:srgbClr val="0070C0"/>
                </a:solidFill>
              </a:rPr>
              <a:t>r</a:t>
            </a:r>
          </a:p>
        </p:txBody>
      </p:sp>
      <p:sp>
        <p:nvSpPr>
          <p:cNvPr id="14" name="TextBox 13">
            <a:extLst>
              <a:ext uri="{FF2B5EF4-FFF2-40B4-BE49-F238E27FC236}">
                <a16:creationId xmlns:a16="http://schemas.microsoft.com/office/drawing/2014/main" id="{F63E939F-6BE7-4252-8E27-BD17FB3D33DB}"/>
              </a:ext>
            </a:extLst>
          </p:cNvPr>
          <p:cNvSpPr txBox="1"/>
          <p:nvPr/>
        </p:nvSpPr>
        <p:spPr>
          <a:xfrm>
            <a:off x="323162" y="184650"/>
            <a:ext cx="3281680" cy="461665"/>
          </a:xfrm>
          <a:prstGeom prst="rect">
            <a:avLst/>
          </a:prstGeom>
          <a:noFill/>
        </p:spPr>
        <p:txBody>
          <a:bodyPr wrap="square" rtlCol="0">
            <a:spAutoFit/>
          </a:bodyPr>
          <a:lstStyle/>
          <a:p>
            <a:pPr algn="ctr"/>
            <a:r>
              <a:rPr lang="en-GB" sz="2400" dirty="0">
                <a:solidFill>
                  <a:srgbClr val="0070C0"/>
                </a:solidFill>
              </a:rPr>
              <a:t>Normal Dist.</a:t>
            </a:r>
          </a:p>
        </p:txBody>
      </p:sp>
      <p:grpSp>
        <p:nvGrpSpPr>
          <p:cNvPr id="16" name="Group 15">
            <a:extLst>
              <a:ext uri="{FF2B5EF4-FFF2-40B4-BE49-F238E27FC236}">
                <a16:creationId xmlns:a16="http://schemas.microsoft.com/office/drawing/2014/main" id="{84BB9357-8276-4B57-AC5F-42B5AE0155EB}"/>
              </a:ext>
            </a:extLst>
          </p:cNvPr>
          <p:cNvGrpSpPr/>
          <p:nvPr/>
        </p:nvGrpSpPr>
        <p:grpSpPr>
          <a:xfrm>
            <a:off x="101600" y="3495655"/>
            <a:ext cx="4956453" cy="2935625"/>
            <a:chOff x="101600" y="2967335"/>
            <a:chExt cx="4956453" cy="2935625"/>
          </a:xfrm>
        </p:grpSpPr>
        <p:pic>
          <p:nvPicPr>
            <p:cNvPr id="7" name="Picture 6">
              <a:extLst>
                <a:ext uri="{FF2B5EF4-FFF2-40B4-BE49-F238E27FC236}">
                  <a16:creationId xmlns:a16="http://schemas.microsoft.com/office/drawing/2014/main" id="{4CEDF0B5-2663-4FDB-8ABC-9F58E463A38C}"/>
                </a:ext>
              </a:extLst>
            </p:cNvPr>
            <p:cNvPicPr>
              <a:picLocks noChangeAspect="1"/>
            </p:cNvPicPr>
            <p:nvPr/>
          </p:nvPicPr>
          <p:blipFill>
            <a:blip r:embed="rId4"/>
            <a:stretch>
              <a:fillRect/>
            </a:stretch>
          </p:blipFill>
          <p:spPr>
            <a:xfrm>
              <a:off x="101600" y="3266440"/>
              <a:ext cx="3494559" cy="2636520"/>
            </a:xfrm>
            <a:prstGeom prst="rect">
              <a:avLst/>
            </a:prstGeom>
          </p:spPr>
        </p:pic>
        <p:sp>
          <p:nvSpPr>
            <p:cNvPr id="12" name="Arrow: Right 11">
              <a:extLst>
                <a:ext uri="{FF2B5EF4-FFF2-40B4-BE49-F238E27FC236}">
                  <a16:creationId xmlns:a16="http://schemas.microsoft.com/office/drawing/2014/main" id="{FE3A5DE2-F2DA-477C-9C6F-218C7E6DE1EE}"/>
                </a:ext>
              </a:extLst>
            </p:cNvPr>
            <p:cNvSpPr/>
            <p:nvPr/>
          </p:nvSpPr>
          <p:spPr>
            <a:xfrm>
              <a:off x="3596159" y="4116494"/>
              <a:ext cx="843761" cy="629920"/>
            </a:xfrm>
            <a:prstGeom prst="rightArrow">
              <a:avLst/>
            </a:prstGeom>
            <a:solidFill>
              <a:srgbClr val="00B0F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A02A07B-2100-4B7E-9F49-E7B5BA474D90}"/>
                </a:ext>
              </a:extLst>
            </p:cNvPr>
            <p:cNvSpPr txBox="1"/>
            <p:nvPr/>
          </p:nvSpPr>
          <p:spPr>
            <a:xfrm>
              <a:off x="4546374" y="4015955"/>
              <a:ext cx="511679" cy="830997"/>
            </a:xfrm>
            <a:prstGeom prst="rect">
              <a:avLst/>
            </a:prstGeom>
            <a:noFill/>
          </p:spPr>
          <p:txBody>
            <a:bodyPr wrap="none" rtlCol="0">
              <a:spAutoFit/>
            </a:bodyPr>
            <a:lstStyle/>
            <a:p>
              <a:r>
                <a:rPr lang="en-GB" sz="4800" dirty="0">
                  <a:solidFill>
                    <a:srgbClr val="00B0F0"/>
                  </a:solidFill>
                </a:rPr>
                <a:t>θ</a:t>
              </a:r>
            </a:p>
          </p:txBody>
        </p:sp>
        <p:sp>
          <p:nvSpPr>
            <p:cNvPr id="15" name="TextBox 14">
              <a:extLst>
                <a:ext uri="{FF2B5EF4-FFF2-40B4-BE49-F238E27FC236}">
                  <a16:creationId xmlns:a16="http://schemas.microsoft.com/office/drawing/2014/main" id="{4C05BB73-C753-48F1-9E84-4BEF5CEC95C7}"/>
                </a:ext>
              </a:extLst>
            </p:cNvPr>
            <p:cNvSpPr txBox="1"/>
            <p:nvPr/>
          </p:nvSpPr>
          <p:spPr>
            <a:xfrm>
              <a:off x="244005" y="2967335"/>
              <a:ext cx="3281680" cy="461665"/>
            </a:xfrm>
            <a:prstGeom prst="rect">
              <a:avLst/>
            </a:prstGeom>
            <a:noFill/>
          </p:spPr>
          <p:txBody>
            <a:bodyPr wrap="square" rtlCol="0">
              <a:spAutoFit/>
            </a:bodyPr>
            <a:lstStyle/>
            <a:p>
              <a:pPr algn="ctr"/>
              <a:r>
                <a:rPr lang="en-GB" sz="2400" dirty="0">
                  <a:solidFill>
                    <a:srgbClr val="00B0F0"/>
                  </a:solidFill>
                </a:rPr>
                <a:t>Uniform Dist.</a:t>
              </a:r>
            </a:p>
          </p:txBody>
        </p:sp>
      </p:grpSp>
      <p:pic>
        <p:nvPicPr>
          <p:cNvPr id="17" name="Picture 16">
            <a:extLst>
              <a:ext uri="{FF2B5EF4-FFF2-40B4-BE49-F238E27FC236}">
                <a16:creationId xmlns:a16="http://schemas.microsoft.com/office/drawing/2014/main" id="{7BD4BACA-89BA-4ADB-9B0D-90BD6D39EEED}"/>
              </a:ext>
            </a:extLst>
          </p:cNvPr>
          <p:cNvPicPr>
            <a:picLocks noChangeAspect="1"/>
          </p:cNvPicPr>
          <p:nvPr/>
        </p:nvPicPr>
        <p:blipFill>
          <a:blip r:embed="rId5"/>
          <a:stretch>
            <a:fillRect/>
          </a:stretch>
        </p:blipFill>
        <p:spPr>
          <a:xfrm>
            <a:off x="6861757" y="213045"/>
            <a:ext cx="4193822" cy="5184670"/>
          </a:xfrm>
          <a:prstGeom prst="rect">
            <a:avLst/>
          </a:prstGeom>
        </p:spPr>
      </p:pic>
      <p:cxnSp>
        <p:nvCxnSpPr>
          <p:cNvPr id="19" name="Straight Arrow Connector 18">
            <a:extLst>
              <a:ext uri="{FF2B5EF4-FFF2-40B4-BE49-F238E27FC236}">
                <a16:creationId xmlns:a16="http://schemas.microsoft.com/office/drawing/2014/main" id="{F143BD1B-9CEA-4BF1-AE1D-DE2968D19BF8}"/>
              </a:ext>
            </a:extLst>
          </p:cNvPr>
          <p:cNvCxnSpPr/>
          <p:nvPr/>
        </p:nvCxnSpPr>
        <p:spPr>
          <a:xfrm flipH="1" flipV="1">
            <a:off x="8239760" y="4785360"/>
            <a:ext cx="254000" cy="11785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91D35F1-C038-4B3C-93F7-576DA9C4A455}"/>
              </a:ext>
            </a:extLst>
          </p:cNvPr>
          <p:cNvSpPr txBox="1"/>
          <p:nvPr/>
        </p:nvSpPr>
        <p:spPr>
          <a:xfrm>
            <a:off x="7756680" y="5963920"/>
            <a:ext cx="2860520" cy="369332"/>
          </a:xfrm>
          <a:prstGeom prst="rect">
            <a:avLst/>
          </a:prstGeom>
          <a:noFill/>
        </p:spPr>
        <p:txBody>
          <a:bodyPr wrap="square" rtlCol="0">
            <a:spAutoFit/>
          </a:bodyPr>
          <a:lstStyle/>
          <a:p>
            <a:r>
              <a:rPr lang="en-GB" dirty="0">
                <a:solidFill>
                  <a:srgbClr val="FF0000"/>
                </a:solidFill>
              </a:rPr>
              <a:t>Dart lands here</a:t>
            </a:r>
          </a:p>
        </p:txBody>
      </p:sp>
      <p:cxnSp>
        <p:nvCxnSpPr>
          <p:cNvPr id="21" name="Straight Arrow Connector 20">
            <a:extLst>
              <a:ext uri="{FF2B5EF4-FFF2-40B4-BE49-F238E27FC236}">
                <a16:creationId xmlns:a16="http://schemas.microsoft.com/office/drawing/2014/main" id="{A869434E-9309-492B-8EBD-6E11114D022D}"/>
              </a:ext>
            </a:extLst>
          </p:cNvPr>
          <p:cNvCxnSpPr>
            <a:cxnSpLocks/>
          </p:cNvCxnSpPr>
          <p:nvPr/>
        </p:nvCxnSpPr>
        <p:spPr>
          <a:xfrm>
            <a:off x="6207760" y="3495655"/>
            <a:ext cx="1023464" cy="1846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12699CE-3122-43EA-9C68-C978AA45C991}"/>
              </a:ext>
            </a:extLst>
          </p:cNvPr>
          <p:cNvSpPr txBox="1"/>
          <p:nvPr/>
        </p:nvSpPr>
        <p:spPr>
          <a:xfrm>
            <a:off x="5134649" y="3310989"/>
            <a:ext cx="1594407" cy="369332"/>
          </a:xfrm>
          <a:prstGeom prst="rect">
            <a:avLst/>
          </a:prstGeom>
          <a:noFill/>
        </p:spPr>
        <p:txBody>
          <a:bodyPr wrap="square" rtlCol="0">
            <a:spAutoFit/>
          </a:bodyPr>
          <a:lstStyle/>
          <a:p>
            <a:r>
              <a:rPr lang="en-GB" dirty="0">
                <a:solidFill>
                  <a:srgbClr val="FF0000"/>
                </a:solidFill>
              </a:rPr>
              <a:t>Aim here</a:t>
            </a:r>
          </a:p>
        </p:txBody>
      </p:sp>
    </p:spTree>
    <p:extLst>
      <p:ext uri="{BB962C8B-B14F-4D97-AF65-F5344CB8AC3E}">
        <p14:creationId xmlns:p14="http://schemas.microsoft.com/office/powerpoint/2010/main" val="178532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EF4A02-BB5C-4705-B1B4-6107084D1079}"/>
              </a:ext>
            </a:extLst>
          </p:cNvPr>
          <p:cNvGrpSpPr/>
          <p:nvPr/>
        </p:nvGrpSpPr>
        <p:grpSpPr>
          <a:xfrm>
            <a:off x="871537" y="1118870"/>
            <a:ext cx="10448925" cy="4762500"/>
            <a:chOff x="1185545" y="1047750"/>
            <a:chExt cx="10448925" cy="4762500"/>
          </a:xfrm>
        </p:grpSpPr>
        <p:pic>
          <p:nvPicPr>
            <p:cNvPr id="4" name="Picture 3">
              <a:extLst>
                <a:ext uri="{FF2B5EF4-FFF2-40B4-BE49-F238E27FC236}">
                  <a16:creationId xmlns:a16="http://schemas.microsoft.com/office/drawing/2014/main" id="{8096CE80-5549-465D-99DA-D13A9C73B0E1}"/>
                </a:ext>
              </a:extLst>
            </p:cNvPr>
            <p:cNvPicPr>
              <a:picLocks noChangeAspect="1"/>
            </p:cNvPicPr>
            <p:nvPr/>
          </p:nvPicPr>
          <p:blipFill>
            <a:blip r:embed="rId3"/>
            <a:stretch>
              <a:fillRect/>
            </a:stretch>
          </p:blipFill>
          <p:spPr>
            <a:xfrm>
              <a:off x="1185545" y="1047750"/>
              <a:ext cx="5695950" cy="4762500"/>
            </a:xfrm>
            <a:prstGeom prst="rect">
              <a:avLst/>
            </a:prstGeom>
          </p:spPr>
        </p:pic>
        <p:pic>
          <p:nvPicPr>
            <p:cNvPr id="5" name="Picture 4">
              <a:extLst>
                <a:ext uri="{FF2B5EF4-FFF2-40B4-BE49-F238E27FC236}">
                  <a16:creationId xmlns:a16="http://schemas.microsoft.com/office/drawing/2014/main" id="{2A59DB5B-1064-46B6-A6D7-AE2A7F1E6638}"/>
                </a:ext>
              </a:extLst>
            </p:cNvPr>
            <p:cNvPicPr>
              <a:picLocks noChangeAspect="1"/>
            </p:cNvPicPr>
            <p:nvPr/>
          </p:nvPicPr>
          <p:blipFill>
            <a:blip r:embed="rId4"/>
            <a:stretch>
              <a:fillRect/>
            </a:stretch>
          </p:blipFill>
          <p:spPr>
            <a:xfrm>
              <a:off x="6881495" y="1057275"/>
              <a:ext cx="4752975" cy="4743450"/>
            </a:xfrm>
            <a:prstGeom prst="rect">
              <a:avLst/>
            </a:prstGeom>
          </p:spPr>
        </p:pic>
      </p:grpSp>
    </p:spTree>
    <p:extLst>
      <p:ext uri="{BB962C8B-B14F-4D97-AF65-F5344CB8AC3E}">
        <p14:creationId xmlns:p14="http://schemas.microsoft.com/office/powerpoint/2010/main" val="104551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6A46EB9-1C75-41DA-A4E5-8A6A4CAF596E}"/>
              </a:ext>
            </a:extLst>
          </p:cNvPr>
          <p:cNvSpPr txBox="1"/>
          <p:nvPr/>
        </p:nvSpPr>
        <p:spPr>
          <a:xfrm>
            <a:off x="6072445" y="3794336"/>
            <a:ext cx="5319433" cy="1922251"/>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000" dirty="0">
                <a:latin typeface="+mj-lt"/>
                <a:ea typeface="+mj-ea"/>
                <a:cs typeface="+mj-cs"/>
              </a:rPr>
              <a:t>Scoring too erratic</a:t>
            </a:r>
          </a:p>
          <a:p>
            <a:pPr>
              <a:lnSpc>
                <a:spcPct val="90000"/>
              </a:lnSpc>
              <a:spcBef>
                <a:spcPct val="0"/>
              </a:spcBef>
              <a:spcAft>
                <a:spcPts val="600"/>
              </a:spcAft>
            </a:pPr>
            <a:endParaRPr lang="en-US" sz="3000" dirty="0">
              <a:latin typeface="+mj-lt"/>
              <a:ea typeface="+mj-ea"/>
              <a:cs typeface="+mj-cs"/>
            </a:endParaRPr>
          </a:p>
          <a:p>
            <a:pPr>
              <a:lnSpc>
                <a:spcPct val="90000"/>
              </a:lnSpc>
              <a:spcBef>
                <a:spcPct val="0"/>
              </a:spcBef>
              <a:spcAft>
                <a:spcPts val="600"/>
              </a:spcAft>
            </a:pPr>
            <a:r>
              <a:rPr lang="en-US" sz="3000" dirty="0">
                <a:latin typeface="+mj-lt"/>
                <a:ea typeface="+mj-ea"/>
                <a:cs typeface="+mj-cs"/>
              </a:rPr>
              <a:t>Missing the board unrealistically often</a:t>
            </a:r>
          </a:p>
        </p:txBody>
      </p:sp>
      <p:sp>
        <p:nvSpPr>
          <p:cNvPr id="29" name="Freeform: Shape 28">
            <a:extLst>
              <a:ext uri="{FF2B5EF4-FFF2-40B4-BE49-F238E27FC236}">
                <a16:creationId xmlns:a16="http://schemas.microsoft.com/office/drawing/2014/main" id="{0C526D66-3621-4347-B1EF-342CBF4D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3466"/>
            <a:ext cx="5393770" cy="6374535"/>
          </a:xfrm>
          <a:custGeom>
            <a:avLst/>
            <a:gdLst>
              <a:gd name="connsiteX0" fmla="*/ 2047752 w 5393770"/>
              <a:gd name="connsiteY0" fmla="*/ 0 h 6374535"/>
              <a:gd name="connsiteX1" fmla="*/ 5393770 w 5393770"/>
              <a:gd name="connsiteY1" fmla="*/ 3346018 h 6374535"/>
              <a:gd name="connsiteX2" fmla="*/ 3642663 w 5393770"/>
              <a:gd name="connsiteY2" fmla="*/ 6288190 h 6374535"/>
              <a:gd name="connsiteX3" fmla="*/ 3463422 w 5393770"/>
              <a:gd name="connsiteY3" fmla="*/ 6374535 h 6374535"/>
              <a:gd name="connsiteX4" fmla="*/ 624279 w 5393770"/>
              <a:gd name="connsiteY4" fmla="*/ 6374535 h 6374535"/>
              <a:gd name="connsiteX5" fmla="*/ 382249 w 5393770"/>
              <a:gd name="connsiteY5" fmla="*/ 6248727 h 6374535"/>
              <a:gd name="connsiteX6" fmla="*/ 143729 w 5393770"/>
              <a:gd name="connsiteY6" fmla="*/ 6097845 h 6374535"/>
              <a:gd name="connsiteX7" fmla="*/ 0 w 5393770"/>
              <a:gd name="connsiteY7" fmla="*/ 5989017 h 6374535"/>
              <a:gd name="connsiteX8" fmla="*/ 0 w 5393770"/>
              <a:gd name="connsiteY8" fmla="*/ 703020 h 6374535"/>
              <a:gd name="connsiteX9" fmla="*/ 143728 w 5393770"/>
              <a:gd name="connsiteY9" fmla="*/ 594191 h 6374535"/>
              <a:gd name="connsiteX10" fmla="*/ 2047752 w 5393770"/>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3770" h="6374535">
                <a:moveTo>
                  <a:pt x="2047752" y="0"/>
                </a:moveTo>
                <a:cubicBezTo>
                  <a:pt x="3895707" y="0"/>
                  <a:pt x="5393770" y="1498063"/>
                  <a:pt x="5393770" y="3346018"/>
                </a:cubicBezTo>
                <a:cubicBezTo>
                  <a:pt x="5393770" y="4616487"/>
                  <a:pt x="4685701" y="5721578"/>
                  <a:pt x="3642663" y="6288190"/>
                </a:cubicBezTo>
                <a:lnTo>
                  <a:pt x="3463422" y="6374535"/>
                </a:lnTo>
                <a:lnTo>
                  <a:pt x="624279" y="6374535"/>
                </a:lnTo>
                <a:lnTo>
                  <a:pt x="382249" y="6248727"/>
                </a:lnTo>
                <a:cubicBezTo>
                  <a:pt x="300507" y="6201724"/>
                  <a:pt x="220937" y="6151368"/>
                  <a:pt x="143729" y="6097845"/>
                </a:cubicBezTo>
                <a:lnTo>
                  <a:pt x="0" y="5989017"/>
                </a:lnTo>
                <a:lnTo>
                  <a:pt x="0" y="703020"/>
                </a:lnTo>
                <a:lnTo>
                  <a:pt x="143728" y="594191"/>
                </a:lnTo>
                <a:cubicBezTo>
                  <a:pt x="684187" y="219535"/>
                  <a:pt x="1340332" y="0"/>
                  <a:pt x="204775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0193166D-DDF1-4F9A-A786-A7AEF5375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7373"/>
            <a:ext cx="5229863" cy="6210629"/>
          </a:xfrm>
          <a:custGeom>
            <a:avLst/>
            <a:gdLst>
              <a:gd name="connsiteX0" fmla="*/ 2047751 w 5229863"/>
              <a:gd name="connsiteY0" fmla="*/ 0 h 6210629"/>
              <a:gd name="connsiteX1" fmla="*/ 5229863 w 5229863"/>
              <a:gd name="connsiteY1" fmla="*/ 3182112 h 6210629"/>
              <a:gd name="connsiteX2" fmla="*/ 3286373 w 5229863"/>
              <a:gd name="connsiteY2" fmla="*/ 6114158 h 6210629"/>
              <a:gd name="connsiteX3" fmla="*/ 3022794 w 5229863"/>
              <a:gd name="connsiteY3" fmla="*/ 6210629 h 6210629"/>
              <a:gd name="connsiteX4" fmla="*/ 1077939 w 5229863"/>
              <a:gd name="connsiteY4" fmla="*/ 6210629 h 6210629"/>
              <a:gd name="connsiteX5" fmla="*/ 953634 w 5229863"/>
              <a:gd name="connsiteY5" fmla="*/ 6171135 h 6210629"/>
              <a:gd name="connsiteX6" fmla="*/ 23632 w 5229863"/>
              <a:gd name="connsiteY6" fmla="*/ 5637585 h 6210629"/>
              <a:gd name="connsiteX7" fmla="*/ 0 w 5229863"/>
              <a:gd name="connsiteY7" fmla="*/ 5616107 h 6210629"/>
              <a:gd name="connsiteX8" fmla="*/ 0 w 5229863"/>
              <a:gd name="connsiteY8" fmla="*/ 748118 h 6210629"/>
              <a:gd name="connsiteX9" fmla="*/ 23632 w 5229863"/>
              <a:gd name="connsiteY9" fmla="*/ 726640 h 6210629"/>
              <a:gd name="connsiteX10" fmla="*/ 2047751 w 5229863"/>
              <a:gd name="connsiteY10" fmla="*/ 0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9863" h="6210629">
                <a:moveTo>
                  <a:pt x="2047751" y="0"/>
                </a:moveTo>
                <a:cubicBezTo>
                  <a:pt x="3805183" y="0"/>
                  <a:pt x="5229863" y="1424680"/>
                  <a:pt x="5229863" y="3182112"/>
                </a:cubicBezTo>
                <a:cubicBezTo>
                  <a:pt x="5229863" y="4500186"/>
                  <a:pt x="4428481" y="5631087"/>
                  <a:pt x="3286373" y="6114158"/>
                </a:cubicBezTo>
                <a:lnTo>
                  <a:pt x="3022794" y="6210629"/>
                </a:lnTo>
                <a:lnTo>
                  <a:pt x="1077939" y="6210629"/>
                </a:lnTo>
                <a:lnTo>
                  <a:pt x="953634" y="6171135"/>
                </a:lnTo>
                <a:cubicBezTo>
                  <a:pt x="612471" y="6046219"/>
                  <a:pt x="298661" y="5864559"/>
                  <a:pt x="23632" y="5637585"/>
                </a:cubicBezTo>
                <a:lnTo>
                  <a:pt x="0" y="5616107"/>
                </a:lnTo>
                <a:lnTo>
                  <a:pt x="0" y="748118"/>
                </a:lnTo>
                <a:lnTo>
                  <a:pt x="23632" y="726640"/>
                </a:lnTo>
                <a:cubicBezTo>
                  <a:pt x="573689" y="272693"/>
                  <a:pt x="1278875" y="0"/>
                  <a:pt x="204775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4EE7214-AC05-465E-A501-65AA04EF5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8355"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F71CD90-DDB0-45F7-859F-97F00E9EB75A}"/>
              </a:ext>
            </a:extLst>
          </p:cNvPr>
          <p:cNvPicPr>
            <a:picLocks noChangeAspect="1"/>
          </p:cNvPicPr>
          <p:nvPr/>
        </p:nvPicPr>
        <p:blipFill rotWithShape="1">
          <a:blip r:embed="rId3"/>
          <a:srcRect r="1593"/>
          <a:stretch/>
        </p:blipFill>
        <p:spPr>
          <a:xfrm>
            <a:off x="747449" y="1670714"/>
            <a:ext cx="2811092" cy="4435701"/>
          </a:xfrm>
          <a:prstGeom prst="rect">
            <a:avLst/>
          </a:prstGeom>
        </p:spPr>
      </p:pic>
      <p:pic>
        <p:nvPicPr>
          <p:cNvPr id="4" name="Picture 3">
            <a:extLst>
              <a:ext uri="{FF2B5EF4-FFF2-40B4-BE49-F238E27FC236}">
                <a16:creationId xmlns:a16="http://schemas.microsoft.com/office/drawing/2014/main" id="{1CB52631-AA73-4FBC-9778-298952F4B1F8}"/>
              </a:ext>
            </a:extLst>
          </p:cNvPr>
          <p:cNvPicPr>
            <a:picLocks noChangeAspect="1"/>
          </p:cNvPicPr>
          <p:nvPr/>
        </p:nvPicPr>
        <p:blipFill>
          <a:blip r:embed="rId4"/>
          <a:stretch>
            <a:fillRect/>
          </a:stretch>
        </p:blipFill>
        <p:spPr>
          <a:xfrm>
            <a:off x="6783673" y="110681"/>
            <a:ext cx="1448555" cy="1828801"/>
          </a:xfrm>
          <a:prstGeom prst="rect">
            <a:avLst/>
          </a:prstGeom>
        </p:spPr>
      </p:pic>
    </p:spTree>
    <p:extLst>
      <p:ext uri="{BB962C8B-B14F-4D97-AF65-F5344CB8AC3E}">
        <p14:creationId xmlns:p14="http://schemas.microsoft.com/office/powerpoint/2010/main" val="7289896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1775772-DA6E-4FA5-BFFE-BF932B96B93F}"/>
              </a:ext>
            </a:extLst>
          </p:cNvPr>
          <p:cNvGraphicFramePr>
            <a:graphicFrameLocks noGrp="1"/>
          </p:cNvGraphicFramePr>
          <p:nvPr>
            <p:extLst>
              <p:ext uri="{D42A27DB-BD31-4B8C-83A1-F6EECF244321}">
                <p14:modId xmlns:p14="http://schemas.microsoft.com/office/powerpoint/2010/main" val="3130356143"/>
              </p:ext>
            </p:extLst>
          </p:nvPr>
        </p:nvGraphicFramePr>
        <p:xfrm>
          <a:off x="1439661" y="595378"/>
          <a:ext cx="9312677" cy="1112520"/>
        </p:xfrm>
        <a:graphic>
          <a:graphicData uri="http://schemas.openxmlformats.org/drawingml/2006/table">
            <a:tbl>
              <a:tblPr firstRow="1" bandRow="1">
                <a:tableStyleId>{5C22544A-7EE6-4342-B048-85BDC9FD1C3A}</a:tableStyleId>
              </a:tblPr>
              <a:tblGrid>
                <a:gridCol w="1552113">
                  <a:extLst>
                    <a:ext uri="{9D8B030D-6E8A-4147-A177-3AD203B41FA5}">
                      <a16:colId xmlns:a16="http://schemas.microsoft.com/office/drawing/2014/main" val="3772345444"/>
                    </a:ext>
                  </a:extLst>
                </a:gridCol>
                <a:gridCol w="1552113">
                  <a:extLst>
                    <a:ext uri="{9D8B030D-6E8A-4147-A177-3AD203B41FA5}">
                      <a16:colId xmlns:a16="http://schemas.microsoft.com/office/drawing/2014/main" val="2763607254"/>
                    </a:ext>
                  </a:extLst>
                </a:gridCol>
                <a:gridCol w="1789449">
                  <a:extLst>
                    <a:ext uri="{9D8B030D-6E8A-4147-A177-3AD203B41FA5}">
                      <a16:colId xmlns:a16="http://schemas.microsoft.com/office/drawing/2014/main" val="2899201631"/>
                    </a:ext>
                  </a:extLst>
                </a:gridCol>
                <a:gridCol w="1314776">
                  <a:extLst>
                    <a:ext uri="{9D8B030D-6E8A-4147-A177-3AD203B41FA5}">
                      <a16:colId xmlns:a16="http://schemas.microsoft.com/office/drawing/2014/main" val="3534698872"/>
                    </a:ext>
                  </a:extLst>
                </a:gridCol>
                <a:gridCol w="1552113">
                  <a:extLst>
                    <a:ext uri="{9D8B030D-6E8A-4147-A177-3AD203B41FA5}">
                      <a16:colId xmlns:a16="http://schemas.microsoft.com/office/drawing/2014/main" val="3557927970"/>
                    </a:ext>
                  </a:extLst>
                </a:gridCol>
                <a:gridCol w="1552113">
                  <a:extLst>
                    <a:ext uri="{9D8B030D-6E8A-4147-A177-3AD203B41FA5}">
                      <a16:colId xmlns:a16="http://schemas.microsoft.com/office/drawing/2014/main" val="2499116807"/>
                    </a:ext>
                  </a:extLst>
                </a:gridCol>
              </a:tblGrid>
              <a:tr h="370840">
                <a:tc>
                  <a:txBody>
                    <a:bodyPr/>
                    <a:lstStyle/>
                    <a:p>
                      <a:pPr algn="ctr"/>
                      <a:r>
                        <a:rPr lang="en-GB" dirty="0"/>
                        <a:t>Player</a:t>
                      </a:r>
                    </a:p>
                  </a:txBody>
                  <a:tcPr/>
                </a:tc>
                <a:tc>
                  <a:txBody>
                    <a:bodyPr/>
                    <a:lstStyle/>
                    <a:p>
                      <a:pPr algn="ctr"/>
                      <a:r>
                        <a:rPr lang="en-GB" dirty="0"/>
                        <a:t>Avg. Game</a:t>
                      </a:r>
                    </a:p>
                  </a:txBody>
                  <a:tcPr/>
                </a:tc>
                <a:tc>
                  <a:txBody>
                    <a:bodyPr/>
                    <a:lstStyle/>
                    <a:p>
                      <a:pPr algn="ctr"/>
                      <a:r>
                        <a:rPr lang="en-GB" dirty="0"/>
                        <a:t>Score per dart</a:t>
                      </a:r>
                    </a:p>
                  </a:txBody>
                  <a:tcPr/>
                </a:tc>
                <a:tc>
                  <a:txBody>
                    <a:bodyPr/>
                    <a:lstStyle/>
                    <a:p>
                      <a:pPr algn="ctr"/>
                      <a:r>
                        <a:rPr lang="en-GB" dirty="0"/>
                        <a:t>Miss %</a:t>
                      </a:r>
                    </a:p>
                  </a:txBody>
                  <a:tcPr/>
                </a:tc>
                <a:tc>
                  <a:txBody>
                    <a:bodyPr/>
                    <a:lstStyle/>
                    <a:p>
                      <a:pPr algn="ctr"/>
                      <a:r>
                        <a:rPr lang="en-GB" dirty="0"/>
                        <a:t>Double %</a:t>
                      </a:r>
                    </a:p>
                  </a:txBody>
                  <a:tcPr/>
                </a:tc>
                <a:tc>
                  <a:txBody>
                    <a:bodyPr/>
                    <a:lstStyle/>
                    <a:p>
                      <a:pPr algn="ctr"/>
                      <a:r>
                        <a:rPr lang="en-GB" dirty="0"/>
                        <a:t>T20 %</a:t>
                      </a:r>
                    </a:p>
                  </a:txBody>
                  <a:tcPr/>
                </a:tc>
                <a:extLst>
                  <a:ext uri="{0D108BD9-81ED-4DB2-BD59-A6C34878D82A}">
                    <a16:rowId xmlns:a16="http://schemas.microsoft.com/office/drawing/2014/main" val="3470694675"/>
                  </a:ext>
                </a:extLst>
              </a:tr>
              <a:tr h="370840">
                <a:tc>
                  <a:txBody>
                    <a:bodyPr/>
                    <a:lstStyle/>
                    <a:p>
                      <a:pPr algn="ctr"/>
                      <a:r>
                        <a:rPr lang="en-GB" dirty="0"/>
                        <a:t>Me</a:t>
                      </a:r>
                    </a:p>
                  </a:txBody>
                  <a:tcPr/>
                </a:tc>
                <a:tc>
                  <a:txBody>
                    <a:bodyPr/>
                    <a:lstStyle/>
                    <a:p>
                      <a:pPr algn="ctr"/>
                      <a:r>
                        <a:rPr lang="en-GB" dirty="0"/>
                        <a:t>58</a:t>
                      </a:r>
                    </a:p>
                  </a:txBody>
                  <a:tcPr>
                    <a:solidFill>
                      <a:srgbClr val="92D050"/>
                    </a:solidFill>
                  </a:tcPr>
                </a:tc>
                <a:tc>
                  <a:txBody>
                    <a:bodyPr/>
                    <a:lstStyle/>
                    <a:p>
                      <a:pPr algn="ctr"/>
                      <a:r>
                        <a:rPr lang="en-GB" dirty="0"/>
                        <a:t>14.3</a:t>
                      </a:r>
                    </a:p>
                  </a:txBody>
                  <a:tcPr>
                    <a:solidFill>
                      <a:srgbClr val="92D050"/>
                    </a:solidFill>
                  </a:tcPr>
                </a:tc>
                <a:tc>
                  <a:txBody>
                    <a:bodyPr/>
                    <a:lstStyle/>
                    <a:p>
                      <a:pPr algn="ctr"/>
                      <a:r>
                        <a:rPr lang="en-GB" dirty="0"/>
                        <a:t>3.0</a:t>
                      </a:r>
                    </a:p>
                  </a:txBody>
                  <a:tcPr>
                    <a:solidFill>
                      <a:srgbClr val="FF0000"/>
                    </a:solidFill>
                  </a:tcPr>
                </a:tc>
                <a:tc>
                  <a:txBody>
                    <a:bodyPr/>
                    <a:lstStyle/>
                    <a:p>
                      <a:pPr algn="ctr"/>
                      <a:r>
                        <a:rPr lang="en-GB" dirty="0"/>
                        <a:t>6.0</a:t>
                      </a:r>
                    </a:p>
                  </a:txBody>
                  <a:tcPr>
                    <a:solidFill>
                      <a:srgbClr val="FFFF00"/>
                    </a:solidFill>
                  </a:tcPr>
                </a:tc>
                <a:tc>
                  <a:txBody>
                    <a:bodyPr/>
                    <a:lstStyle/>
                    <a:p>
                      <a:pPr algn="ctr"/>
                      <a:r>
                        <a:rPr lang="en-GB" dirty="0"/>
                        <a:t>4.4</a:t>
                      </a:r>
                    </a:p>
                  </a:txBody>
                  <a:tcPr>
                    <a:solidFill>
                      <a:srgbClr val="FFC000"/>
                    </a:solidFill>
                  </a:tcPr>
                </a:tc>
                <a:extLst>
                  <a:ext uri="{0D108BD9-81ED-4DB2-BD59-A6C34878D82A}">
                    <a16:rowId xmlns:a16="http://schemas.microsoft.com/office/drawing/2014/main" val="3760434188"/>
                  </a:ext>
                </a:extLst>
              </a:tr>
              <a:tr h="370840">
                <a:tc>
                  <a:txBody>
                    <a:bodyPr/>
                    <a:lstStyle/>
                    <a:p>
                      <a:pPr algn="ctr"/>
                      <a:r>
                        <a:rPr lang="en-GB" dirty="0"/>
                        <a:t>AI</a:t>
                      </a:r>
                    </a:p>
                  </a:txBody>
                  <a:tcPr/>
                </a:tc>
                <a:tc>
                  <a:txBody>
                    <a:bodyPr/>
                    <a:lstStyle/>
                    <a:p>
                      <a:pPr algn="ctr"/>
                      <a:r>
                        <a:rPr lang="en-GB" dirty="0"/>
                        <a:t>60</a:t>
                      </a:r>
                    </a:p>
                  </a:txBody>
                  <a:tcPr>
                    <a:solidFill>
                      <a:srgbClr val="92D050"/>
                    </a:solidFill>
                  </a:tcPr>
                </a:tc>
                <a:tc>
                  <a:txBody>
                    <a:bodyPr/>
                    <a:lstStyle/>
                    <a:p>
                      <a:pPr algn="ctr"/>
                      <a:r>
                        <a:rPr lang="en-GB" dirty="0"/>
                        <a:t>14.2</a:t>
                      </a:r>
                    </a:p>
                  </a:txBody>
                  <a:tcPr>
                    <a:solidFill>
                      <a:srgbClr val="92D050"/>
                    </a:solidFill>
                  </a:tcPr>
                </a:tc>
                <a:tc>
                  <a:txBody>
                    <a:bodyPr/>
                    <a:lstStyle/>
                    <a:p>
                      <a:pPr algn="ctr"/>
                      <a:r>
                        <a:rPr lang="en-GB" dirty="0"/>
                        <a:t>15.5</a:t>
                      </a:r>
                    </a:p>
                  </a:txBody>
                  <a:tcPr>
                    <a:solidFill>
                      <a:srgbClr val="FF0000"/>
                    </a:solidFill>
                  </a:tcPr>
                </a:tc>
                <a:tc>
                  <a:txBody>
                    <a:bodyPr/>
                    <a:lstStyle/>
                    <a:p>
                      <a:pPr algn="ctr"/>
                      <a:r>
                        <a:rPr lang="en-GB" dirty="0"/>
                        <a:t>8.8</a:t>
                      </a:r>
                    </a:p>
                  </a:txBody>
                  <a:tcPr>
                    <a:solidFill>
                      <a:srgbClr val="FFFF00"/>
                    </a:solidFill>
                  </a:tcPr>
                </a:tc>
                <a:tc>
                  <a:txBody>
                    <a:bodyPr/>
                    <a:lstStyle/>
                    <a:p>
                      <a:pPr algn="ctr"/>
                      <a:r>
                        <a:rPr lang="en-GB" dirty="0"/>
                        <a:t>7.7</a:t>
                      </a:r>
                    </a:p>
                  </a:txBody>
                  <a:tcPr>
                    <a:solidFill>
                      <a:srgbClr val="FFC000"/>
                    </a:solidFill>
                  </a:tcPr>
                </a:tc>
                <a:extLst>
                  <a:ext uri="{0D108BD9-81ED-4DB2-BD59-A6C34878D82A}">
                    <a16:rowId xmlns:a16="http://schemas.microsoft.com/office/drawing/2014/main" val="2626593003"/>
                  </a:ext>
                </a:extLst>
              </a:tr>
            </a:tbl>
          </a:graphicData>
        </a:graphic>
      </p:graphicFrame>
      <p:pic>
        <p:nvPicPr>
          <p:cNvPr id="8" name="Picture 7">
            <a:extLst>
              <a:ext uri="{FF2B5EF4-FFF2-40B4-BE49-F238E27FC236}">
                <a16:creationId xmlns:a16="http://schemas.microsoft.com/office/drawing/2014/main" id="{283C553D-B0C5-4B84-84B8-10CDC8F88307}"/>
              </a:ext>
            </a:extLst>
          </p:cNvPr>
          <p:cNvPicPr>
            <a:picLocks noChangeAspect="1"/>
          </p:cNvPicPr>
          <p:nvPr/>
        </p:nvPicPr>
        <p:blipFill rotWithShape="1">
          <a:blip r:embed="rId3"/>
          <a:srcRect b="7236"/>
          <a:stretch/>
        </p:blipFill>
        <p:spPr>
          <a:xfrm>
            <a:off x="1811600" y="1994959"/>
            <a:ext cx="5905500" cy="4267663"/>
          </a:xfrm>
          <a:prstGeom prst="rect">
            <a:avLst/>
          </a:prstGeom>
          <a:ln>
            <a:solidFill>
              <a:schemeClr val="tx1"/>
            </a:solidFill>
          </a:ln>
        </p:spPr>
      </p:pic>
      <p:sp>
        <p:nvSpPr>
          <p:cNvPr id="9" name="TextBox 8">
            <a:extLst>
              <a:ext uri="{FF2B5EF4-FFF2-40B4-BE49-F238E27FC236}">
                <a16:creationId xmlns:a16="http://schemas.microsoft.com/office/drawing/2014/main" id="{34A3716C-10E8-4B19-ADA1-DD5A4C33FB02}"/>
              </a:ext>
            </a:extLst>
          </p:cNvPr>
          <p:cNvSpPr txBox="1"/>
          <p:nvPr/>
        </p:nvSpPr>
        <p:spPr>
          <a:xfrm>
            <a:off x="8814856" y="3805624"/>
            <a:ext cx="1335622" cy="646331"/>
          </a:xfrm>
          <a:prstGeom prst="rect">
            <a:avLst/>
          </a:prstGeom>
          <a:noFill/>
        </p:spPr>
        <p:txBody>
          <a:bodyPr wrap="none" rtlCol="0">
            <a:spAutoFit/>
          </a:bodyPr>
          <a:lstStyle/>
          <a:p>
            <a:r>
              <a:rPr lang="en-GB" sz="3600" dirty="0"/>
              <a:t>σ = 84</a:t>
            </a:r>
          </a:p>
        </p:txBody>
      </p:sp>
    </p:spTree>
    <p:extLst>
      <p:ext uri="{BB962C8B-B14F-4D97-AF65-F5344CB8AC3E}">
        <p14:creationId xmlns:p14="http://schemas.microsoft.com/office/powerpoint/2010/main" val="304441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6E410261-BD5B-4F69-A055-715B00D0F140}"/>
              </a:ext>
            </a:extLst>
          </p:cNvPr>
          <p:cNvGraphicFramePr>
            <a:graphicFrameLocks noGrp="1"/>
          </p:cNvGraphicFramePr>
          <p:nvPr>
            <p:extLst>
              <p:ext uri="{D42A27DB-BD31-4B8C-83A1-F6EECF244321}">
                <p14:modId xmlns:p14="http://schemas.microsoft.com/office/powerpoint/2010/main" val="4257815537"/>
              </p:ext>
            </p:extLst>
          </p:nvPr>
        </p:nvGraphicFramePr>
        <p:xfrm>
          <a:off x="1439661" y="595378"/>
          <a:ext cx="9312677" cy="1112520"/>
        </p:xfrm>
        <a:graphic>
          <a:graphicData uri="http://schemas.openxmlformats.org/drawingml/2006/table">
            <a:tbl>
              <a:tblPr firstRow="1" bandRow="1">
                <a:tableStyleId>{5C22544A-7EE6-4342-B048-85BDC9FD1C3A}</a:tableStyleId>
              </a:tblPr>
              <a:tblGrid>
                <a:gridCol w="1552113">
                  <a:extLst>
                    <a:ext uri="{9D8B030D-6E8A-4147-A177-3AD203B41FA5}">
                      <a16:colId xmlns:a16="http://schemas.microsoft.com/office/drawing/2014/main" val="3772345444"/>
                    </a:ext>
                  </a:extLst>
                </a:gridCol>
                <a:gridCol w="1552113">
                  <a:extLst>
                    <a:ext uri="{9D8B030D-6E8A-4147-A177-3AD203B41FA5}">
                      <a16:colId xmlns:a16="http://schemas.microsoft.com/office/drawing/2014/main" val="2763607254"/>
                    </a:ext>
                  </a:extLst>
                </a:gridCol>
                <a:gridCol w="1789449">
                  <a:extLst>
                    <a:ext uri="{9D8B030D-6E8A-4147-A177-3AD203B41FA5}">
                      <a16:colId xmlns:a16="http://schemas.microsoft.com/office/drawing/2014/main" val="2899201631"/>
                    </a:ext>
                  </a:extLst>
                </a:gridCol>
                <a:gridCol w="1314776">
                  <a:extLst>
                    <a:ext uri="{9D8B030D-6E8A-4147-A177-3AD203B41FA5}">
                      <a16:colId xmlns:a16="http://schemas.microsoft.com/office/drawing/2014/main" val="3534698872"/>
                    </a:ext>
                  </a:extLst>
                </a:gridCol>
                <a:gridCol w="1552113">
                  <a:extLst>
                    <a:ext uri="{9D8B030D-6E8A-4147-A177-3AD203B41FA5}">
                      <a16:colId xmlns:a16="http://schemas.microsoft.com/office/drawing/2014/main" val="3557927970"/>
                    </a:ext>
                  </a:extLst>
                </a:gridCol>
                <a:gridCol w="1552113">
                  <a:extLst>
                    <a:ext uri="{9D8B030D-6E8A-4147-A177-3AD203B41FA5}">
                      <a16:colId xmlns:a16="http://schemas.microsoft.com/office/drawing/2014/main" val="2499116807"/>
                    </a:ext>
                  </a:extLst>
                </a:gridCol>
              </a:tblGrid>
              <a:tr h="370840">
                <a:tc>
                  <a:txBody>
                    <a:bodyPr/>
                    <a:lstStyle/>
                    <a:p>
                      <a:pPr algn="ctr"/>
                      <a:r>
                        <a:rPr lang="en-GB" dirty="0"/>
                        <a:t>Player</a:t>
                      </a:r>
                    </a:p>
                  </a:txBody>
                  <a:tcPr/>
                </a:tc>
                <a:tc>
                  <a:txBody>
                    <a:bodyPr/>
                    <a:lstStyle/>
                    <a:p>
                      <a:pPr algn="ctr"/>
                      <a:r>
                        <a:rPr lang="en-GB" dirty="0"/>
                        <a:t>Avg. Game</a:t>
                      </a:r>
                    </a:p>
                  </a:txBody>
                  <a:tcPr/>
                </a:tc>
                <a:tc>
                  <a:txBody>
                    <a:bodyPr/>
                    <a:lstStyle/>
                    <a:p>
                      <a:pPr algn="ctr"/>
                      <a:r>
                        <a:rPr lang="en-GB" dirty="0"/>
                        <a:t>Score per dart</a:t>
                      </a:r>
                    </a:p>
                  </a:txBody>
                  <a:tcPr/>
                </a:tc>
                <a:tc>
                  <a:txBody>
                    <a:bodyPr/>
                    <a:lstStyle/>
                    <a:p>
                      <a:pPr algn="ctr"/>
                      <a:r>
                        <a:rPr lang="en-GB" dirty="0"/>
                        <a:t>Miss %</a:t>
                      </a:r>
                    </a:p>
                  </a:txBody>
                  <a:tcPr/>
                </a:tc>
                <a:tc>
                  <a:txBody>
                    <a:bodyPr/>
                    <a:lstStyle/>
                    <a:p>
                      <a:pPr algn="ctr"/>
                      <a:r>
                        <a:rPr lang="en-GB" dirty="0"/>
                        <a:t>Double %</a:t>
                      </a:r>
                    </a:p>
                  </a:txBody>
                  <a:tcPr/>
                </a:tc>
                <a:tc>
                  <a:txBody>
                    <a:bodyPr/>
                    <a:lstStyle/>
                    <a:p>
                      <a:pPr algn="ctr"/>
                      <a:r>
                        <a:rPr lang="en-GB" dirty="0"/>
                        <a:t>T20 %</a:t>
                      </a:r>
                    </a:p>
                  </a:txBody>
                  <a:tcPr/>
                </a:tc>
                <a:extLst>
                  <a:ext uri="{0D108BD9-81ED-4DB2-BD59-A6C34878D82A}">
                    <a16:rowId xmlns:a16="http://schemas.microsoft.com/office/drawing/2014/main" val="3470694675"/>
                  </a:ext>
                </a:extLst>
              </a:tr>
              <a:tr h="370840">
                <a:tc>
                  <a:txBody>
                    <a:bodyPr/>
                    <a:lstStyle/>
                    <a:p>
                      <a:pPr algn="ctr"/>
                      <a:r>
                        <a:rPr lang="en-GB" dirty="0"/>
                        <a:t>Me</a:t>
                      </a:r>
                    </a:p>
                  </a:txBody>
                  <a:tcPr/>
                </a:tc>
                <a:tc>
                  <a:txBody>
                    <a:bodyPr/>
                    <a:lstStyle/>
                    <a:p>
                      <a:pPr algn="ctr"/>
                      <a:r>
                        <a:rPr lang="en-GB" dirty="0"/>
                        <a:t>58</a:t>
                      </a:r>
                    </a:p>
                  </a:txBody>
                  <a:tcPr>
                    <a:solidFill>
                      <a:srgbClr val="FF0000"/>
                    </a:solidFill>
                  </a:tcPr>
                </a:tc>
                <a:tc>
                  <a:txBody>
                    <a:bodyPr/>
                    <a:lstStyle/>
                    <a:p>
                      <a:pPr algn="ctr"/>
                      <a:r>
                        <a:rPr lang="en-GB" dirty="0"/>
                        <a:t>14.3</a:t>
                      </a:r>
                    </a:p>
                  </a:txBody>
                  <a:tcPr>
                    <a:solidFill>
                      <a:srgbClr val="FF0000"/>
                    </a:solidFill>
                  </a:tcPr>
                </a:tc>
                <a:tc>
                  <a:txBody>
                    <a:bodyPr/>
                    <a:lstStyle/>
                    <a:p>
                      <a:pPr algn="ctr"/>
                      <a:r>
                        <a:rPr lang="en-GB" dirty="0"/>
                        <a:t>3.0</a:t>
                      </a:r>
                    </a:p>
                  </a:txBody>
                  <a:tcPr>
                    <a:solidFill>
                      <a:srgbClr val="92D050"/>
                    </a:solidFill>
                  </a:tcPr>
                </a:tc>
                <a:tc>
                  <a:txBody>
                    <a:bodyPr/>
                    <a:lstStyle/>
                    <a:p>
                      <a:pPr algn="ctr"/>
                      <a:r>
                        <a:rPr lang="en-GB" dirty="0"/>
                        <a:t>6.0</a:t>
                      </a:r>
                    </a:p>
                  </a:txBody>
                  <a:tcPr>
                    <a:solidFill>
                      <a:srgbClr val="FF0000"/>
                    </a:solidFill>
                  </a:tcPr>
                </a:tc>
                <a:tc>
                  <a:txBody>
                    <a:bodyPr/>
                    <a:lstStyle/>
                    <a:p>
                      <a:pPr algn="ctr"/>
                      <a:r>
                        <a:rPr lang="en-GB" dirty="0"/>
                        <a:t>4.4</a:t>
                      </a:r>
                    </a:p>
                  </a:txBody>
                  <a:tcPr>
                    <a:solidFill>
                      <a:srgbClr val="FF0000"/>
                    </a:solidFill>
                  </a:tcPr>
                </a:tc>
                <a:extLst>
                  <a:ext uri="{0D108BD9-81ED-4DB2-BD59-A6C34878D82A}">
                    <a16:rowId xmlns:a16="http://schemas.microsoft.com/office/drawing/2014/main" val="3760434188"/>
                  </a:ext>
                </a:extLst>
              </a:tr>
              <a:tr h="370840">
                <a:tc>
                  <a:txBody>
                    <a:bodyPr/>
                    <a:lstStyle/>
                    <a:p>
                      <a:pPr algn="ctr"/>
                      <a:r>
                        <a:rPr lang="en-GB" dirty="0"/>
                        <a:t>AI</a:t>
                      </a:r>
                    </a:p>
                  </a:txBody>
                  <a:tcPr/>
                </a:tc>
                <a:tc>
                  <a:txBody>
                    <a:bodyPr/>
                    <a:lstStyle/>
                    <a:p>
                      <a:pPr algn="ctr"/>
                      <a:r>
                        <a:rPr lang="en-GB" dirty="0"/>
                        <a:t>34</a:t>
                      </a:r>
                    </a:p>
                  </a:txBody>
                  <a:tcPr>
                    <a:solidFill>
                      <a:srgbClr val="FF0000"/>
                    </a:solidFill>
                  </a:tcPr>
                </a:tc>
                <a:tc>
                  <a:txBody>
                    <a:bodyPr/>
                    <a:lstStyle/>
                    <a:p>
                      <a:pPr algn="ctr"/>
                      <a:r>
                        <a:rPr lang="en-GB" dirty="0"/>
                        <a:t>19.3</a:t>
                      </a:r>
                    </a:p>
                  </a:txBody>
                  <a:tcPr>
                    <a:solidFill>
                      <a:srgbClr val="FF0000"/>
                    </a:solidFill>
                  </a:tcPr>
                </a:tc>
                <a:tc>
                  <a:txBody>
                    <a:bodyPr/>
                    <a:lstStyle/>
                    <a:p>
                      <a:pPr algn="ctr"/>
                      <a:r>
                        <a:rPr lang="en-GB" dirty="0"/>
                        <a:t>3.2</a:t>
                      </a:r>
                    </a:p>
                  </a:txBody>
                  <a:tcPr>
                    <a:solidFill>
                      <a:srgbClr val="92D050"/>
                    </a:solidFill>
                  </a:tcPr>
                </a:tc>
                <a:tc>
                  <a:txBody>
                    <a:bodyPr/>
                    <a:lstStyle/>
                    <a:p>
                      <a:pPr algn="ctr"/>
                      <a:r>
                        <a:rPr lang="en-GB" dirty="0"/>
                        <a:t>16.1</a:t>
                      </a:r>
                    </a:p>
                  </a:txBody>
                  <a:tcPr>
                    <a:solidFill>
                      <a:srgbClr val="FF0000"/>
                    </a:solidFill>
                  </a:tcPr>
                </a:tc>
                <a:tc>
                  <a:txBody>
                    <a:bodyPr/>
                    <a:lstStyle/>
                    <a:p>
                      <a:pPr algn="ctr"/>
                      <a:r>
                        <a:rPr lang="en-GB" dirty="0"/>
                        <a:t>14.7</a:t>
                      </a:r>
                    </a:p>
                  </a:txBody>
                  <a:tcPr>
                    <a:solidFill>
                      <a:srgbClr val="FF0000"/>
                    </a:solidFill>
                  </a:tcPr>
                </a:tc>
                <a:extLst>
                  <a:ext uri="{0D108BD9-81ED-4DB2-BD59-A6C34878D82A}">
                    <a16:rowId xmlns:a16="http://schemas.microsoft.com/office/drawing/2014/main" val="2626593003"/>
                  </a:ext>
                </a:extLst>
              </a:tr>
            </a:tbl>
          </a:graphicData>
        </a:graphic>
      </p:graphicFrame>
      <p:pic>
        <p:nvPicPr>
          <p:cNvPr id="4" name="Picture 3">
            <a:extLst>
              <a:ext uri="{FF2B5EF4-FFF2-40B4-BE49-F238E27FC236}">
                <a16:creationId xmlns:a16="http://schemas.microsoft.com/office/drawing/2014/main" id="{8FB52C38-69CC-4650-A365-6DFF5386A146}"/>
              </a:ext>
            </a:extLst>
          </p:cNvPr>
          <p:cNvPicPr>
            <a:picLocks noChangeAspect="1"/>
          </p:cNvPicPr>
          <p:nvPr/>
        </p:nvPicPr>
        <p:blipFill rotWithShape="1">
          <a:blip r:embed="rId3"/>
          <a:srcRect r="8148" b="11975"/>
          <a:stretch/>
        </p:blipFill>
        <p:spPr>
          <a:xfrm>
            <a:off x="1811601" y="1994959"/>
            <a:ext cx="5905500" cy="4267663"/>
          </a:xfrm>
          <a:prstGeom prst="rect">
            <a:avLst/>
          </a:prstGeom>
          <a:ln>
            <a:solidFill>
              <a:schemeClr val="tx1"/>
            </a:solidFill>
          </a:ln>
        </p:spPr>
      </p:pic>
      <p:sp>
        <p:nvSpPr>
          <p:cNvPr id="9" name="TextBox 8">
            <a:extLst>
              <a:ext uri="{FF2B5EF4-FFF2-40B4-BE49-F238E27FC236}">
                <a16:creationId xmlns:a16="http://schemas.microsoft.com/office/drawing/2014/main" id="{34A3716C-10E8-4B19-ADA1-DD5A4C33FB02}"/>
              </a:ext>
            </a:extLst>
          </p:cNvPr>
          <p:cNvSpPr txBox="1"/>
          <p:nvPr/>
        </p:nvSpPr>
        <p:spPr>
          <a:xfrm>
            <a:off x="8814856" y="3805624"/>
            <a:ext cx="1335622" cy="646331"/>
          </a:xfrm>
          <a:prstGeom prst="rect">
            <a:avLst/>
          </a:prstGeom>
          <a:noFill/>
        </p:spPr>
        <p:txBody>
          <a:bodyPr wrap="none" rtlCol="0">
            <a:spAutoFit/>
          </a:bodyPr>
          <a:lstStyle/>
          <a:p>
            <a:r>
              <a:rPr lang="en-GB" sz="3600" dirty="0"/>
              <a:t>σ = 45</a:t>
            </a:r>
          </a:p>
        </p:txBody>
      </p:sp>
    </p:spTree>
    <p:extLst>
      <p:ext uri="{BB962C8B-B14F-4D97-AF65-F5344CB8AC3E}">
        <p14:creationId xmlns:p14="http://schemas.microsoft.com/office/powerpoint/2010/main" val="1947969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1569</Words>
  <Application>Microsoft Office PowerPoint</Application>
  <PresentationFormat>Widescreen</PresentationFormat>
  <Paragraphs>158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180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AlexBurlton-180WaysNottoModelaDartsPlayer</dc:title>
  <dc:creator>Alex Burlton</dc:creator>
  <cp:lastModifiedBy>Sam Hartburn</cp:lastModifiedBy>
  <cp:revision>40</cp:revision>
  <dcterms:created xsi:type="dcterms:W3CDTF">2018-11-16T11:50:32Z</dcterms:created>
  <dcterms:modified xsi:type="dcterms:W3CDTF">2018-12-20T20:16:11Z</dcterms:modified>
</cp:coreProperties>
</file>