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84" r:id="rId13"/>
    <p:sldId id="275" r:id="rId14"/>
    <p:sldId id="276" r:id="rId15"/>
    <p:sldId id="281" r:id="rId16"/>
    <p:sldId id="279" r:id="rId17"/>
    <p:sldId id="282" r:id="rId18"/>
    <p:sldId id="283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2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0" cy="180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96D2-CAA8-498E-A6C3-093FBF65B8E0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3853-74B3-4619-93DA-6465CD64C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69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96D2-CAA8-498E-A6C3-093FBF65B8E0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3853-74B3-4619-93DA-6465CD64C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8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96D2-CAA8-498E-A6C3-093FBF65B8E0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3853-74B3-4619-93DA-6465CD64C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28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96D2-CAA8-498E-A6C3-093FBF65B8E0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3853-74B3-4619-93DA-6465CD64C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91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96D2-CAA8-498E-A6C3-093FBF65B8E0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3853-74B3-4619-93DA-6465CD64C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22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96D2-CAA8-498E-A6C3-093FBF65B8E0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3853-74B3-4619-93DA-6465CD64C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96D2-CAA8-498E-A6C3-093FBF65B8E0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3853-74B3-4619-93DA-6465CD64C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43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96D2-CAA8-498E-A6C3-093FBF65B8E0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3853-74B3-4619-93DA-6465CD64C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31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96D2-CAA8-498E-A6C3-093FBF65B8E0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3853-74B3-4619-93DA-6465CD64C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09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96D2-CAA8-498E-A6C3-093FBF65B8E0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3853-74B3-4619-93DA-6465CD64C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82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96D2-CAA8-498E-A6C3-093FBF65B8E0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3853-74B3-4619-93DA-6465CD64C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37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996D2-CAA8-498E-A6C3-093FBF65B8E0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93853-74B3-4619-93DA-6465CD64C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42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BE4E7-4575-7ACE-2E3D-DFF1798622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“A BODMAS Sandwich”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D96F3-4E53-B2DF-03F6-26D630017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26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08B71-B534-FFED-DB84-B93B861D2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5742"/>
            <a:ext cx="10515600" cy="53412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8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GB" sz="4800" dirty="0">
                <a:solidFill>
                  <a:schemeClr val="bg2"/>
                </a:solidFill>
              </a:rPr>
              <a:t>It’s all in the pronunciation!</a:t>
            </a:r>
          </a:p>
          <a:p>
            <a:pPr marL="0" indent="0">
              <a:buNone/>
            </a:pPr>
            <a:endParaRPr lang="en-GB" sz="48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GB" sz="48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GB" sz="4800" dirty="0">
              <a:solidFill>
                <a:schemeClr val="bg2"/>
              </a:solidFill>
            </a:endParaRPr>
          </a:p>
        </p:txBody>
      </p:sp>
      <p:pic>
        <p:nvPicPr>
          <p:cNvPr id="3076" name="Picture 4" descr="Nando's launches peri-peri chicken gravy for Christmas menu | Metro News">
            <a:extLst>
              <a:ext uri="{FF2B5EF4-FFF2-40B4-BE49-F238E27FC236}">
                <a16:creationId xmlns:a16="http://schemas.microsoft.com/office/drawing/2014/main" id="{54670FB1-AB09-FC7A-3CE8-D5EFD2F5B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35" y="2579853"/>
            <a:ext cx="5403591" cy="41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CB2DB6-2724-F179-913B-5B47C10F5E3A}"/>
                  </a:ext>
                </a:extLst>
              </p:cNvPr>
              <p:cNvSpPr txBox="1"/>
              <p:nvPr/>
            </p:nvSpPr>
            <p:spPr>
              <a:xfrm>
                <a:off x="1199374" y="3806890"/>
                <a:ext cx="3592286" cy="1481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48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gravy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48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chips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CB2DB6-2724-F179-913B-5B47C10F5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374" y="3806890"/>
                <a:ext cx="3592286" cy="14818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12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5C369-27D9-C8AC-2586-D41BAD3C8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4362"/>
            <a:ext cx="10515600" cy="7137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>
                <a:solidFill>
                  <a:srgbClr val="92D050"/>
                </a:solidFill>
              </a:rPr>
              <a:t>B</a:t>
            </a:r>
            <a:r>
              <a:rPr lang="en-US" sz="4800" dirty="0">
                <a:solidFill>
                  <a:srgbClr val="92D050"/>
                </a:solidFill>
              </a:rPr>
              <a:t>rackets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bg2"/>
                </a:solidFill>
              </a:rPr>
              <a:t>O</a:t>
            </a:r>
            <a:r>
              <a:rPr lang="en-US" sz="4800" dirty="0">
                <a:solidFill>
                  <a:schemeClr val="bg2"/>
                </a:solidFill>
              </a:rPr>
              <a:t>rders</a:t>
            </a:r>
          </a:p>
          <a:p>
            <a:pPr marL="0" indent="0">
              <a:buNone/>
            </a:pPr>
            <a:r>
              <a:rPr lang="en-US" sz="6600" dirty="0">
                <a:solidFill>
                  <a:srgbClr val="92D050"/>
                </a:solidFill>
              </a:rPr>
              <a:t>D</a:t>
            </a:r>
            <a:r>
              <a:rPr lang="en-US" sz="4800" dirty="0">
                <a:solidFill>
                  <a:srgbClr val="92D050"/>
                </a:solidFill>
              </a:rPr>
              <a:t>ivision</a:t>
            </a:r>
          </a:p>
          <a:p>
            <a:pPr marL="0" indent="0">
              <a:buNone/>
            </a:pPr>
            <a:r>
              <a:rPr lang="en-US" sz="6600" dirty="0">
                <a:solidFill>
                  <a:srgbClr val="FFFF00"/>
                </a:solidFill>
              </a:rPr>
              <a:t>M</a:t>
            </a:r>
            <a:r>
              <a:rPr lang="en-US" sz="4800" dirty="0">
                <a:solidFill>
                  <a:srgbClr val="FFFF00"/>
                </a:solidFill>
              </a:rPr>
              <a:t>ultiplication</a:t>
            </a:r>
          </a:p>
          <a:p>
            <a:pPr marL="0" indent="0">
              <a:buNone/>
            </a:pPr>
            <a:r>
              <a:rPr lang="en-US" sz="6600" dirty="0">
                <a:solidFill>
                  <a:srgbClr val="92D050"/>
                </a:solidFill>
              </a:rPr>
              <a:t>A</a:t>
            </a:r>
            <a:r>
              <a:rPr lang="en-US" sz="4800" dirty="0">
                <a:solidFill>
                  <a:srgbClr val="92D050"/>
                </a:solidFill>
              </a:rPr>
              <a:t>ddition</a:t>
            </a:r>
          </a:p>
          <a:p>
            <a:pPr marL="0" indent="0">
              <a:buNone/>
            </a:pPr>
            <a:r>
              <a:rPr lang="en-US" sz="6600" dirty="0">
                <a:solidFill>
                  <a:srgbClr val="92D050"/>
                </a:solidFill>
              </a:rPr>
              <a:t>S</a:t>
            </a:r>
            <a:r>
              <a:rPr lang="en-US" sz="4800" dirty="0">
                <a:solidFill>
                  <a:srgbClr val="92D050"/>
                </a:solidFill>
              </a:rPr>
              <a:t>ubtraction</a:t>
            </a:r>
            <a:endParaRPr lang="en-GB" sz="4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78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08B71-B534-FFED-DB84-B93B861D2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5742"/>
            <a:ext cx="10515600" cy="53412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8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GB" sz="4800" dirty="0">
                <a:solidFill>
                  <a:schemeClr val="bg2"/>
                </a:solidFill>
              </a:rPr>
              <a:t>How can I combine two foods in a way that’s hard to undo?</a:t>
            </a:r>
          </a:p>
          <a:p>
            <a:pPr marL="0" indent="0">
              <a:buNone/>
            </a:pPr>
            <a:endParaRPr lang="en-GB" sz="48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GB" sz="48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GB" sz="4800" dirty="0">
              <a:solidFill>
                <a:schemeClr val="bg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B2DB6-2724-F179-913B-5B47C10F5E3A}"/>
              </a:ext>
            </a:extLst>
          </p:cNvPr>
          <p:cNvSpPr txBox="1"/>
          <p:nvPr/>
        </p:nvSpPr>
        <p:spPr>
          <a:xfrm>
            <a:off x="1199374" y="3806890"/>
            <a:ext cx="3592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lang="en-GB" sz="4800" dirty="0">
                <a:solidFill>
                  <a:schemeClr val="bg2"/>
                </a:solidFill>
              </a:rPr>
              <a:t>…soup?</a:t>
            </a:r>
          </a:p>
        </p:txBody>
      </p:sp>
      <p:pic>
        <p:nvPicPr>
          <p:cNvPr id="2050" name="Picture 2" descr="Ultra-Satisfying Chicken Noodle Soup">
            <a:extLst>
              <a:ext uri="{FF2B5EF4-FFF2-40B4-BE49-F238E27FC236}">
                <a16:creationId xmlns:a16="http://schemas.microsoft.com/office/drawing/2014/main" id="{230FBBA9-98EE-1546-CD21-C1EC728A4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368" y="3219244"/>
            <a:ext cx="5458132" cy="363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5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5C369-27D9-C8AC-2586-D41BAD3C8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4362"/>
            <a:ext cx="10515600" cy="7137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>
                <a:solidFill>
                  <a:srgbClr val="92D050"/>
                </a:solidFill>
              </a:rPr>
              <a:t>B</a:t>
            </a:r>
            <a:r>
              <a:rPr lang="en-US" sz="4800" dirty="0">
                <a:solidFill>
                  <a:srgbClr val="92D050"/>
                </a:solidFill>
              </a:rPr>
              <a:t>rackets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bg2"/>
                </a:solidFill>
              </a:rPr>
              <a:t>O</a:t>
            </a:r>
            <a:r>
              <a:rPr lang="en-US" sz="4800" dirty="0">
                <a:solidFill>
                  <a:schemeClr val="bg2"/>
                </a:solidFill>
              </a:rPr>
              <a:t>rders</a:t>
            </a:r>
          </a:p>
          <a:p>
            <a:pPr marL="0" indent="0">
              <a:buNone/>
            </a:pPr>
            <a:r>
              <a:rPr lang="en-US" sz="6600" dirty="0">
                <a:solidFill>
                  <a:srgbClr val="92D050"/>
                </a:solidFill>
              </a:rPr>
              <a:t>D</a:t>
            </a:r>
            <a:r>
              <a:rPr lang="en-US" sz="4800" dirty="0">
                <a:solidFill>
                  <a:srgbClr val="92D050"/>
                </a:solidFill>
              </a:rPr>
              <a:t>ivision</a:t>
            </a:r>
          </a:p>
          <a:p>
            <a:pPr marL="0" indent="0">
              <a:buNone/>
            </a:pPr>
            <a:r>
              <a:rPr lang="en-US" sz="6600" dirty="0">
                <a:solidFill>
                  <a:srgbClr val="92D050"/>
                </a:solidFill>
              </a:rPr>
              <a:t>M</a:t>
            </a:r>
            <a:r>
              <a:rPr lang="en-US" sz="4800" dirty="0">
                <a:solidFill>
                  <a:srgbClr val="92D050"/>
                </a:solidFill>
              </a:rPr>
              <a:t>ultiplication</a:t>
            </a:r>
          </a:p>
          <a:p>
            <a:pPr marL="0" indent="0">
              <a:buNone/>
            </a:pPr>
            <a:r>
              <a:rPr lang="en-US" sz="6600" dirty="0">
                <a:solidFill>
                  <a:srgbClr val="92D050"/>
                </a:solidFill>
              </a:rPr>
              <a:t>A</a:t>
            </a:r>
            <a:r>
              <a:rPr lang="en-US" sz="4800" dirty="0">
                <a:solidFill>
                  <a:srgbClr val="92D050"/>
                </a:solidFill>
              </a:rPr>
              <a:t>ddition</a:t>
            </a:r>
          </a:p>
          <a:p>
            <a:pPr marL="0" indent="0">
              <a:buNone/>
            </a:pPr>
            <a:r>
              <a:rPr lang="en-US" sz="6600" dirty="0">
                <a:solidFill>
                  <a:srgbClr val="92D050"/>
                </a:solidFill>
              </a:rPr>
              <a:t>S</a:t>
            </a:r>
            <a:r>
              <a:rPr lang="en-US" sz="4800" dirty="0">
                <a:solidFill>
                  <a:srgbClr val="92D050"/>
                </a:solidFill>
              </a:rPr>
              <a:t>ubtraction</a:t>
            </a:r>
            <a:endParaRPr lang="en-GB" sz="4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45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08B71-B534-FFED-DB84-B93B861D2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5742"/>
            <a:ext cx="10515600" cy="53412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8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GB" sz="4800" dirty="0">
                <a:solidFill>
                  <a:schemeClr val="bg2"/>
                </a:solidFill>
              </a:rPr>
              <a:t>Maybe I can’t square-root a sandwich</a:t>
            </a:r>
          </a:p>
          <a:p>
            <a:pPr marL="0" indent="0">
              <a:buNone/>
            </a:pPr>
            <a:endParaRPr lang="en-GB" sz="48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GB" sz="4800" dirty="0">
                <a:solidFill>
                  <a:schemeClr val="bg2"/>
                </a:solidFill>
              </a:rPr>
              <a:t>But I can cube one!</a:t>
            </a:r>
          </a:p>
          <a:p>
            <a:pPr marL="0" indent="0">
              <a:buNone/>
            </a:pPr>
            <a:endParaRPr lang="en-GB" sz="4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4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89E49-8972-1171-F6FB-B7638B7C8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This raw food cut into 98 perfect cubes is a minimalist's dream | The  Independent | The Independent">
            <a:extLst>
              <a:ext uri="{FF2B5EF4-FFF2-40B4-BE49-F238E27FC236}">
                <a16:creationId xmlns:a16="http://schemas.microsoft.com/office/drawing/2014/main" id="{8360FF69-5C7C-8D41-5774-3E872D3FE6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404" y="523081"/>
            <a:ext cx="7861191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945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5C369-27D9-C8AC-2586-D41BAD3C8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4362"/>
            <a:ext cx="10515600" cy="7137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>
                <a:solidFill>
                  <a:srgbClr val="92D050"/>
                </a:solidFill>
              </a:rPr>
              <a:t>B</a:t>
            </a:r>
            <a:r>
              <a:rPr lang="en-US" sz="4800" dirty="0">
                <a:solidFill>
                  <a:srgbClr val="92D050"/>
                </a:solidFill>
              </a:rPr>
              <a:t>rackets</a:t>
            </a:r>
          </a:p>
          <a:p>
            <a:pPr marL="0" indent="0">
              <a:buNone/>
            </a:pPr>
            <a:r>
              <a:rPr lang="en-US" sz="6600" dirty="0">
                <a:solidFill>
                  <a:srgbClr val="92D050"/>
                </a:solidFill>
              </a:rPr>
              <a:t>O</a:t>
            </a:r>
            <a:r>
              <a:rPr lang="en-US" sz="4800" dirty="0">
                <a:solidFill>
                  <a:srgbClr val="92D050"/>
                </a:solidFill>
              </a:rPr>
              <a:t>rders</a:t>
            </a:r>
          </a:p>
          <a:p>
            <a:pPr marL="0" indent="0">
              <a:buNone/>
            </a:pPr>
            <a:r>
              <a:rPr lang="en-US" sz="6600" dirty="0">
                <a:solidFill>
                  <a:srgbClr val="92D050"/>
                </a:solidFill>
              </a:rPr>
              <a:t>D</a:t>
            </a:r>
            <a:r>
              <a:rPr lang="en-US" sz="4800" dirty="0">
                <a:solidFill>
                  <a:srgbClr val="92D050"/>
                </a:solidFill>
              </a:rPr>
              <a:t>ivision</a:t>
            </a:r>
          </a:p>
          <a:p>
            <a:pPr marL="0" indent="0">
              <a:buNone/>
            </a:pPr>
            <a:r>
              <a:rPr lang="en-US" sz="6600" dirty="0">
                <a:solidFill>
                  <a:srgbClr val="92D050"/>
                </a:solidFill>
              </a:rPr>
              <a:t>M</a:t>
            </a:r>
            <a:r>
              <a:rPr lang="en-US" sz="4800" dirty="0">
                <a:solidFill>
                  <a:srgbClr val="92D050"/>
                </a:solidFill>
              </a:rPr>
              <a:t>ultiplication</a:t>
            </a:r>
          </a:p>
          <a:p>
            <a:pPr marL="0" indent="0">
              <a:buNone/>
            </a:pPr>
            <a:r>
              <a:rPr lang="en-US" sz="6600" dirty="0">
                <a:solidFill>
                  <a:srgbClr val="92D050"/>
                </a:solidFill>
              </a:rPr>
              <a:t>A</a:t>
            </a:r>
            <a:r>
              <a:rPr lang="en-US" sz="4800" dirty="0">
                <a:solidFill>
                  <a:srgbClr val="92D050"/>
                </a:solidFill>
              </a:rPr>
              <a:t>ddition</a:t>
            </a:r>
          </a:p>
          <a:p>
            <a:pPr marL="0" indent="0">
              <a:buNone/>
            </a:pPr>
            <a:r>
              <a:rPr lang="en-US" sz="6600" dirty="0">
                <a:solidFill>
                  <a:srgbClr val="92D050"/>
                </a:solidFill>
              </a:rPr>
              <a:t>S</a:t>
            </a:r>
            <a:r>
              <a:rPr lang="en-US" sz="4800" dirty="0">
                <a:solidFill>
                  <a:srgbClr val="92D050"/>
                </a:solidFill>
              </a:rPr>
              <a:t>ubtraction</a:t>
            </a:r>
            <a:endParaRPr lang="en-GB" sz="4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71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808B71-B534-FFED-DB84-B93B861D2B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35742"/>
                <a:ext cx="10515600" cy="53412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GB" sz="48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en-GB" sz="4800" dirty="0">
                    <a:solidFill>
                      <a:schemeClr val="bg2"/>
                    </a:solidFill>
                  </a:rPr>
                  <a:t>How would a sandwich work?</a:t>
                </a:r>
              </a:p>
              <a:p>
                <a:pPr marL="0" indent="0">
                  <a:buNone/>
                </a:pPr>
                <a:endParaRPr lang="en-GB" sz="48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48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bread</m:t>
                          </m:r>
                        </m:num>
                        <m:den>
                          <m:d>
                            <m:dPr>
                              <m:ctrlPr>
                                <a:rPr lang="en-GB" sz="4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4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sz="4800" b="0" i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filling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GB" sz="4800" b="0" i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bread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GB" sz="4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4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4800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bread</m:t>
                              </m:r>
                            </m:e>
                            <m:sup>
                              <m:r>
                                <a:rPr lang="en-GB" sz="4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GB" sz="48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filling</m:t>
                          </m:r>
                        </m:den>
                      </m:f>
                    </m:oMath>
                  </m:oMathPara>
                </a14:m>
                <a:endParaRPr lang="en-GB" sz="4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808B71-B534-FFED-DB84-B93B861D2B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35742"/>
                <a:ext cx="10515600" cy="5341221"/>
              </a:xfrm>
              <a:blipFill>
                <a:blip r:embed="rId2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557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808B71-B534-FFED-DB84-B93B861D2B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35742"/>
                <a:ext cx="10515600" cy="534122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endParaRPr lang="en-GB" sz="48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en-GB" sz="4800" dirty="0">
                    <a:solidFill>
                      <a:schemeClr val="bg2"/>
                    </a:solidFill>
                  </a:rPr>
                  <a:t>You can’t subtract tomatoes </a:t>
                </a:r>
                <a:r>
                  <a:rPr lang="en-GB" sz="4800" dirty="0">
                    <a:solidFill>
                      <a:schemeClr val="bg2"/>
                    </a:solidFill>
                    <a:sym typeface="Wingdings" panose="05000000000000000000" pitchFamily="2" charset="2"/>
                  </a:rPr>
                  <a:t></a:t>
                </a:r>
                <a:endParaRPr lang="en-GB" sz="48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endParaRPr lang="en-GB" sz="4800" dirty="0">
                  <a:solidFill>
                    <a:schemeClr val="bg2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4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48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cheese</m:t>
                        </m:r>
                        <m:r>
                          <a:rPr lang="en-GB" sz="48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GB" sz="48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tomato</m:t>
                        </m:r>
                      </m:e>
                    </m:d>
                    <m:r>
                      <a:rPr lang="en-GB" sz="4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48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sandwich</m:t>
                    </m:r>
                    <m:r>
                      <a:rPr lang="en-GB" sz="48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GB" sz="48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tomato</m:t>
                    </m:r>
                  </m:oMath>
                </a14:m>
                <a:r>
                  <a:rPr lang="en-GB" sz="4800" b="0" dirty="0">
                    <a:solidFill>
                      <a:schemeClr val="bg2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endParaRPr lang="en-GB" sz="4800" b="0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GB" sz="4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48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cheese</m:t>
                          </m:r>
                          <m:r>
                            <a:rPr lang="en-GB" sz="48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GB" sz="48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tomato</m:t>
                          </m:r>
                        </m:e>
                      </m:d>
                      <m:r>
                        <a:rPr lang="en-GB" sz="4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4800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sandwich</m:t>
                      </m:r>
                    </m:oMath>
                  </m:oMathPara>
                </a14:m>
                <a:endParaRPr lang="en-GB" sz="4800" b="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808B71-B534-FFED-DB84-B93B861D2B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35742"/>
                <a:ext cx="10515600" cy="5341221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54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mmm : r/hmmm">
            <a:extLst>
              <a:ext uri="{FF2B5EF4-FFF2-40B4-BE49-F238E27FC236}">
                <a16:creationId xmlns:a16="http://schemas.microsoft.com/office/drawing/2014/main" id="{565409E1-2B9C-DB0F-3D4F-5A4849C41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" y="136227"/>
            <a:ext cx="6492240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5666F5-3978-1879-47D9-845E023D8DB4}"/>
                  </a:ext>
                </a:extLst>
              </p:cNvPr>
              <p:cNvSpPr txBox="1"/>
              <p:nvPr/>
            </p:nvSpPr>
            <p:spPr>
              <a:xfrm>
                <a:off x="6607277" y="490630"/>
                <a:ext cx="5584723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4800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4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4800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ham</m:t>
                              </m:r>
                            </m:e>
                            <m:sup>
                              <m:r>
                                <a:rPr lang="en-GB" sz="4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48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en-GB" sz="4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4800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cheese</m:t>
                              </m:r>
                            </m:e>
                            <m:sup>
                              <m:r>
                                <a:rPr lang="en-GB" sz="4800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GB" sz="4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4800" b="0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GB" sz="4800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andwich</m:t>
                      </m:r>
                    </m:oMath>
                  </m:oMathPara>
                </a14:m>
                <a:endParaRPr lang="en-GB" sz="4800" dirty="0">
                  <a:solidFill>
                    <a:schemeClr val="bg2"/>
                  </a:solidFill>
                </a:endParaRPr>
              </a:p>
              <a:p>
                <a:endParaRPr lang="en-GB" sz="4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5666F5-3978-1879-47D9-845E023D8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277" y="490630"/>
                <a:ext cx="5584723" cy="3046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645FE6-03F2-4F34-F593-4E0116E351E5}"/>
                  </a:ext>
                </a:extLst>
              </p:cNvPr>
              <p:cNvSpPr txBox="1"/>
              <p:nvPr/>
            </p:nvSpPr>
            <p:spPr>
              <a:xfrm>
                <a:off x="6996073" y="3537618"/>
                <a:ext cx="480713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dirty="0">
                    <a:solidFill>
                      <a:schemeClr val="bg2"/>
                    </a:solidFill>
                  </a:rPr>
                  <a:t>(NOT a</a:t>
                </a:r>
              </a:p>
              <a:p>
                <a:pPr algn="ctr"/>
                <a:r>
                  <a:rPr lang="en-GB" sz="480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48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ham</m:t>
                            </m:r>
                            <m:r>
                              <a:rPr lang="en-GB" sz="48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GB" sz="48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cheese</m:t>
                            </m:r>
                          </m:e>
                        </m:d>
                      </m:e>
                      <m:sup>
                        <m:r>
                          <a:rPr lang="en-GB" sz="4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4800" dirty="0">
                    <a:solidFill>
                      <a:schemeClr val="bg2"/>
                    </a:solidFill>
                  </a:rPr>
                  <a:t> sandwich!)</a:t>
                </a:r>
              </a:p>
              <a:p>
                <a:endParaRPr lang="en-GB" sz="4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645FE6-03F2-4F34-F593-4E0116E35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073" y="3537618"/>
                <a:ext cx="4807130" cy="3046988"/>
              </a:xfrm>
              <a:prstGeom prst="rect">
                <a:avLst/>
              </a:prstGeom>
              <a:blipFill>
                <a:blip r:embed="rId4"/>
                <a:stretch>
                  <a:fillRect t="-4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04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C9F1E-E647-CABD-5F36-F01E36199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11217F5D-D413-2B2B-91AA-6C7048608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65" y="90731"/>
            <a:ext cx="8902050" cy="6676538"/>
          </a:xfrm>
        </p:spPr>
      </p:pic>
    </p:spTree>
    <p:extLst>
      <p:ext uri="{BB962C8B-B14F-4D97-AF65-F5344CB8AC3E}">
        <p14:creationId xmlns:p14="http://schemas.microsoft.com/office/powerpoint/2010/main" val="2997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5C369-27D9-C8AC-2586-D41BAD3C8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4362"/>
            <a:ext cx="10515600" cy="7137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>
                <a:solidFill>
                  <a:schemeClr val="bg2"/>
                </a:solidFill>
              </a:rPr>
              <a:t>B</a:t>
            </a:r>
            <a:r>
              <a:rPr lang="en-US" sz="4800" dirty="0">
                <a:solidFill>
                  <a:schemeClr val="bg2"/>
                </a:solidFill>
              </a:rPr>
              <a:t>rackets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bg2"/>
                </a:solidFill>
              </a:rPr>
              <a:t>O</a:t>
            </a:r>
            <a:r>
              <a:rPr lang="en-US" sz="4800" dirty="0">
                <a:solidFill>
                  <a:schemeClr val="bg2"/>
                </a:solidFill>
              </a:rPr>
              <a:t>rders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bg2"/>
                </a:solidFill>
              </a:rPr>
              <a:t>D</a:t>
            </a:r>
            <a:r>
              <a:rPr lang="en-US" sz="4800" dirty="0">
                <a:solidFill>
                  <a:schemeClr val="bg2"/>
                </a:solidFill>
              </a:rPr>
              <a:t>ivision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bg2"/>
                </a:solidFill>
              </a:rPr>
              <a:t>M</a:t>
            </a:r>
            <a:r>
              <a:rPr lang="en-US" sz="4800" dirty="0">
                <a:solidFill>
                  <a:schemeClr val="bg2"/>
                </a:solidFill>
              </a:rPr>
              <a:t>ultiplication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bg2"/>
                </a:solidFill>
              </a:rPr>
              <a:t>A</a:t>
            </a:r>
            <a:r>
              <a:rPr lang="en-US" sz="4800" dirty="0">
                <a:solidFill>
                  <a:schemeClr val="bg2"/>
                </a:solidFill>
              </a:rPr>
              <a:t>ddition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bg2"/>
                </a:solidFill>
              </a:rPr>
              <a:t>S</a:t>
            </a:r>
            <a:r>
              <a:rPr lang="en-US" sz="4800" dirty="0">
                <a:solidFill>
                  <a:schemeClr val="bg2"/>
                </a:solidFill>
              </a:rPr>
              <a:t>ubtraction</a:t>
            </a:r>
            <a:endParaRPr lang="en-GB" sz="4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8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5C369-27D9-C8AC-2586-D41BAD3C8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4362"/>
            <a:ext cx="10515600" cy="7137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>
                <a:solidFill>
                  <a:srgbClr val="92D050"/>
                </a:solidFill>
              </a:rPr>
              <a:t>B</a:t>
            </a:r>
            <a:r>
              <a:rPr lang="en-US" sz="4800" dirty="0">
                <a:solidFill>
                  <a:srgbClr val="92D050"/>
                </a:solidFill>
              </a:rPr>
              <a:t>rackets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bg2"/>
                </a:solidFill>
              </a:rPr>
              <a:t>O</a:t>
            </a:r>
            <a:r>
              <a:rPr lang="en-US" sz="4800" dirty="0">
                <a:solidFill>
                  <a:schemeClr val="bg2"/>
                </a:solidFill>
              </a:rPr>
              <a:t>rders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bg2"/>
                </a:solidFill>
              </a:rPr>
              <a:t>D</a:t>
            </a:r>
            <a:r>
              <a:rPr lang="en-US" sz="4800" dirty="0">
                <a:solidFill>
                  <a:schemeClr val="bg2"/>
                </a:solidFill>
              </a:rPr>
              <a:t>ivision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bg2"/>
                </a:solidFill>
              </a:rPr>
              <a:t>M</a:t>
            </a:r>
            <a:r>
              <a:rPr lang="en-US" sz="4800" dirty="0">
                <a:solidFill>
                  <a:schemeClr val="bg2"/>
                </a:solidFill>
              </a:rPr>
              <a:t>ultiplication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bg2"/>
                </a:solidFill>
              </a:rPr>
              <a:t>A</a:t>
            </a:r>
            <a:r>
              <a:rPr lang="en-US" sz="4800" dirty="0">
                <a:solidFill>
                  <a:schemeClr val="bg2"/>
                </a:solidFill>
              </a:rPr>
              <a:t>ddition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bg2"/>
                </a:solidFill>
              </a:rPr>
              <a:t>S</a:t>
            </a:r>
            <a:r>
              <a:rPr lang="en-US" sz="4800" dirty="0">
                <a:solidFill>
                  <a:schemeClr val="bg2"/>
                </a:solidFill>
              </a:rPr>
              <a:t>ubtraction</a:t>
            </a:r>
            <a:endParaRPr lang="en-GB" sz="4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5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5C369-27D9-C8AC-2586-D41BAD3C8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4362"/>
            <a:ext cx="10515600" cy="7137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>
                <a:solidFill>
                  <a:srgbClr val="92D050"/>
                </a:solidFill>
              </a:rPr>
              <a:t>B</a:t>
            </a:r>
            <a:r>
              <a:rPr lang="en-US" sz="4800" dirty="0">
                <a:solidFill>
                  <a:srgbClr val="92D050"/>
                </a:solidFill>
              </a:rPr>
              <a:t>rackets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bg2"/>
                </a:solidFill>
              </a:rPr>
              <a:t>O</a:t>
            </a:r>
            <a:r>
              <a:rPr lang="en-US" sz="4800" dirty="0">
                <a:solidFill>
                  <a:schemeClr val="bg2"/>
                </a:solidFill>
              </a:rPr>
              <a:t>rders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bg2"/>
                </a:solidFill>
              </a:rPr>
              <a:t>D</a:t>
            </a:r>
            <a:r>
              <a:rPr lang="en-US" sz="4800" dirty="0">
                <a:solidFill>
                  <a:schemeClr val="bg2"/>
                </a:solidFill>
              </a:rPr>
              <a:t>ivision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bg2"/>
                </a:solidFill>
              </a:rPr>
              <a:t>M</a:t>
            </a:r>
            <a:r>
              <a:rPr lang="en-US" sz="4800" dirty="0">
                <a:solidFill>
                  <a:schemeClr val="bg2"/>
                </a:solidFill>
              </a:rPr>
              <a:t>ultiplication</a:t>
            </a:r>
          </a:p>
          <a:p>
            <a:pPr marL="0" indent="0">
              <a:buNone/>
            </a:pPr>
            <a:r>
              <a:rPr lang="en-US" sz="6600" dirty="0">
                <a:solidFill>
                  <a:srgbClr val="FFFF00"/>
                </a:solidFill>
              </a:rPr>
              <a:t>A</a:t>
            </a:r>
            <a:r>
              <a:rPr lang="en-US" sz="4800" dirty="0">
                <a:solidFill>
                  <a:srgbClr val="FFFF00"/>
                </a:solidFill>
              </a:rPr>
              <a:t>ddition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bg2"/>
                </a:solidFill>
              </a:rPr>
              <a:t>S</a:t>
            </a:r>
            <a:r>
              <a:rPr lang="en-US" sz="4800" dirty="0">
                <a:solidFill>
                  <a:schemeClr val="bg2"/>
                </a:solidFill>
              </a:rPr>
              <a:t>ubtraction</a:t>
            </a:r>
            <a:endParaRPr lang="en-GB" sz="4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22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08B71-B534-FFED-DB84-B93B861D2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5742"/>
            <a:ext cx="10515600" cy="53412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8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GB" sz="4800" dirty="0">
                <a:solidFill>
                  <a:schemeClr val="bg2"/>
                </a:solidFill>
              </a:rPr>
              <a:t>Adding foods together is easy!</a:t>
            </a:r>
          </a:p>
          <a:p>
            <a:pPr marL="0" indent="0">
              <a:buNone/>
            </a:pPr>
            <a:endParaRPr lang="en-GB" sz="48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GB" sz="4800" dirty="0">
              <a:solidFill>
                <a:schemeClr val="bg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5E9957-AF66-E720-D0D1-2ACAA98B632E}"/>
              </a:ext>
            </a:extLst>
          </p:cNvPr>
          <p:cNvGrpSpPr/>
          <p:nvPr/>
        </p:nvGrpSpPr>
        <p:grpSpPr>
          <a:xfrm>
            <a:off x="244698" y="2722817"/>
            <a:ext cx="11439331" cy="3936021"/>
            <a:chOff x="244698" y="2722817"/>
            <a:chExt cx="11439331" cy="393602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CD8A7F5-B704-D8BC-8D08-1EEE811A0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1782"/>
            <a:stretch/>
          </p:blipFill>
          <p:spPr>
            <a:xfrm>
              <a:off x="4301124" y="2722817"/>
              <a:ext cx="7382905" cy="156476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98188E9-276D-5FDF-982B-F01C4EE4C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7511" y="4583478"/>
              <a:ext cx="3000794" cy="182905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08589C5-6B2A-764E-C40C-B2930834A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60256" y="4287583"/>
              <a:ext cx="3223773" cy="700020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565BEF2-832B-37A0-D046-257542A62C6F}"/>
                </a:ext>
              </a:extLst>
            </p:cNvPr>
            <p:cNvGrpSpPr/>
            <p:nvPr/>
          </p:nvGrpSpPr>
          <p:grpSpPr>
            <a:xfrm>
              <a:off x="244698" y="2830634"/>
              <a:ext cx="4124901" cy="2667372"/>
              <a:chOff x="244698" y="2830634"/>
              <a:chExt cx="4124901" cy="266737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996FF5E-A65C-6577-0F8E-0E5C77291C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698" y="2830634"/>
                <a:ext cx="4124901" cy="2667372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5444617-32DC-75D6-F664-F590DA7C7335}"/>
                  </a:ext>
                </a:extLst>
              </p:cNvPr>
              <p:cNvSpPr/>
              <p:nvPr/>
            </p:nvSpPr>
            <p:spPr>
              <a:xfrm>
                <a:off x="244698" y="3505200"/>
                <a:ext cx="914371" cy="42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C3BB2CF-2886-5E0B-E8BD-39FA0DB5E7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55886" b="70186"/>
            <a:stretch/>
          </p:blipFill>
          <p:spPr>
            <a:xfrm>
              <a:off x="4301124" y="4169276"/>
              <a:ext cx="2657788" cy="48903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984783B-EF5F-F881-A520-8DD2AD4CB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54707" y="4658309"/>
              <a:ext cx="3667637" cy="2000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837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5C369-27D9-C8AC-2586-D41BAD3C8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4362"/>
            <a:ext cx="10515600" cy="7137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>
                <a:solidFill>
                  <a:srgbClr val="92D050"/>
                </a:solidFill>
              </a:rPr>
              <a:t>B</a:t>
            </a:r>
            <a:r>
              <a:rPr lang="en-US" sz="4800" dirty="0">
                <a:solidFill>
                  <a:srgbClr val="92D050"/>
                </a:solidFill>
              </a:rPr>
              <a:t>rackets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bg2"/>
                </a:solidFill>
              </a:rPr>
              <a:t>O</a:t>
            </a:r>
            <a:r>
              <a:rPr lang="en-US" sz="4800" dirty="0">
                <a:solidFill>
                  <a:schemeClr val="bg2"/>
                </a:solidFill>
              </a:rPr>
              <a:t>rders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bg2"/>
                </a:solidFill>
              </a:rPr>
              <a:t>D</a:t>
            </a:r>
            <a:r>
              <a:rPr lang="en-US" sz="4800" dirty="0">
                <a:solidFill>
                  <a:schemeClr val="bg2"/>
                </a:solidFill>
              </a:rPr>
              <a:t>ivision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bg2"/>
                </a:solidFill>
              </a:rPr>
              <a:t>M</a:t>
            </a:r>
            <a:r>
              <a:rPr lang="en-US" sz="4800" dirty="0">
                <a:solidFill>
                  <a:schemeClr val="bg2"/>
                </a:solidFill>
              </a:rPr>
              <a:t>ultiplication</a:t>
            </a:r>
          </a:p>
          <a:p>
            <a:pPr marL="0" indent="0">
              <a:buNone/>
            </a:pPr>
            <a:r>
              <a:rPr lang="en-US" sz="6600" dirty="0">
                <a:solidFill>
                  <a:srgbClr val="92D050"/>
                </a:solidFill>
              </a:rPr>
              <a:t>A</a:t>
            </a:r>
            <a:r>
              <a:rPr lang="en-US" sz="4800" dirty="0">
                <a:solidFill>
                  <a:srgbClr val="92D050"/>
                </a:solidFill>
              </a:rPr>
              <a:t>ddition</a:t>
            </a:r>
          </a:p>
          <a:p>
            <a:pPr marL="0" indent="0">
              <a:buNone/>
            </a:pPr>
            <a:r>
              <a:rPr lang="en-US" sz="6600" dirty="0">
                <a:solidFill>
                  <a:srgbClr val="FFFF00"/>
                </a:solidFill>
              </a:rPr>
              <a:t>S</a:t>
            </a:r>
            <a:r>
              <a:rPr lang="en-US" sz="4800" dirty="0">
                <a:solidFill>
                  <a:srgbClr val="FFFF00"/>
                </a:solidFill>
              </a:rPr>
              <a:t>ubtraction</a:t>
            </a:r>
            <a:endParaRPr lang="en-GB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2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08B71-B534-FFED-DB84-B93B861D2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5742"/>
            <a:ext cx="10515600" cy="53412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8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GB" sz="4800" dirty="0">
                <a:solidFill>
                  <a:schemeClr val="bg2"/>
                </a:solidFill>
              </a:rPr>
              <a:t>Subtracting food is easy(</a:t>
            </a:r>
            <a:r>
              <a:rPr lang="en-GB" sz="4800" dirty="0" err="1">
                <a:solidFill>
                  <a:schemeClr val="bg2"/>
                </a:solidFill>
              </a:rPr>
              <a:t>ish</a:t>
            </a:r>
            <a:r>
              <a:rPr lang="en-GB" sz="4800" dirty="0">
                <a:solidFill>
                  <a:schemeClr val="bg2"/>
                </a:solidFill>
              </a:rPr>
              <a:t>)</a:t>
            </a:r>
          </a:p>
          <a:p>
            <a:pPr marL="0" indent="0">
              <a:buNone/>
            </a:pPr>
            <a:endParaRPr lang="en-GB" sz="48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GB" sz="4800" dirty="0">
              <a:solidFill>
                <a:schemeClr val="bg2"/>
              </a:solidFill>
            </a:endParaRPr>
          </a:p>
        </p:txBody>
      </p:sp>
      <p:pic>
        <p:nvPicPr>
          <p:cNvPr id="1026" name="Picture 2" descr="Fork stacker or food separatist: what your eating habits say about you |  Food | The Guardian">
            <a:extLst>
              <a:ext uri="{FF2B5EF4-FFF2-40B4-BE49-F238E27FC236}">
                <a16:creationId xmlns:a16="http://schemas.microsoft.com/office/drawing/2014/main" id="{7D4A186D-1126-6BFA-61DB-BFAA265C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083" y="2511101"/>
            <a:ext cx="6667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01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5C369-27D9-C8AC-2586-D41BAD3C8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4362"/>
            <a:ext cx="10515600" cy="7137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>
                <a:solidFill>
                  <a:srgbClr val="92D050"/>
                </a:solidFill>
              </a:rPr>
              <a:t>B</a:t>
            </a:r>
            <a:r>
              <a:rPr lang="en-US" sz="4800" dirty="0">
                <a:solidFill>
                  <a:srgbClr val="92D050"/>
                </a:solidFill>
              </a:rPr>
              <a:t>rackets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bg2"/>
                </a:solidFill>
              </a:rPr>
              <a:t>O</a:t>
            </a:r>
            <a:r>
              <a:rPr lang="en-US" sz="4800" dirty="0">
                <a:solidFill>
                  <a:schemeClr val="bg2"/>
                </a:solidFill>
              </a:rPr>
              <a:t>rders</a:t>
            </a:r>
          </a:p>
          <a:p>
            <a:pPr marL="0" indent="0">
              <a:buNone/>
            </a:pPr>
            <a:r>
              <a:rPr lang="en-US" sz="6600" dirty="0">
                <a:solidFill>
                  <a:srgbClr val="FFFF00"/>
                </a:solidFill>
              </a:rPr>
              <a:t>D</a:t>
            </a:r>
            <a:r>
              <a:rPr lang="en-US" sz="4800" dirty="0">
                <a:solidFill>
                  <a:srgbClr val="FFFF00"/>
                </a:solidFill>
              </a:rPr>
              <a:t>ivision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bg2"/>
                </a:solidFill>
              </a:rPr>
              <a:t>M</a:t>
            </a:r>
            <a:r>
              <a:rPr lang="en-US" sz="4800" dirty="0">
                <a:solidFill>
                  <a:schemeClr val="bg2"/>
                </a:solidFill>
              </a:rPr>
              <a:t>ultiplication</a:t>
            </a:r>
          </a:p>
          <a:p>
            <a:pPr marL="0" indent="0">
              <a:buNone/>
            </a:pPr>
            <a:r>
              <a:rPr lang="en-US" sz="6600" dirty="0">
                <a:solidFill>
                  <a:srgbClr val="92D050"/>
                </a:solidFill>
              </a:rPr>
              <a:t>A</a:t>
            </a:r>
            <a:r>
              <a:rPr lang="en-US" sz="4800" dirty="0">
                <a:solidFill>
                  <a:srgbClr val="92D050"/>
                </a:solidFill>
              </a:rPr>
              <a:t>ddition</a:t>
            </a:r>
          </a:p>
          <a:p>
            <a:pPr marL="0" indent="0">
              <a:buNone/>
            </a:pPr>
            <a:r>
              <a:rPr lang="en-US" sz="6600" dirty="0">
                <a:solidFill>
                  <a:srgbClr val="92D050"/>
                </a:solidFill>
              </a:rPr>
              <a:t>S</a:t>
            </a:r>
            <a:r>
              <a:rPr lang="en-US" sz="4800" dirty="0">
                <a:solidFill>
                  <a:srgbClr val="92D050"/>
                </a:solidFill>
              </a:rPr>
              <a:t>ubtraction</a:t>
            </a:r>
            <a:endParaRPr lang="en-GB" sz="4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63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4678</TotalTime>
  <Words>132</Words>
  <Application>Microsoft Office PowerPoint</Application>
  <PresentationFormat>Widescreen</PresentationFormat>
  <Paragraphs>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“A BODMAS Sandwich”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Mathsjam slides</dc:title>
  <dc:creator>WALLACE, CLARE L.</dc:creator>
  <cp:lastModifiedBy>WALLACE, CLARE L.</cp:lastModifiedBy>
  <cp:revision>11</cp:revision>
  <dcterms:created xsi:type="dcterms:W3CDTF">2022-10-29T10:47:25Z</dcterms:created>
  <dcterms:modified xsi:type="dcterms:W3CDTF">2022-11-19T09:46:21Z</dcterms:modified>
</cp:coreProperties>
</file>