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4" r:id="rId8"/>
    <p:sldId id="267"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0D770-0134-8E96-5CB6-905E5C6F15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0C31CB4-EBF3-8EB6-D63D-C427CCFFC9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017EA82-8606-5338-C5DE-72451460C9F3}"/>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5" name="Footer Placeholder 4">
            <a:extLst>
              <a:ext uri="{FF2B5EF4-FFF2-40B4-BE49-F238E27FC236}">
                <a16:creationId xmlns:a16="http://schemas.microsoft.com/office/drawing/2014/main" id="{28ED1506-F1D9-4B36-A0E2-EB27CA1F777C}"/>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80EBA94-64D6-55D7-D7EA-50EF7A9DD3F2}"/>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1458735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37232-F238-7379-9C62-0AC8B07CAB4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53B9D1-AE58-3889-3038-7BE1ED705D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C77F6A-C20A-E6F6-B289-2B87FCD78248}"/>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5" name="Footer Placeholder 4">
            <a:extLst>
              <a:ext uri="{FF2B5EF4-FFF2-40B4-BE49-F238E27FC236}">
                <a16:creationId xmlns:a16="http://schemas.microsoft.com/office/drawing/2014/main" id="{ECE088F0-0FFC-7550-5142-EAD002640F1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5F05ACCB-750A-C88D-2B07-5D9B7F32D0AB}"/>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1772520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3D2015-1BAA-3721-3E49-C6352AEE5A6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5DD778-6323-3304-A8A3-F5B1DB66AD6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FD5C3D-85CC-88C1-0043-E9936CD52F55}"/>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5" name="Footer Placeholder 4">
            <a:extLst>
              <a:ext uri="{FF2B5EF4-FFF2-40B4-BE49-F238E27FC236}">
                <a16:creationId xmlns:a16="http://schemas.microsoft.com/office/drawing/2014/main" id="{653F3B7E-BFE9-8AA2-8EFF-B115B8CAB8A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938DF5B9-75E2-646F-0EAB-10D0DAE6C0CA}"/>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2301152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4ED76-C76A-5F44-5A9E-5BC34278D4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C14EDD-9EB9-79C9-3991-6B9732804E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F5C301-44E9-1C5E-008B-4F6D28FEDBF6}"/>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5" name="Footer Placeholder 4">
            <a:extLst>
              <a:ext uri="{FF2B5EF4-FFF2-40B4-BE49-F238E27FC236}">
                <a16:creationId xmlns:a16="http://schemas.microsoft.com/office/drawing/2014/main" id="{5B637584-66A8-C119-3783-B406712BAA3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85F99B3-A22D-E2A4-60A2-8F8B6B763B0E}"/>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1229101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8515C-76CC-28F6-5331-29B3BEC0F2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9994159-A471-6650-6330-D5D84AA457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F18453-A550-D91D-100A-552D76AFDCBA}"/>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5" name="Footer Placeholder 4">
            <a:extLst>
              <a:ext uri="{FF2B5EF4-FFF2-40B4-BE49-F238E27FC236}">
                <a16:creationId xmlns:a16="http://schemas.microsoft.com/office/drawing/2014/main" id="{9648DD6B-54D4-EB42-AB94-E9C7B7354897}"/>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9F0EBE9-A203-9027-ABA5-E99501A65AFD}"/>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966992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4C32F-6734-0928-4743-DD8B02727D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5F12AFA-6D4E-1BB2-6194-CFADF47A0D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AD16799-A602-ADC2-CCF8-E52BEDA0CB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C53B9AF-F544-D847-7B46-0138855499A4}"/>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6" name="Footer Placeholder 5">
            <a:extLst>
              <a:ext uri="{FF2B5EF4-FFF2-40B4-BE49-F238E27FC236}">
                <a16:creationId xmlns:a16="http://schemas.microsoft.com/office/drawing/2014/main" id="{28632F6F-998E-24C4-F731-B2AD69CE0DC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85C9084-1A0C-C9ED-20DD-4052E8B2CB61}"/>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3227893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29377-1B89-D9E6-BB60-FB4D346415A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197D033-5A9D-41D6-D87D-39A163E206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64E150-FF4C-9106-22AB-9C31909C322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94B7A4A-0CD1-2034-0E8E-B0C6B74F49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90293F7-4CF2-7C1F-20DF-25A8DAA35A0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71BA05-582D-3AA1-3E94-6B14014FFDE2}"/>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8" name="Footer Placeholder 7">
            <a:extLst>
              <a:ext uri="{FF2B5EF4-FFF2-40B4-BE49-F238E27FC236}">
                <a16:creationId xmlns:a16="http://schemas.microsoft.com/office/drawing/2014/main" id="{D5989ECA-E6E8-1C3C-55B7-DD3A6C4C9359}"/>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F01A352-A12A-123E-7782-BED628411909}"/>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2573394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4CFC4-4F5F-4FBF-4D6C-78DC596E5C1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78494BB-8121-CE25-07A4-37A43C22F8A4}"/>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4" name="Footer Placeholder 3">
            <a:extLst>
              <a:ext uri="{FF2B5EF4-FFF2-40B4-BE49-F238E27FC236}">
                <a16:creationId xmlns:a16="http://schemas.microsoft.com/office/drawing/2014/main" id="{B394709A-EF1F-DC8D-5737-D3826A3707F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232D694-E119-AEC6-BA44-91FE94447F1D}"/>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883393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5B7139-E772-C4F3-F2CA-F6D26E5ABB88}"/>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3" name="Footer Placeholder 2">
            <a:extLst>
              <a:ext uri="{FF2B5EF4-FFF2-40B4-BE49-F238E27FC236}">
                <a16:creationId xmlns:a16="http://schemas.microsoft.com/office/drawing/2014/main" id="{D5476093-19BA-E28B-7023-DDD6DAFC5731}"/>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F9343F79-FBBD-04DB-5EDE-8814FDF2D106}"/>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258114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B2BD0-B072-A99E-622F-F01FC2FAF6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F80F882-4E6B-72DE-F49A-49E182ECC1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55B2F05-1B81-2F34-4FB8-BB1687D967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AF51C5-9FEE-5758-4D7B-D9AB4D660580}"/>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6" name="Footer Placeholder 5">
            <a:extLst>
              <a:ext uri="{FF2B5EF4-FFF2-40B4-BE49-F238E27FC236}">
                <a16:creationId xmlns:a16="http://schemas.microsoft.com/office/drawing/2014/main" id="{1EFB427E-FB0F-30B0-D459-3B85C8DC607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9181A57-0081-F45F-416B-4A56992A662E}"/>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421132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093DF-CFD3-38E4-D97F-408FD1577D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8E17A3A-D859-8413-22F8-86C0EBB960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21635C6-0598-ADB8-1033-39BFA42C32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7A8A14-E75F-6AB1-F3AC-0FD0AA01CFEB}"/>
              </a:ext>
            </a:extLst>
          </p:cNvPr>
          <p:cNvSpPr>
            <a:spLocks noGrp="1"/>
          </p:cNvSpPr>
          <p:nvPr>
            <p:ph type="dt" sz="half" idx="10"/>
          </p:nvPr>
        </p:nvSpPr>
        <p:spPr/>
        <p:txBody>
          <a:bodyPr/>
          <a:lstStyle/>
          <a:p>
            <a:fld id="{5C022025-BDFC-42B7-A75E-E3E04C013B81}" type="datetimeFigureOut">
              <a:rPr lang="en-GB" smtClean="0"/>
              <a:t>15/11/2022</a:t>
            </a:fld>
            <a:endParaRPr lang="en-GB" dirty="0"/>
          </a:p>
        </p:txBody>
      </p:sp>
      <p:sp>
        <p:nvSpPr>
          <p:cNvPr id="6" name="Footer Placeholder 5">
            <a:extLst>
              <a:ext uri="{FF2B5EF4-FFF2-40B4-BE49-F238E27FC236}">
                <a16:creationId xmlns:a16="http://schemas.microsoft.com/office/drawing/2014/main" id="{C6102F27-5D35-C67A-6AF5-F0AF8E89F445}"/>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A21F3FC-8B69-51DA-A184-23F0509B03DF}"/>
              </a:ext>
            </a:extLst>
          </p:cNvPr>
          <p:cNvSpPr>
            <a:spLocks noGrp="1"/>
          </p:cNvSpPr>
          <p:nvPr>
            <p:ph type="sldNum" sz="quarter" idx="12"/>
          </p:nvPr>
        </p:nvSpPr>
        <p:spPr/>
        <p:txBody>
          <a:bodyPr/>
          <a:lstStyle/>
          <a:p>
            <a:fld id="{43EC1F8A-09CB-4F69-86ED-CB2ABEE45998}" type="slidenum">
              <a:rPr lang="en-GB" smtClean="0"/>
              <a:t>‹#›</a:t>
            </a:fld>
            <a:endParaRPr lang="en-GB" dirty="0"/>
          </a:p>
        </p:txBody>
      </p:sp>
    </p:spTree>
    <p:extLst>
      <p:ext uri="{BB962C8B-B14F-4D97-AF65-F5344CB8AC3E}">
        <p14:creationId xmlns:p14="http://schemas.microsoft.com/office/powerpoint/2010/main" val="1575598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2EA6E8-A641-7B74-107C-DE1CD3B019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2955CF-0156-8B02-B46B-F7693FB7A5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BAF98DB-A5CA-2CF4-BE2A-44C177A7E8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022025-BDFC-42B7-A75E-E3E04C013B81}" type="datetimeFigureOut">
              <a:rPr lang="en-GB" smtClean="0"/>
              <a:t>15/11/2022</a:t>
            </a:fld>
            <a:endParaRPr lang="en-GB" dirty="0"/>
          </a:p>
        </p:txBody>
      </p:sp>
      <p:sp>
        <p:nvSpPr>
          <p:cNvPr id="5" name="Footer Placeholder 4">
            <a:extLst>
              <a:ext uri="{FF2B5EF4-FFF2-40B4-BE49-F238E27FC236}">
                <a16:creationId xmlns:a16="http://schemas.microsoft.com/office/drawing/2014/main" id="{A9EE1A27-C621-CB2B-13C7-3C6A0B390C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F50E81E6-3702-7073-A5B1-DB2D029E6F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EC1F8A-09CB-4F69-86ED-CB2ABEE45998}" type="slidenum">
              <a:rPr lang="en-GB" smtClean="0"/>
              <a:t>‹#›</a:t>
            </a:fld>
            <a:endParaRPr lang="en-GB" dirty="0"/>
          </a:p>
        </p:txBody>
      </p:sp>
    </p:spTree>
    <p:extLst>
      <p:ext uri="{BB962C8B-B14F-4D97-AF65-F5344CB8AC3E}">
        <p14:creationId xmlns:p14="http://schemas.microsoft.com/office/powerpoint/2010/main" val="2593228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8E0C1-B6FE-3805-1780-FA6545222AB3}"/>
              </a:ext>
            </a:extLst>
          </p:cNvPr>
          <p:cNvSpPr>
            <a:spLocks noGrp="1"/>
          </p:cNvSpPr>
          <p:nvPr>
            <p:ph type="ctrTitle"/>
          </p:nvPr>
        </p:nvSpPr>
        <p:spPr/>
        <p:txBody>
          <a:bodyPr/>
          <a:lstStyle/>
          <a:p>
            <a:r>
              <a:rPr lang="en-GB" dirty="0"/>
              <a:t>What do we mean by</a:t>
            </a:r>
            <a:br>
              <a:rPr lang="en-GB" dirty="0"/>
            </a:br>
            <a:r>
              <a:rPr lang="en-GB" dirty="0"/>
              <a:t>1=0.9 reoccurring</a:t>
            </a:r>
          </a:p>
        </p:txBody>
      </p:sp>
      <p:sp>
        <p:nvSpPr>
          <p:cNvPr id="3" name="Subtitle 2">
            <a:extLst>
              <a:ext uri="{FF2B5EF4-FFF2-40B4-BE49-F238E27FC236}">
                <a16:creationId xmlns:a16="http://schemas.microsoft.com/office/drawing/2014/main" id="{EC786D3C-4F16-A3DE-B7F5-132FC4D726A5}"/>
              </a:ext>
            </a:extLst>
          </p:cNvPr>
          <p:cNvSpPr>
            <a:spLocks noGrp="1"/>
          </p:cNvSpPr>
          <p:nvPr>
            <p:ph type="subTitle" idx="1"/>
          </p:nvPr>
        </p:nvSpPr>
        <p:spPr/>
        <p:txBody>
          <a:bodyPr>
            <a:normAutofit/>
          </a:bodyPr>
          <a:lstStyle/>
          <a:p>
            <a:r>
              <a:rPr lang="en-GB" sz="4400" dirty="0"/>
              <a:t>A conversation with a none Mathematician  who will not believe it</a:t>
            </a:r>
          </a:p>
          <a:p>
            <a:endParaRPr lang="en-GB" sz="4400" dirty="0"/>
          </a:p>
        </p:txBody>
      </p:sp>
    </p:spTree>
    <p:extLst>
      <p:ext uri="{BB962C8B-B14F-4D97-AF65-F5344CB8AC3E}">
        <p14:creationId xmlns:p14="http://schemas.microsoft.com/office/powerpoint/2010/main" val="3327442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7299A-AB2C-8299-19EC-62B71D2FBB0C}"/>
              </a:ext>
            </a:extLst>
          </p:cNvPr>
          <p:cNvSpPr>
            <a:spLocks noGrp="1"/>
          </p:cNvSpPr>
          <p:nvPr>
            <p:ph type="title"/>
          </p:nvPr>
        </p:nvSpPr>
        <p:spPr/>
        <p:txBody>
          <a:bodyPr/>
          <a:lstStyle/>
          <a:p>
            <a:r>
              <a:rPr lang="en-GB" dirty="0"/>
              <a:t>Further considerations</a:t>
            </a:r>
          </a:p>
        </p:txBody>
      </p:sp>
      <p:sp>
        <p:nvSpPr>
          <p:cNvPr id="3" name="Content Placeholder 2">
            <a:extLst>
              <a:ext uri="{FF2B5EF4-FFF2-40B4-BE49-F238E27FC236}">
                <a16:creationId xmlns:a16="http://schemas.microsoft.com/office/drawing/2014/main" id="{F2F4170E-39A0-1E3F-AAB7-C3D0921EFD32}"/>
              </a:ext>
            </a:extLst>
          </p:cNvPr>
          <p:cNvSpPr>
            <a:spLocks noGrp="1"/>
          </p:cNvSpPr>
          <p:nvPr>
            <p:ph idx="1"/>
          </p:nvPr>
        </p:nvSpPr>
        <p:spPr/>
        <p:txBody>
          <a:bodyPr>
            <a:normAutofit lnSpcReduction="10000"/>
          </a:bodyPr>
          <a:lstStyle/>
          <a:p>
            <a:r>
              <a:rPr lang="en-GB" dirty="0"/>
              <a:t>Reoccurring expansions of fractions are a product of the number system being used.</a:t>
            </a:r>
          </a:p>
          <a:p>
            <a:pPr lvl="1"/>
            <a:r>
              <a:rPr lang="en-GB" dirty="0"/>
              <a:t>Using a base 12 1/3 becomes 0.4, 2/3 = 0.8 so 3/3 = 1</a:t>
            </a:r>
          </a:p>
          <a:p>
            <a:pPr lvl="1"/>
            <a:r>
              <a:rPr lang="en-GB" dirty="0"/>
              <a:t>But other fractions become recurring sequences</a:t>
            </a:r>
          </a:p>
          <a:p>
            <a:r>
              <a:rPr lang="en-GB" dirty="0"/>
              <a:t>What about other number systems</a:t>
            </a:r>
          </a:p>
          <a:p>
            <a:r>
              <a:rPr lang="en-GB" dirty="0"/>
              <a:t>Just come across Surreal numbers  and in this number system it seems that 1 and 0.99… are not equal ? </a:t>
            </a:r>
          </a:p>
          <a:p>
            <a:r>
              <a:rPr lang="en-GB" dirty="0"/>
              <a:t> In this system each real number is surrounded by surreal numbers which are closer to it than any other real numbers  0.99.. Can be expressed as a surreal number that is not equal to the surreal number 1</a:t>
            </a:r>
          </a:p>
          <a:p>
            <a:pPr lvl="1"/>
            <a:endParaRPr lang="en-GB" dirty="0"/>
          </a:p>
        </p:txBody>
      </p:sp>
    </p:spTree>
    <p:extLst>
      <p:ext uri="{BB962C8B-B14F-4D97-AF65-F5344CB8AC3E}">
        <p14:creationId xmlns:p14="http://schemas.microsoft.com/office/powerpoint/2010/main" val="2949504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63F56-A637-C85F-1D08-B3FDB27C7ED9}"/>
              </a:ext>
            </a:extLst>
          </p:cNvPr>
          <p:cNvSpPr>
            <a:spLocks noGrp="1"/>
          </p:cNvSpPr>
          <p:nvPr>
            <p:ph type="title"/>
          </p:nvPr>
        </p:nvSpPr>
        <p:spPr/>
        <p:txBody>
          <a:bodyPr/>
          <a:lstStyle/>
          <a:p>
            <a:r>
              <a:rPr lang="en-GB" dirty="0"/>
              <a:t>How I first came across this idea</a:t>
            </a:r>
          </a:p>
        </p:txBody>
      </p:sp>
      <p:sp>
        <p:nvSpPr>
          <p:cNvPr id="3" name="Content Placeholder 2">
            <a:extLst>
              <a:ext uri="{FF2B5EF4-FFF2-40B4-BE49-F238E27FC236}">
                <a16:creationId xmlns:a16="http://schemas.microsoft.com/office/drawing/2014/main" id="{E0DD0CF1-3445-06BB-C925-30D486885A89}"/>
              </a:ext>
            </a:extLst>
          </p:cNvPr>
          <p:cNvSpPr>
            <a:spLocks noGrp="1"/>
          </p:cNvSpPr>
          <p:nvPr>
            <p:ph idx="1"/>
          </p:nvPr>
        </p:nvSpPr>
        <p:spPr/>
        <p:txBody>
          <a:bodyPr/>
          <a:lstStyle/>
          <a:p>
            <a:r>
              <a:rPr lang="en-GB" dirty="0"/>
              <a:t>At Open University Summer School for the Maths foundation Course</a:t>
            </a:r>
          </a:p>
          <a:p>
            <a:r>
              <a:rPr lang="en-GB" dirty="0"/>
              <a:t>Every Morning 15 minutes of Quick fire questions such as</a:t>
            </a:r>
          </a:p>
          <a:p>
            <a:pPr lvl="1"/>
            <a:r>
              <a:rPr lang="en-GB" dirty="0"/>
              <a:t>Is 1 &gt; 0.9 reoccurring </a:t>
            </a:r>
          </a:p>
          <a:p>
            <a:r>
              <a:rPr lang="en-GB" dirty="0"/>
              <a:t>Answer 1= 0.9 recurring </a:t>
            </a:r>
          </a:p>
          <a:p>
            <a:r>
              <a:rPr lang="en-GB" dirty="0"/>
              <a:t>Proof they gave</a:t>
            </a:r>
          </a:p>
          <a:p>
            <a:pPr lvl="1"/>
            <a:r>
              <a:rPr lang="en-GB" dirty="0"/>
              <a:t>If two real numbers are different then by the density property of the real numbers there is a third number which is the average of the two sitting between them</a:t>
            </a:r>
          </a:p>
          <a:p>
            <a:pPr lvl="1"/>
            <a:r>
              <a:rPr lang="en-GB" dirty="0"/>
              <a:t>But 1 + 0.9… = 1.9… and 1.9../2 = .9… hence 1 = 0.9..</a:t>
            </a:r>
          </a:p>
          <a:p>
            <a:pPr marL="0" indent="0">
              <a:buNone/>
            </a:pPr>
            <a:endParaRPr lang="en-GB" dirty="0"/>
          </a:p>
          <a:p>
            <a:endParaRPr lang="en-GB" dirty="0"/>
          </a:p>
          <a:p>
            <a:pPr lvl="1"/>
            <a:endParaRPr lang="en-GB" dirty="0"/>
          </a:p>
          <a:p>
            <a:pPr lvl="1"/>
            <a:endParaRPr lang="en-GB" dirty="0"/>
          </a:p>
        </p:txBody>
      </p:sp>
    </p:spTree>
    <p:extLst>
      <p:ext uri="{BB962C8B-B14F-4D97-AF65-F5344CB8AC3E}">
        <p14:creationId xmlns:p14="http://schemas.microsoft.com/office/powerpoint/2010/main" val="320480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51B0B-B9EB-6531-B011-0C666DF7E40F}"/>
              </a:ext>
            </a:extLst>
          </p:cNvPr>
          <p:cNvSpPr>
            <a:spLocks noGrp="1"/>
          </p:cNvSpPr>
          <p:nvPr>
            <p:ph type="title"/>
          </p:nvPr>
        </p:nvSpPr>
        <p:spPr/>
        <p:txBody>
          <a:bodyPr/>
          <a:lstStyle/>
          <a:p>
            <a:r>
              <a:rPr lang="en-GB" dirty="0"/>
              <a:t>Reaction of my friend </a:t>
            </a:r>
          </a:p>
        </p:txBody>
      </p:sp>
      <p:sp>
        <p:nvSpPr>
          <p:cNvPr id="3" name="Content Placeholder 2">
            <a:extLst>
              <a:ext uri="{FF2B5EF4-FFF2-40B4-BE49-F238E27FC236}">
                <a16:creationId xmlns:a16="http://schemas.microsoft.com/office/drawing/2014/main" id="{FAAB9870-71B2-4C29-26B1-0B95FC857883}"/>
              </a:ext>
            </a:extLst>
          </p:cNvPr>
          <p:cNvSpPr>
            <a:spLocks noGrp="1"/>
          </p:cNvSpPr>
          <p:nvPr>
            <p:ph idx="1"/>
          </p:nvPr>
        </p:nvSpPr>
        <p:spPr/>
        <p:txBody>
          <a:bodyPr/>
          <a:lstStyle/>
          <a:p>
            <a:r>
              <a:rPr lang="en-GB" dirty="0"/>
              <a:t>Very intelligent </a:t>
            </a:r>
          </a:p>
          <a:p>
            <a:r>
              <a:rPr lang="en-GB" dirty="0"/>
              <a:t>First in History and politics</a:t>
            </a:r>
          </a:p>
          <a:p>
            <a:r>
              <a:rPr lang="en-GB" dirty="0"/>
              <a:t>But claimed he got a head ache when he considered or thought of any mathematical ideas</a:t>
            </a:r>
          </a:p>
          <a:p>
            <a:r>
              <a:rPr lang="en-GB" dirty="0"/>
              <a:t>His reaction</a:t>
            </a:r>
          </a:p>
          <a:p>
            <a:pPr lvl="1"/>
            <a:r>
              <a:rPr lang="en-GB" dirty="0"/>
              <a:t>Disbelief</a:t>
            </a:r>
          </a:p>
          <a:p>
            <a:pPr lvl="1"/>
            <a:r>
              <a:rPr lang="en-GB" dirty="0"/>
              <a:t>This is some sort of mathematical slight of hand</a:t>
            </a:r>
          </a:p>
          <a:p>
            <a:pPr lvl="1"/>
            <a:r>
              <a:rPr lang="en-GB" dirty="0"/>
              <a:t>No  way they can be the same </a:t>
            </a:r>
          </a:p>
          <a:p>
            <a:r>
              <a:rPr lang="en-GB" dirty="0"/>
              <a:t>My reaction :- come up with further proofs to try and convince him</a:t>
            </a:r>
          </a:p>
          <a:p>
            <a:pPr lvl="1"/>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434435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368CB-BDF7-2892-3648-8EB08B085138}"/>
              </a:ext>
            </a:extLst>
          </p:cNvPr>
          <p:cNvSpPr>
            <a:spLocks noGrp="1"/>
          </p:cNvSpPr>
          <p:nvPr>
            <p:ph type="title"/>
          </p:nvPr>
        </p:nvSpPr>
        <p:spPr/>
        <p:txBody>
          <a:bodyPr/>
          <a:lstStyle/>
          <a:p>
            <a:r>
              <a:rPr lang="en-GB" dirty="0"/>
              <a:t>Two further proofs</a:t>
            </a:r>
          </a:p>
        </p:txBody>
      </p:sp>
      <p:sp>
        <p:nvSpPr>
          <p:cNvPr id="5" name="Content Placeholder 4">
            <a:extLst>
              <a:ext uri="{FF2B5EF4-FFF2-40B4-BE49-F238E27FC236}">
                <a16:creationId xmlns:a16="http://schemas.microsoft.com/office/drawing/2014/main" id="{445B5778-C912-21BE-BD31-34ADEA1C81B8}"/>
              </a:ext>
            </a:extLst>
          </p:cNvPr>
          <p:cNvSpPr>
            <a:spLocks noGrp="1"/>
          </p:cNvSpPr>
          <p:nvPr>
            <p:ph idx="1"/>
          </p:nvPr>
        </p:nvSpPr>
        <p:spPr/>
        <p:txBody>
          <a:bodyPr/>
          <a:lstStyle/>
          <a:p>
            <a:r>
              <a:rPr lang="en-GB" dirty="0"/>
              <a:t>Proof 1</a:t>
            </a:r>
          </a:p>
          <a:p>
            <a:pPr lvl="1"/>
            <a:r>
              <a:rPr lang="en-GB" dirty="0"/>
              <a:t>Let s = 0.9..  = 9/10 + 9/100 +9/1000 + …</a:t>
            </a:r>
          </a:p>
          <a:p>
            <a:pPr lvl="1"/>
            <a:r>
              <a:rPr lang="en-GB" dirty="0"/>
              <a:t>10s = 9 + 9/10 + 9/100 + 9/1000+ …</a:t>
            </a:r>
          </a:p>
          <a:p>
            <a:pPr lvl="1"/>
            <a:r>
              <a:rPr lang="en-GB" dirty="0"/>
              <a:t>10s = 9 + s =&gt; 9s = 9 =&gt; s = 1</a:t>
            </a:r>
          </a:p>
          <a:p>
            <a:r>
              <a:rPr lang="en-GB" dirty="0"/>
              <a:t>Proof 2 </a:t>
            </a:r>
          </a:p>
          <a:p>
            <a:pPr lvl="1"/>
            <a:r>
              <a:rPr lang="en-GB" dirty="0"/>
              <a:t>1/3 = 0.3..</a:t>
            </a:r>
          </a:p>
          <a:p>
            <a:pPr lvl="1"/>
            <a:r>
              <a:rPr lang="en-GB" dirty="0"/>
              <a:t>3X1/3 = 3 x 0.3. . </a:t>
            </a:r>
          </a:p>
          <a:p>
            <a:pPr lvl="1"/>
            <a:r>
              <a:rPr lang="en-GB" dirty="0"/>
              <a:t>1 = 0.9..</a:t>
            </a:r>
          </a:p>
          <a:p>
            <a:r>
              <a:rPr lang="en-GB" dirty="0"/>
              <a:t>My friends reaction </a:t>
            </a:r>
          </a:p>
          <a:p>
            <a:pPr lvl="1"/>
            <a:r>
              <a:rPr lang="en-GB" dirty="0"/>
              <a:t>Just further Mathematical slight of hand</a:t>
            </a:r>
          </a:p>
          <a:p>
            <a:pPr lvl="1"/>
            <a:endParaRPr lang="en-GB" dirty="0"/>
          </a:p>
          <a:p>
            <a:pPr lvl="1"/>
            <a:endParaRPr lang="en-GB" dirty="0"/>
          </a:p>
          <a:p>
            <a:pPr lvl="1"/>
            <a:endParaRPr lang="en-GB" dirty="0"/>
          </a:p>
        </p:txBody>
      </p:sp>
    </p:spTree>
    <p:extLst>
      <p:ext uri="{BB962C8B-B14F-4D97-AF65-F5344CB8AC3E}">
        <p14:creationId xmlns:p14="http://schemas.microsoft.com/office/powerpoint/2010/main" val="26764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DD15B-2046-9E3D-330D-9B947D52AAD2}"/>
              </a:ext>
            </a:extLst>
          </p:cNvPr>
          <p:cNvSpPr>
            <a:spLocks noGrp="1"/>
          </p:cNvSpPr>
          <p:nvPr>
            <p:ph type="title"/>
          </p:nvPr>
        </p:nvSpPr>
        <p:spPr>
          <a:xfrm>
            <a:off x="731520" y="365125"/>
            <a:ext cx="10622280" cy="904875"/>
          </a:xfrm>
        </p:spPr>
        <p:txBody>
          <a:bodyPr>
            <a:normAutofit fontScale="90000"/>
          </a:bodyPr>
          <a:lstStyle/>
          <a:p>
            <a:pPr algn="ctr"/>
            <a:r>
              <a:rPr lang="en-GB" dirty="0"/>
              <a:t>So why does my Friend not accept these proofs ?</a:t>
            </a:r>
          </a:p>
        </p:txBody>
      </p:sp>
      <p:sp>
        <p:nvSpPr>
          <p:cNvPr id="3" name="Content Placeholder 2">
            <a:extLst>
              <a:ext uri="{FF2B5EF4-FFF2-40B4-BE49-F238E27FC236}">
                <a16:creationId xmlns:a16="http://schemas.microsoft.com/office/drawing/2014/main" id="{A67F176D-2FE6-8B95-B27D-0F1FB83978C7}"/>
              </a:ext>
            </a:extLst>
          </p:cNvPr>
          <p:cNvSpPr>
            <a:spLocks noGrp="1"/>
          </p:cNvSpPr>
          <p:nvPr>
            <p:ph idx="1"/>
          </p:nvPr>
        </p:nvSpPr>
        <p:spPr>
          <a:xfrm>
            <a:off x="838200" y="1405890"/>
            <a:ext cx="10815320" cy="5208270"/>
          </a:xfrm>
        </p:spPr>
        <p:txBody>
          <a:bodyPr>
            <a:normAutofit fontScale="25000" lnSpcReduction="20000"/>
          </a:bodyPr>
          <a:lstStyle/>
          <a:p>
            <a:r>
              <a:rPr lang="en-GB" sz="11200" dirty="0"/>
              <a:t>All three proofs assume</a:t>
            </a:r>
          </a:p>
          <a:p>
            <a:pPr lvl="1"/>
            <a:r>
              <a:rPr lang="en-GB" sz="9600" dirty="0"/>
              <a:t> that numbers like 0.9.. and 0.3.. Exist </a:t>
            </a:r>
          </a:p>
          <a:p>
            <a:pPr lvl="1"/>
            <a:r>
              <a:rPr lang="en-GB" sz="9600" dirty="0"/>
              <a:t>That you can treat then algebraically in the same way as none-reoccurring numbers</a:t>
            </a:r>
          </a:p>
          <a:p>
            <a:r>
              <a:rPr lang="en-GB" sz="11200" dirty="0"/>
              <a:t>Are these assumptions valid or was my friend right to be cynical </a:t>
            </a:r>
          </a:p>
          <a:p>
            <a:r>
              <a:rPr lang="en-GB" sz="9600" dirty="0"/>
              <a:t>What happens if we apply a similar technique the other way that is to .9.0 </a:t>
            </a:r>
          </a:p>
          <a:p>
            <a:pPr lvl="1"/>
            <a:r>
              <a:rPr lang="en-GB" sz="9600" dirty="0"/>
              <a:t>let s =. .9.0  = 9 +9X10 + 9X100 + 9 X1000 ….</a:t>
            </a:r>
          </a:p>
          <a:p>
            <a:pPr lvl="1"/>
            <a:r>
              <a:rPr lang="en-GB" sz="9600" dirty="0"/>
              <a:t>10s = 9X10 + 9 X100 +9X1000.. = s -9</a:t>
            </a:r>
          </a:p>
          <a:p>
            <a:pPr lvl="1"/>
            <a:r>
              <a:rPr lang="en-GB" sz="9600" dirty="0"/>
              <a:t>9s = -9 =&gt; s = -1</a:t>
            </a:r>
          </a:p>
          <a:p>
            <a:pPr lvl="1"/>
            <a:r>
              <a:rPr lang="en-GB" sz="9600" dirty="0"/>
              <a:t>Clearly not a reasonable answer !!</a:t>
            </a:r>
          </a:p>
          <a:p>
            <a:r>
              <a:rPr lang="en-GB" sz="11200" dirty="0"/>
              <a:t>What about ...9.9…  apply the same reasoning we get S = 0</a:t>
            </a:r>
          </a:p>
          <a:p>
            <a:r>
              <a:rPr lang="en-GB" sz="11200" dirty="0"/>
              <a:t>So it seems we are on dangerous ground when we try to apply  algebraic procedure to reoccurring numbers  </a:t>
            </a:r>
          </a:p>
          <a:p>
            <a:r>
              <a:rPr lang="en-GB" sz="11200" dirty="0"/>
              <a:t>Seems my friend was right</a:t>
            </a:r>
          </a:p>
          <a:p>
            <a:pPr marL="457200" lvl="1" indent="0">
              <a:buNone/>
            </a:pPr>
            <a:endParaRPr lang="en-GB" sz="4500" dirty="0"/>
          </a:p>
          <a:p>
            <a:pPr lvl="1"/>
            <a:endParaRPr lang="en-GB" dirty="0"/>
          </a:p>
          <a:p>
            <a:pPr lvl="1"/>
            <a:endParaRPr lang="en-GB" dirty="0"/>
          </a:p>
          <a:p>
            <a:pPr lvl="1"/>
            <a:endParaRPr lang="en-GB" dirty="0"/>
          </a:p>
          <a:p>
            <a:pPr marL="0" indent="0">
              <a:buNone/>
            </a:pPr>
            <a:r>
              <a:rPr lang="en-GB" dirty="0"/>
              <a:t>	</a:t>
            </a:r>
          </a:p>
          <a:p>
            <a:endParaRPr lang="en-GB" dirty="0"/>
          </a:p>
          <a:p>
            <a:endParaRPr lang="en-GB" dirty="0"/>
          </a:p>
        </p:txBody>
      </p:sp>
    </p:spTree>
    <p:extLst>
      <p:ext uri="{BB962C8B-B14F-4D97-AF65-F5344CB8AC3E}">
        <p14:creationId xmlns:p14="http://schemas.microsoft.com/office/powerpoint/2010/main" val="3214169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51342A-0392-A87F-1B8A-BF9E41F58771}"/>
              </a:ext>
            </a:extLst>
          </p:cNvPr>
          <p:cNvSpPr>
            <a:spLocks noGrp="1"/>
          </p:cNvSpPr>
          <p:nvPr>
            <p:ph type="title"/>
          </p:nvPr>
        </p:nvSpPr>
        <p:spPr/>
        <p:txBody>
          <a:bodyPr/>
          <a:lstStyle/>
          <a:p>
            <a:r>
              <a:rPr lang="en-GB" dirty="0"/>
              <a:t>What is the difference. Introducing limits</a:t>
            </a:r>
          </a:p>
        </p:txBody>
      </p:sp>
      <p:sp>
        <p:nvSpPr>
          <p:cNvPr id="3" name="Content Placeholder 2">
            <a:extLst>
              <a:ext uri="{FF2B5EF4-FFF2-40B4-BE49-F238E27FC236}">
                <a16:creationId xmlns:a16="http://schemas.microsoft.com/office/drawing/2014/main" id="{549D1562-E13E-B872-BD0E-12390B108387}"/>
              </a:ext>
            </a:extLst>
          </p:cNvPr>
          <p:cNvSpPr>
            <a:spLocks noGrp="1"/>
          </p:cNvSpPr>
          <p:nvPr>
            <p:ph idx="1"/>
          </p:nvPr>
        </p:nvSpPr>
        <p:spPr/>
        <p:txBody>
          <a:bodyPr>
            <a:normAutofit/>
          </a:bodyPr>
          <a:lstStyle/>
          <a:p>
            <a:r>
              <a:rPr lang="en-GB" dirty="0"/>
              <a:t>For …9.0  s does not exist</a:t>
            </a:r>
          </a:p>
          <a:p>
            <a:pPr lvl="1"/>
            <a:r>
              <a:rPr lang="en-GB" dirty="0"/>
              <a:t>We have the sequence  , 9, 90, 900, 9000</a:t>
            </a:r>
          </a:p>
          <a:p>
            <a:pPr lvl="1"/>
            <a:r>
              <a:rPr lang="en-GB" dirty="0"/>
              <a:t>Each term in this sequence is larger then the pervious term so by the divergence test the series  formed by the partial sums of his sequence  is divergent so has no limit, so in this case  s does not exist</a:t>
            </a:r>
          </a:p>
          <a:p>
            <a:r>
              <a:rPr lang="en-GB" dirty="0"/>
              <a:t>For 0.9..  s may exist</a:t>
            </a:r>
          </a:p>
          <a:p>
            <a:pPr lvl="1"/>
            <a:r>
              <a:rPr lang="en-GB" dirty="0"/>
              <a:t>We have the sequence 9/10, 9/100, 9/1000,9/10,000</a:t>
            </a:r>
          </a:p>
          <a:p>
            <a:pPr lvl="1"/>
            <a:r>
              <a:rPr lang="en-GB" dirty="0"/>
              <a:t>Each term in the sequence is small than the previous term so in this case the divergence test is inconclusive and the series formed by partial sums of this sequence may converge hence s may exist</a:t>
            </a:r>
          </a:p>
          <a:p>
            <a:endParaRPr lang="en-GB" dirty="0"/>
          </a:p>
          <a:p>
            <a:pPr marL="457200" lvl="1" indent="0">
              <a:buNone/>
            </a:pPr>
            <a:endParaRPr lang="en-GB" dirty="0"/>
          </a:p>
          <a:p>
            <a:pPr lvl="1"/>
            <a:endParaRPr lang="en-GB" dirty="0"/>
          </a:p>
          <a:p>
            <a:pPr lvl="1"/>
            <a:endParaRPr lang="en-GB" dirty="0"/>
          </a:p>
          <a:p>
            <a:pPr lvl="1"/>
            <a:endParaRPr lang="en-GB" dirty="0"/>
          </a:p>
        </p:txBody>
      </p:sp>
    </p:spTree>
    <p:extLst>
      <p:ext uri="{BB962C8B-B14F-4D97-AF65-F5344CB8AC3E}">
        <p14:creationId xmlns:p14="http://schemas.microsoft.com/office/powerpoint/2010/main" val="3140290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58F5F-3A9C-140D-B366-6E1100EAD32B}"/>
              </a:ext>
            </a:extLst>
          </p:cNvPr>
          <p:cNvSpPr>
            <a:spLocks noGrp="1"/>
          </p:cNvSpPr>
          <p:nvPr>
            <p:ph type="title"/>
          </p:nvPr>
        </p:nvSpPr>
        <p:spPr/>
        <p:txBody>
          <a:bodyPr>
            <a:normAutofit/>
          </a:bodyPr>
          <a:lstStyle/>
          <a:p>
            <a:r>
              <a:rPr lang="en-GB" dirty="0"/>
              <a:t>Does s exist for 0.9.. Have a limit and if so what is it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4CFA273-7D32-3118-AFAF-EDB22191202D}"/>
                  </a:ext>
                </a:extLst>
              </p:cNvPr>
              <p:cNvSpPr>
                <a:spLocks noGrp="1"/>
              </p:cNvSpPr>
              <p:nvPr>
                <p:ph idx="1"/>
              </p:nvPr>
            </p:nvSpPr>
            <p:spPr/>
            <p:txBody>
              <a:bodyPr>
                <a:normAutofit/>
              </a:bodyPr>
              <a:lstStyle/>
              <a:p>
                <a:r>
                  <a:rPr lang="en-GB" sz="2400" dirty="0"/>
                  <a:t>Let the sequence Xn consisting  9/10,9/100, 9/1000……</a:t>
                </a:r>
              </a:p>
              <a:p>
                <a:r>
                  <a:rPr lang="en-GB" sz="2400" dirty="0"/>
                  <a:t>X(n+1)/Xn  = 1/10 for all n </a:t>
                </a:r>
              </a:p>
              <a:p>
                <a:r>
                  <a:rPr lang="en-GB" sz="2400" dirty="0"/>
                  <a:t>So by the Ratio test The series Sum(Xn) for n=1 to infinity is absolutely convergence so  has a limit.</a:t>
                </a:r>
              </a:p>
              <a:p>
                <a:r>
                  <a:rPr lang="en-GB" sz="2400" dirty="0"/>
                  <a:t>To show that this limit is 1 we can use limit of sum(an) n= 0 to infinity = a/(1-r) with  a = 9 ,r = 1/10</a:t>
                </a:r>
              </a:p>
              <a:p>
                <a14:m>
                  <m:oMath xmlns:m="http://schemas.openxmlformats.org/officeDocument/2006/math">
                    <m:nary>
                      <m:naryPr>
                        <m:chr m:val="∑"/>
                        <m:limLoc m:val="subSup"/>
                        <m:ctrlPr>
                          <a:rPr lang="en-GB" sz="2600" i="1" smtClean="0">
                            <a:effectLst/>
                            <a:latin typeface="Cambria Math" panose="02040503050406030204" pitchFamily="18" charset="0"/>
                            <a:ea typeface="Calibri" panose="020F0502020204030204" pitchFamily="34" charset="0"/>
                            <a:cs typeface="Times New Roman" panose="02020603050405020304" pitchFamily="18" charset="0"/>
                          </a:rPr>
                        </m:ctrlPr>
                      </m:naryPr>
                      <m:sub>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r>
                          <a:rPr lang="en-GB" sz="2600" i="1">
                            <a:effectLst/>
                            <a:latin typeface="Cambria Math" panose="02040503050406030204" pitchFamily="18" charset="0"/>
                            <a:ea typeface="Calibri" panose="020F0502020204030204" pitchFamily="34" charset="0"/>
                            <a:cs typeface="Times New Roman" panose="02020603050405020304" pitchFamily="18" charset="0"/>
                          </a:rPr>
                          <m:t>=0</m:t>
                        </m:r>
                      </m:sub>
                      <m:sup>
                        <m:r>
                          <a:rPr lang="en-GB" sz="2600" i="1">
                            <a:effectLst/>
                            <a:latin typeface="Cambria Math" panose="02040503050406030204" pitchFamily="18" charset="0"/>
                            <a:ea typeface="Calibri" panose="020F0502020204030204" pitchFamily="34" charset="0"/>
                            <a:cs typeface="Times New Roman" panose="02020603050405020304" pitchFamily="18" charset="0"/>
                          </a:rPr>
                          <m:t>∞</m:t>
                        </m:r>
                      </m:sup>
                      <m:e>
                        <m:f>
                          <m:fPr>
                            <m:type m:val="skw"/>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GB" sz="2600" i="1">
                                <a:effectLst/>
                                <a:latin typeface="Cambria Math" panose="02040503050406030204" pitchFamily="18" charset="0"/>
                                <a:ea typeface="Calibri" panose="020F0502020204030204" pitchFamily="34" charset="0"/>
                                <a:cs typeface="Times New Roman" panose="02020603050405020304" pitchFamily="18" charset="0"/>
                              </a:rPr>
                              <m:t>9</m:t>
                            </m:r>
                          </m:num>
                          <m:den>
                            <m:sSup>
                              <m:sSupPr>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GB" sz="2600" i="1">
                                    <a:effectLst/>
                                    <a:latin typeface="Cambria Math" panose="02040503050406030204" pitchFamily="18" charset="0"/>
                                    <a:ea typeface="Calibri" panose="020F0502020204030204" pitchFamily="34" charset="0"/>
                                    <a:cs typeface="Times New Roman" panose="02020603050405020304" pitchFamily="18" charset="0"/>
                                  </a:rPr>
                                  <m:t>10</m:t>
                                </m:r>
                              </m:e>
                              <m:sup>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sup>
                            </m:sSup>
                          </m:den>
                        </m:f>
                      </m:e>
                    </m:nary>
                  </m:oMath>
                </a14:m>
                <a:r>
                  <a:rPr lang="en-GB" sz="2600" i="1" dirty="0">
                    <a:effectLst/>
                    <a:latin typeface="Calibri" panose="020F0502020204030204" pitchFamily="34" charset="0"/>
                    <a:ea typeface="Times New Roman" panose="02020603050405020304" pitchFamily="18" charset="0"/>
                    <a:cs typeface="Calibri" panose="020F0502020204030204" pitchFamily="34" charset="0"/>
                  </a:rPr>
                  <a:t>          =     </a:t>
                </a:r>
                <a:r>
                  <a:rPr lang="en-GB" sz="2600" b="1" dirty="0">
                    <a:effectLst/>
                    <a:latin typeface="Calibri" panose="020F0502020204030204" pitchFamily="34" charset="0"/>
                    <a:ea typeface="Times New Roman" panose="02020603050405020304" pitchFamily="18" charset="0"/>
                    <a:cs typeface="Calibri" panose="020F0502020204030204" pitchFamily="34" charset="0"/>
                  </a:rPr>
                  <a:t>9 + </a:t>
                </a:r>
                <a14:m>
                  <m:oMath xmlns:m="http://schemas.openxmlformats.org/officeDocument/2006/math">
                    <m:nary>
                      <m:naryPr>
                        <m:chr m:val="∑"/>
                        <m:limLoc m:val="subSup"/>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r>
                          <a:rPr lang="en-GB" sz="2600" i="1">
                            <a:effectLst/>
                            <a:latin typeface="Cambria Math" panose="02040503050406030204" pitchFamily="18" charset="0"/>
                            <a:ea typeface="Calibri" panose="020F0502020204030204" pitchFamily="34" charset="0"/>
                            <a:cs typeface="Times New Roman" panose="02020603050405020304" pitchFamily="18" charset="0"/>
                          </a:rPr>
                          <m:t>=1</m:t>
                        </m:r>
                      </m:sub>
                      <m:sup>
                        <m:r>
                          <a:rPr lang="en-GB" sz="2600" i="1">
                            <a:effectLst/>
                            <a:latin typeface="Cambria Math" panose="02040503050406030204" pitchFamily="18" charset="0"/>
                            <a:ea typeface="Calibri" panose="020F0502020204030204" pitchFamily="34" charset="0"/>
                            <a:cs typeface="Times New Roman" panose="02020603050405020304" pitchFamily="18" charset="0"/>
                          </a:rPr>
                          <m:t>∞</m:t>
                        </m:r>
                      </m:sup>
                      <m:e>
                        <m:f>
                          <m:fPr>
                            <m:type m:val="skw"/>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GB" sz="2600" i="1">
                                <a:effectLst/>
                                <a:latin typeface="Cambria Math" panose="02040503050406030204" pitchFamily="18" charset="0"/>
                                <a:ea typeface="Calibri" panose="020F0502020204030204" pitchFamily="34" charset="0"/>
                                <a:cs typeface="Times New Roman" panose="02020603050405020304" pitchFamily="18" charset="0"/>
                              </a:rPr>
                              <m:t>9</m:t>
                            </m:r>
                          </m:num>
                          <m:den>
                            <m:sSup>
                              <m:sSupPr>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GB" sz="2600" i="1">
                                    <a:effectLst/>
                                    <a:latin typeface="Cambria Math" panose="02040503050406030204" pitchFamily="18" charset="0"/>
                                    <a:ea typeface="Calibri" panose="020F0502020204030204" pitchFamily="34" charset="0"/>
                                    <a:cs typeface="Times New Roman" panose="02020603050405020304" pitchFamily="18" charset="0"/>
                                  </a:rPr>
                                  <m:t>10</m:t>
                                </m:r>
                              </m:e>
                              <m:sup>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sup>
                            </m:sSup>
                          </m:den>
                        </m:f>
                      </m:e>
                    </m:nary>
                  </m:oMath>
                </a14:m>
                <a:endParaRPr lang="en-GB" sz="2600" dirty="0">
                  <a:effectLst/>
                  <a:latin typeface="Calibri" panose="020F0502020204030204" pitchFamily="34" charset="0"/>
                  <a:ea typeface="Calibri" panose="020F0502020204030204" pitchFamily="34" charset="0"/>
                  <a:cs typeface="Calibri" panose="020F0502020204030204" pitchFamily="34" charset="0"/>
                </a:endParaRPr>
              </a:p>
              <a:p>
                <a:r>
                  <a:rPr lang="en-GB" sz="2600" dirty="0">
                    <a:effectLst/>
                    <a:latin typeface="Calibri" panose="020F0502020204030204" pitchFamily="34" charset="0"/>
                    <a:ea typeface="Calibri" panose="020F0502020204030204" pitchFamily="34" charset="0"/>
                    <a:cs typeface="Calibri" panose="020F0502020204030204" pitchFamily="34" charset="0"/>
                  </a:rPr>
                  <a:t>9/(1-1/10) = 10 = </a:t>
                </a:r>
                <a:r>
                  <a:rPr lang="en-GB" sz="2600" b="1" dirty="0">
                    <a:effectLst/>
                    <a:latin typeface="Calibri" panose="020F0502020204030204" pitchFamily="34" charset="0"/>
                    <a:ea typeface="Times New Roman" panose="02020603050405020304" pitchFamily="18" charset="0"/>
                    <a:cs typeface="Calibri" panose="020F0502020204030204" pitchFamily="34" charset="0"/>
                  </a:rPr>
                  <a:t>9 + </a:t>
                </a:r>
                <a14:m>
                  <m:oMath xmlns:m="http://schemas.openxmlformats.org/officeDocument/2006/math">
                    <m:nary>
                      <m:naryPr>
                        <m:chr m:val="∑"/>
                        <m:limLoc m:val="subSup"/>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r>
                          <a:rPr lang="en-GB" sz="2600" i="1">
                            <a:effectLst/>
                            <a:latin typeface="Cambria Math" panose="02040503050406030204" pitchFamily="18" charset="0"/>
                            <a:ea typeface="Calibri" panose="020F0502020204030204" pitchFamily="34" charset="0"/>
                            <a:cs typeface="Times New Roman" panose="02020603050405020304" pitchFamily="18" charset="0"/>
                          </a:rPr>
                          <m:t>=1</m:t>
                        </m:r>
                      </m:sub>
                      <m:sup>
                        <m:r>
                          <a:rPr lang="en-GB" sz="2600" i="1">
                            <a:effectLst/>
                            <a:latin typeface="Cambria Math" panose="02040503050406030204" pitchFamily="18" charset="0"/>
                            <a:ea typeface="Calibri" panose="020F0502020204030204" pitchFamily="34" charset="0"/>
                            <a:cs typeface="Times New Roman" panose="02020603050405020304" pitchFamily="18" charset="0"/>
                          </a:rPr>
                          <m:t>∞</m:t>
                        </m:r>
                      </m:sup>
                      <m:e>
                        <m:f>
                          <m:fPr>
                            <m:type m:val="skw"/>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GB" sz="2600" i="1">
                                <a:effectLst/>
                                <a:latin typeface="Cambria Math" panose="02040503050406030204" pitchFamily="18" charset="0"/>
                                <a:ea typeface="Calibri" panose="020F0502020204030204" pitchFamily="34" charset="0"/>
                                <a:cs typeface="Times New Roman" panose="02020603050405020304" pitchFamily="18" charset="0"/>
                              </a:rPr>
                              <m:t>9</m:t>
                            </m:r>
                          </m:num>
                          <m:den>
                            <m:sSup>
                              <m:sSupPr>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GB" sz="2600" i="1">
                                    <a:effectLst/>
                                    <a:latin typeface="Cambria Math" panose="02040503050406030204" pitchFamily="18" charset="0"/>
                                    <a:ea typeface="Calibri" panose="020F0502020204030204" pitchFamily="34" charset="0"/>
                                    <a:cs typeface="Times New Roman" panose="02020603050405020304" pitchFamily="18" charset="0"/>
                                  </a:rPr>
                                  <m:t>10</m:t>
                                </m:r>
                              </m:e>
                              <m:sup>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sup>
                            </m:sSup>
                          </m:den>
                        </m:f>
                      </m:e>
                    </m:nary>
                  </m:oMath>
                </a14:m>
                <a:endParaRPr lang="en-GB" sz="2600" dirty="0">
                  <a:effectLst/>
                  <a:latin typeface="Calibri" panose="020F0502020204030204" pitchFamily="34" charset="0"/>
                  <a:ea typeface="Calibri" panose="020F0502020204030204" pitchFamily="34" charset="0"/>
                  <a:cs typeface="Calibri" panose="020F0502020204030204" pitchFamily="34" charset="0"/>
                </a:endParaRPr>
              </a:p>
              <a:p>
                <a:r>
                  <a:rPr lang="en-GB" sz="2600" dirty="0">
                    <a:effectLst/>
                    <a:latin typeface="Calibri" panose="020F0502020204030204" pitchFamily="34" charset="0"/>
                    <a:ea typeface="Calibri" panose="020F0502020204030204" pitchFamily="34" charset="0"/>
                    <a:cs typeface="Calibri" panose="020F0502020204030204" pitchFamily="34" charset="0"/>
                  </a:rPr>
                  <a:t>So </a:t>
                </a:r>
                <a:r>
                  <a:rPr lang="en-GB" sz="2600" b="1" dirty="0">
                    <a:effectLst/>
                    <a:latin typeface="Calibri" panose="020F0502020204030204" pitchFamily="34" charset="0"/>
                    <a:ea typeface="Times New Roman" panose="02020603050405020304" pitchFamily="18" charset="0"/>
                    <a:cs typeface="Calibri" panose="020F0502020204030204" pitchFamily="34" charset="0"/>
                  </a:rPr>
                  <a:t> </a:t>
                </a:r>
                <a14:m>
                  <m:oMath xmlns:m="http://schemas.openxmlformats.org/officeDocument/2006/math">
                    <m:nary>
                      <m:naryPr>
                        <m:chr m:val="∑"/>
                        <m:limLoc m:val="subSup"/>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r>
                          <a:rPr lang="en-GB" sz="2600" i="1">
                            <a:effectLst/>
                            <a:latin typeface="Cambria Math" panose="02040503050406030204" pitchFamily="18" charset="0"/>
                            <a:ea typeface="Calibri" panose="020F0502020204030204" pitchFamily="34" charset="0"/>
                            <a:cs typeface="Times New Roman" panose="02020603050405020304" pitchFamily="18" charset="0"/>
                          </a:rPr>
                          <m:t>=1</m:t>
                        </m:r>
                      </m:sub>
                      <m:sup>
                        <m:r>
                          <a:rPr lang="en-GB" sz="2600" i="1">
                            <a:effectLst/>
                            <a:latin typeface="Cambria Math" panose="02040503050406030204" pitchFamily="18" charset="0"/>
                            <a:ea typeface="Calibri" panose="020F0502020204030204" pitchFamily="34" charset="0"/>
                            <a:cs typeface="Times New Roman" panose="02020603050405020304" pitchFamily="18" charset="0"/>
                          </a:rPr>
                          <m:t>∞</m:t>
                        </m:r>
                      </m:sup>
                      <m:e>
                        <m:f>
                          <m:fPr>
                            <m:type m:val="skw"/>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fPr>
                          <m:num>
                            <m:r>
                              <a:rPr lang="en-GB" sz="2600" i="1">
                                <a:effectLst/>
                                <a:latin typeface="Cambria Math" panose="02040503050406030204" pitchFamily="18" charset="0"/>
                                <a:ea typeface="Calibri" panose="020F0502020204030204" pitchFamily="34" charset="0"/>
                                <a:cs typeface="Times New Roman" panose="02020603050405020304" pitchFamily="18" charset="0"/>
                              </a:rPr>
                              <m:t>9</m:t>
                            </m:r>
                          </m:num>
                          <m:den>
                            <m:sSup>
                              <m:sSupPr>
                                <m:ctrlPr>
                                  <a:rPr lang="en-GB" sz="2600" i="1">
                                    <a:effectLst/>
                                    <a:latin typeface="Cambria Math" panose="02040503050406030204" pitchFamily="18" charset="0"/>
                                    <a:ea typeface="Calibri" panose="020F0502020204030204" pitchFamily="34" charset="0"/>
                                    <a:cs typeface="Times New Roman" panose="02020603050405020304" pitchFamily="18" charset="0"/>
                                  </a:rPr>
                                </m:ctrlPr>
                              </m:sSupPr>
                              <m:e>
                                <m:r>
                                  <a:rPr lang="en-GB" sz="2600" i="1">
                                    <a:effectLst/>
                                    <a:latin typeface="Cambria Math" panose="02040503050406030204" pitchFamily="18" charset="0"/>
                                    <a:ea typeface="Calibri" panose="020F0502020204030204" pitchFamily="34" charset="0"/>
                                    <a:cs typeface="Times New Roman" panose="02020603050405020304" pitchFamily="18" charset="0"/>
                                  </a:rPr>
                                  <m:t>10</m:t>
                                </m:r>
                              </m:e>
                              <m:sup>
                                <m:r>
                                  <a:rPr lang="en-GB" sz="2600" i="1">
                                    <a:effectLst/>
                                    <a:latin typeface="Cambria Math" panose="02040503050406030204" pitchFamily="18" charset="0"/>
                                    <a:ea typeface="Calibri" panose="020F0502020204030204" pitchFamily="34" charset="0"/>
                                    <a:cs typeface="Times New Roman" panose="02020603050405020304" pitchFamily="18" charset="0"/>
                                  </a:rPr>
                                  <m:t>𝑛</m:t>
                                </m:r>
                              </m:sup>
                            </m:sSup>
                          </m:den>
                        </m:f>
                      </m:e>
                    </m:nary>
                  </m:oMath>
                </a14:m>
                <a:r>
                  <a:rPr lang="en-GB" sz="2600" dirty="0">
                    <a:effectLst/>
                    <a:latin typeface="Calibri" panose="020F0502020204030204" pitchFamily="34" charset="0"/>
                    <a:ea typeface="Times New Roman" panose="02020603050405020304" pitchFamily="18" charset="0"/>
                    <a:cs typeface="Calibri" panose="020F0502020204030204" pitchFamily="34" charset="0"/>
                  </a:rPr>
                  <a:t>    = 1</a:t>
                </a:r>
                <a:endParaRPr lang="en-GB" sz="26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GB" sz="2400" dirty="0"/>
              </a:p>
              <a:p>
                <a:pPr lvl="1"/>
                <a:endParaRPr lang="en-GB" sz="2000" dirty="0"/>
              </a:p>
              <a:p>
                <a:pPr lvl="1"/>
                <a:endParaRPr lang="en-GB" sz="2000" dirty="0"/>
              </a:p>
              <a:p>
                <a:pPr lvl="1"/>
                <a:endParaRPr lang="en-GB" dirty="0"/>
              </a:p>
            </p:txBody>
          </p:sp>
        </mc:Choice>
        <mc:Fallback xmlns="">
          <p:sp>
            <p:nvSpPr>
              <p:cNvPr id="3" name="Content Placeholder 2">
                <a:extLst>
                  <a:ext uri="{FF2B5EF4-FFF2-40B4-BE49-F238E27FC236}">
                    <a16:creationId xmlns:a16="http://schemas.microsoft.com/office/drawing/2014/main" id="{F4CFA273-7D32-3118-AFAF-EDB22191202D}"/>
                  </a:ext>
                </a:extLst>
              </p:cNvPr>
              <p:cNvSpPr>
                <a:spLocks noGrp="1" noRot="1" noChangeAspect="1" noMove="1" noResize="1" noEditPoints="1" noAdjustHandles="1" noChangeArrowheads="1" noChangeShapeType="1" noTextEdit="1"/>
              </p:cNvSpPr>
              <p:nvPr>
                <p:ph idx="1"/>
              </p:nvPr>
            </p:nvSpPr>
            <p:spPr>
              <a:blipFill>
                <a:blip r:embed="rId2"/>
                <a:stretch>
                  <a:fillRect l="-928" t="-1961"/>
                </a:stretch>
              </a:blipFill>
            </p:spPr>
            <p:txBody>
              <a:bodyPr/>
              <a:lstStyle/>
              <a:p>
                <a:r>
                  <a:rPr lang="en-GB">
                    <a:noFill/>
                  </a:rPr>
                  <a:t> </a:t>
                </a:r>
              </a:p>
            </p:txBody>
          </p:sp>
        </mc:Fallback>
      </mc:AlternateContent>
    </p:spTree>
    <p:extLst>
      <p:ext uri="{BB962C8B-B14F-4D97-AF65-F5344CB8AC3E}">
        <p14:creationId xmlns:p14="http://schemas.microsoft.com/office/powerpoint/2010/main" val="275749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285E2-DAEB-35CC-C191-47DB4ECD53EB}"/>
              </a:ext>
            </a:extLst>
          </p:cNvPr>
          <p:cNvSpPr>
            <a:spLocks noGrp="1"/>
          </p:cNvSpPr>
          <p:nvPr>
            <p:ph type="ctrTitle"/>
          </p:nvPr>
        </p:nvSpPr>
        <p:spPr>
          <a:xfrm>
            <a:off x="1458686" y="1122363"/>
            <a:ext cx="9209314" cy="760866"/>
          </a:xfrm>
        </p:spPr>
        <p:txBody>
          <a:bodyPr>
            <a:normAutofit fontScale="90000"/>
          </a:bodyPr>
          <a:lstStyle/>
          <a:p>
            <a:r>
              <a:rPr lang="en-GB" dirty="0"/>
              <a:t>So does it all mean</a:t>
            </a:r>
          </a:p>
        </p:txBody>
      </p:sp>
      <p:sp>
        <p:nvSpPr>
          <p:cNvPr id="3" name="Subtitle 2">
            <a:extLst>
              <a:ext uri="{FF2B5EF4-FFF2-40B4-BE49-F238E27FC236}">
                <a16:creationId xmlns:a16="http://schemas.microsoft.com/office/drawing/2014/main" id="{509E2502-38C0-DE4A-5443-F7B884ACF1D6}"/>
              </a:ext>
            </a:extLst>
          </p:cNvPr>
          <p:cNvSpPr>
            <a:spLocks noGrp="1"/>
          </p:cNvSpPr>
          <p:nvPr>
            <p:ph type="subTitle" idx="1"/>
          </p:nvPr>
        </p:nvSpPr>
        <p:spPr>
          <a:xfrm>
            <a:off x="375920" y="2275840"/>
            <a:ext cx="10952480" cy="3286759"/>
          </a:xfrm>
        </p:spPr>
        <p:txBody>
          <a:bodyPr>
            <a:normAutofit/>
          </a:bodyPr>
          <a:lstStyle/>
          <a:p>
            <a:pPr marL="800100" lvl="1" indent="-342900" algn="l">
              <a:buFont typeface="Arial" panose="020B0604020202020204" pitchFamily="34" charset="0"/>
              <a:buChar char="•"/>
            </a:pPr>
            <a:r>
              <a:rPr lang="en-GB" sz="2400" dirty="0"/>
              <a:t>1= 0.9… are  we really saying the limit of the partial sums of the  sequence 9/10, 9/100 .. Is 1 and as this limit exist we can use algebraic methods to manipulate it</a:t>
            </a:r>
          </a:p>
          <a:p>
            <a:pPr marL="800100" lvl="1" indent="-342900" algn="l">
              <a:buFont typeface="Arial" panose="020B0604020202020204" pitchFamily="34" charset="0"/>
              <a:buChar char="•"/>
            </a:pPr>
            <a:r>
              <a:rPr lang="en-GB" sz="2400" dirty="0"/>
              <a:t> Also that the limit of …99999.0 does not exist so we cannot use algebraic methods to manipulate it</a:t>
            </a:r>
          </a:p>
          <a:p>
            <a:pPr marL="800100" lvl="1" indent="-342900" algn="l">
              <a:buFont typeface="Arial" panose="020B0604020202020204" pitchFamily="34" charset="0"/>
              <a:buChar char="•"/>
            </a:pPr>
            <a:r>
              <a:rPr lang="en-GB" sz="2400" dirty="0"/>
              <a:t>And For numbers with infinite decimal expansions we can only manipulate them using algebraic methods if they can be expressed as a convergent sequence with a limit</a:t>
            </a:r>
          </a:p>
          <a:p>
            <a:pPr marL="342900" indent="-342900" algn="l">
              <a:buFont typeface="Arial" panose="020B0604020202020204" pitchFamily="34" charset="0"/>
              <a:buChar char="•"/>
            </a:pPr>
            <a:endParaRPr lang="en-GB" dirty="0"/>
          </a:p>
          <a:p>
            <a:pPr algn="l"/>
            <a:endParaRPr lang="en-GB" dirty="0"/>
          </a:p>
          <a:p>
            <a:pPr algn="l"/>
            <a:endParaRPr lang="en-GB" dirty="0"/>
          </a:p>
          <a:p>
            <a:endParaRPr lang="en-GB" dirty="0"/>
          </a:p>
        </p:txBody>
      </p:sp>
    </p:spTree>
    <p:extLst>
      <p:ext uri="{BB962C8B-B14F-4D97-AF65-F5344CB8AC3E}">
        <p14:creationId xmlns:p14="http://schemas.microsoft.com/office/powerpoint/2010/main" val="32770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0568A-2257-8104-71CE-E05E2880137E}"/>
              </a:ext>
            </a:extLst>
          </p:cNvPr>
          <p:cNvSpPr>
            <a:spLocks noGrp="1"/>
          </p:cNvSpPr>
          <p:nvPr>
            <p:ph type="title"/>
          </p:nvPr>
        </p:nvSpPr>
        <p:spPr/>
        <p:txBody>
          <a:bodyPr/>
          <a:lstStyle/>
          <a:p>
            <a:r>
              <a:rPr lang="en-GB" dirty="0"/>
              <a:t>So what does my friend say</a:t>
            </a:r>
          </a:p>
        </p:txBody>
      </p:sp>
      <p:sp>
        <p:nvSpPr>
          <p:cNvPr id="3" name="Content Placeholder 2">
            <a:extLst>
              <a:ext uri="{FF2B5EF4-FFF2-40B4-BE49-F238E27FC236}">
                <a16:creationId xmlns:a16="http://schemas.microsoft.com/office/drawing/2014/main" id="{3B0BC85B-8C45-E58B-1E13-E71A236B5E72}"/>
              </a:ext>
            </a:extLst>
          </p:cNvPr>
          <p:cNvSpPr>
            <a:spLocks noGrp="1"/>
          </p:cNvSpPr>
          <p:nvPr>
            <p:ph idx="1"/>
          </p:nvPr>
        </p:nvSpPr>
        <p:spPr/>
        <p:txBody>
          <a:bodyPr/>
          <a:lstStyle/>
          <a:p>
            <a:r>
              <a:rPr lang="en-GB" dirty="0"/>
              <a:t>I was still unable to satisfy him </a:t>
            </a:r>
          </a:p>
          <a:p>
            <a:r>
              <a:rPr lang="en-GB" dirty="0"/>
              <a:t>But the approach using limits has been more satisfying for me</a:t>
            </a:r>
          </a:p>
          <a:p>
            <a:r>
              <a:rPr lang="en-GB" dirty="0"/>
              <a:t>I have also learnt the following</a:t>
            </a:r>
          </a:p>
          <a:p>
            <a:pPr lvl="1"/>
            <a:r>
              <a:rPr lang="en-GB" dirty="0"/>
              <a:t>Talking with someone who sees mathematics as some sort of occult art and is cynical about some of its reasoning can be useful and lead to deeper insights</a:t>
            </a:r>
          </a:p>
          <a:p>
            <a:pPr lvl="1"/>
            <a:r>
              <a:rPr lang="en-GB" dirty="0"/>
              <a:t>Even if a proof seems very convincing there may be hidden assumptions that need to made explicit </a:t>
            </a:r>
          </a:p>
          <a:p>
            <a:pPr lvl="1"/>
            <a:r>
              <a:rPr lang="en-GB" dirty="0"/>
              <a:t>Methods that work for one type of number, decimal numbers with finite expansions may not work for others , decimal numbers with infinite expansions</a:t>
            </a:r>
          </a:p>
        </p:txBody>
      </p:sp>
    </p:spTree>
    <p:extLst>
      <p:ext uri="{BB962C8B-B14F-4D97-AF65-F5344CB8AC3E}">
        <p14:creationId xmlns:p14="http://schemas.microsoft.com/office/powerpoint/2010/main" val="443807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1806</TotalTime>
  <Words>907</Words>
  <Application>Microsoft Office PowerPoint</Application>
  <PresentationFormat>Widescreen</PresentationFormat>
  <Paragraphs>93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Cambria Math</vt:lpstr>
      <vt:lpstr>Office Theme</vt:lpstr>
      <vt:lpstr>What do we mean by 1=0.9 reoccurring</vt:lpstr>
      <vt:lpstr>How I first came across this idea</vt:lpstr>
      <vt:lpstr>Reaction of my friend </vt:lpstr>
      <vt:lpstr>Two further proofs</vt:lpstr>
      <vt:lpstr>So why does my Friend not accept these proofs ?</vt:lpstr>
      <vt:lpstr>What is the difference. Introducing limits</vt:lpstr>
      <vt:lpstr>Does s exist for 0.9.. Have a limit and if so what is it ?</vt:lpstr>
      <vt:lpstr>So does it all mean</vt:lpstr>
      <vt:lpstr>So what does my friend say</vt:lpstr>
      <vt:lpstr>Further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 we mean by 1=0.9 reoccurring</dc:title>
  <dc:creator>John Hoskinson</dc:creator>
  <cp:lastModifiedBy>John Hoskinson</cp:lastModifiedBy>
  <cp:revision>20</cp:revision>
  <dcterms:created xsi:type="dcterms:W3CDTF">2022-09-23T06:08:41Z</dcterms:created>
  <dcterms:modified xsi:type="dcterms:W3CDTF">2022-11-15T11:14:19Z</dcterms:modified>
</cp:coreProperties>
</file>