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300B2-F4EB-2833-554D-F322C343BE59}" v="38" dt="2025-11-13T21:13:01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5fea2a135bbd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95fea2a135bbd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95fea2a135bbd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95fea2a135bbd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a7dae31d91ef5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a7dae31d91ef58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a7dae31d91ef5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a7dae31d91ef58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7dae31d91ef5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7dae31d91ef58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8c82fcb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78c82fcb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8c82fcb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8c82fcb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8c82fcb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8c82fcb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a7dae31d91ef58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a7dae31d91ef58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ca088401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ca088401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23d98d6e1d86a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23d98d6e1d86a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23d98d6e1d86af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23d98d6e1d86af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23d98d6e1d86af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23d98d6e1d86af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3d98d6e1d86af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3d98d6e1d86af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kepeel.ne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mikepeel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CERN: Wandering the Immeasurable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Belgin Seymenoglu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Twitter: @DrSmokyFurby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Mathstodon: @Smoky@mathstodon.xyz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Bluesky: @drsmokyfurby.bsky.social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t="23994" r="11832"/>
          <a:stretch/>
        </p:blipFill>
        <p:spPr>
          <a:xfrm>
            <a:off x="2828912" y="1017725"/>
            <a:ext cx="3486174" cy="39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2828925" y="4849725"/>
            <a:ext cx="348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Simon Waldherr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60" name="Google Shape;160;p22"/>
          <p:cNvCxnSpPr/>
          <p:nvPr/>
        </p:nvCxnSpPr>
        <p:spPr>
          <a:xfrm flipH="1">
            <a:off x="6013075" y="1763250"/>
            <a:ext cx="1425900" cy="255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161;p22"/>
          <p:cNvSpPr txBox="1"/>
          <p:nvPr/>
        </p:nvSpPr>
        <p:spPr>
          <a:xfrm>
            <a:off x="7438975" y="1427250"/>
            <a:ext cx="14259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Speed of light estimates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62" name="Google Shape;162;p22"/>
          <p:cNvCxnSpPr/>
          <p:nvPr/>
        </p:nvCxnSpPr>
        <p:spPr>
          <a:xfrm>
            <a:off x="2478300" y="3859650"/>
            <a:ext cx="1170300" cy="353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" name="Google Shape;163;p22"/>
          <p:cNvSpPr txBox="1"/>
          <p:nvPr/>
        </p:nvSpPr>
        <p:spPr>
          <a:xfrm>
            <a:off x="1076635" y="3584445"/>
            <a:ext cx="17064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Boltzmann's entropy formula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l="62082" t="14459" b="38715"/>
          <a:stretch/>
        </p:blipFill>
        <p:spPr>
          <a:xfrm>
            <a:off x="2974693" y="1152975"/>
            <a:ext cx="1926182" cy="35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2974700" y="4722225"/>
            <a:ext cx="19263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Cchimko, CC BY-SA 4.0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71" name="Google Shape;171;p23"/>
          <p:cNvCxnSpPr/>
          <p:nvPr/>
        </p:nvCxnSpPr>
        <p:spPr>
          <a:xfrm>
            <a:off x="1917650" y="2994275"/>
            <a:ext cx="1194600" cy="120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23"/>
          <p:cNvSpPr txBox="1"/>
          <p:nvPr/>
        </p:nvSpPr>
        <p:spPr>
          <a:xfrm>
            <a:off x="1024786" y="2762700"/>
            <a:ext cx="10239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E = mc</a:t>
            </a:r>
            <a:r>
              <a:rPr lang="en-GB" sz="1600" baseline="30000">
                <a:solidFill>
                  <a:schemeClr val="dk1"/>
                </a:solidFill>
              </a:rPr>
              <a:t>2</a:t>
            </a:r>
            <a:r>
              <a:rPr lang="en-GB" sz="1600">
                <a:solidFill>
                  <a:schemeClr val="dk1"/>
                </a:solidFill>
              </a:rPr>
              <a:t>!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73" name="Google Shape;173;p23"/>
          <p:cNvCxnSpPr/>
          <p:nvPr/>
        </p:nvCxnSpPr>
        <p:spPr>
          <a:xfrm flipH="1">
            <a:off x="4550400" y="3993725"/>
            <a:ext cx="1304100" cy="26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23"/>
          <p:cNvCxnSpPr/>
          <p:nvPr/>
        </p:nvCxnSpPr>
        <p:spPr>
          <a:xfrm flipH="1">
            <a:off x="4550400" y="2371625"/>
            <a:ext cx="1304100" cy="26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p23"/>
          <p:cNvSpPr txBox="1"/>
          <p:nvPr/>
        </p:nvSpPr>
        <p:spPr>
          <a:xfrm>
            <a:off x="5854500" y="2017406"/>
            <a:ext cx="1745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World lines in spacetime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5854500" y="3790925"/>
            <a:ext cx="19263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Planck-Einstein relation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EB544-A653-C752-EF6D-721366C2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42963" t="14680" r="32975" b="62121"/>
          <a:stretch>
            <a:fillRect/>
          </a:stretch>
        </p:blipFill>
        <p:spPr>
          <a:xfrm>
            <a:off x="2119313" y="1325384"/>
            <a:ext cx="4810166" cy="3290359"/>
          </a:xfrm>
          <a:prstGeom prst="rect">
            <a:avLst/>
          </a:prstGeom>
        </p:spPr>
      </p:pic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2119262" y="4615069"/>
            <a:ext cx="481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Cchimko, CC BY-SA 4.0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311700" y="1017725"/>
            <a:ext cx="17334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Milikan estimated the charge of a proton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112249" y="3301167"/>
            <a:ext cx="18387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Minkowski, special relativity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7193050" y="1144400"/>
            <a:ext cx="1788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Niels Bohr,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Molecular configurations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7193049" y="3161813"/>
            <a:ext cx="183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Einstein field equations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88" name="Google Shape;188;p24"/>
          <p:cNvCxnSpPr/>
          <p:nvPr/>
        </p:nvCxnSpPr>
        <p:spPr>
          <a:xfrm>
            <a:off x="1856700" y="1388369"/>
            <a:ext cx="1649118" cy="127376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4"/>
          <p:cNvCxnSpPr/>
          <p:nvPr/>
        </p:nvCxnSpPr>
        <p:spPr>
          <a:xfrm rot="10800000" flipH="1">
            <a:off x="1308225" y="2775175"/>
            <a:ext cx="1255500" cy="755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24"/>
          <p:cNvCxnSpPr>
            <a:cxnSpLocks/>
          </p:cNvCxnSpPr>
          <p:nvPr/>
        </p:nvCxnSpPr>
        <p:spPr>
          <a:xfrm flipH="1">
            <a:off x="5594932" y="1630868"/>
            <a:ext cx="1576687" cy="40216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1" name="Google Shape;191;p24"/>
          <p:cNvCxnSpPr/>
          <p:nvPr/>
        </p:nvCxnSpPr>
        <p:spPr>
          <a:xfrm flipH="1" flipV="1">
            <a:off x="6442194" y="2376750"/>
            <a:ext cx="897169" cy="8583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2" name="Google Shape;192;p24" title="mathtex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3452" y="3890802"/>
            <a:ext cx="2083179" cy="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950" y="1044135"/>
            <a:ext cx="5865800" cy="37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1524000" y="4722225"/>
            <a:ext cx="60300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Rafael Leite Patrao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200" name="Google Shape;200;p25"/>
          <p:cNvCxnSpPr/>
          <p:nvPr/>
        </p:nvCxnSpPr>
        <p:spPr>
          <a:xfrm rot="10800000" flipH="1">
            <a:off x="1137600" y="3480571"/>
            <a:ext cx="658200" cy="29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5"/>
          <p:cNvSpPr txBox="1"/>
          <p:nvPr/>
        </p:nvSpPr>
        <p:spPr>
          <a:xfrm>
            <a:off x="0" y="3654625"/>
            <a:ext cx="159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De Broglie, wave-particle duality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2" name="Google Shape;202;p25"/>
          <p:cNvCxnSpPr/>
          <p:nvPr/>
        </p:nvCxnSpPr>
        <p:spPr>
          <a:xfrm rot="10800000" flipH="1">
            <a:off x="1353593" y="1684250"/>
            <a:ext cx="950700" cy="12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p25"/>
          <p:cNvSpPr txBox="1"/>
          <p:nvPr/>
        </p:nvSpPr>
        <p:spPr>
          <a:xfrm>
            <a:off x="235650" y="1271850"/>
            <a:ext cx="121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Pauli exchange principle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7713275" y="2741663"/>
            <a:ext cx="121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Feynman diagrams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7556112" y="3893088"/>
            <a:ext cx="143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Heisenberg, Uncertainty Principle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6" name="Google Shape;206;p25"/>
          <p:cNvCxnSpPr>
            <a:stCxn id="204" idx="1"/>
          </p:cNvCxnSpPr>
          <p:nvPr/>
        </p:nvCxnSpPr>
        <p:spPr>
          <a:xfrm flipH="1">
            <a:off x="6975875" y="3111113"/>
            <a:ext cx="737400" cy="7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25"/>
          <p:cNvCxnSpPr/>
          <p:nvPr/>
        </p:nvCxnSpPr>
        <p:spPr>
          <a:xfrm rot="10800000">
            <a:off x="5281550" y="4290225"/>
            <a:ext cx="2272500" cy="432000"/>
          </a:xfrm>
          <a:prstGeom prst="curvedConnector3">
            <a:avLst>
              <a:gd name="adj1" fmla="val 85515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8" name="Google Shape;208;p25"/>
          <p:cNvSpPr txBox="1"/>
          <p:nvPr/>
        </p:nvSpPr>
        <p:spPr>
          <a:xfrm>
            <a:off x="7693050" y="797663"/>
            <a:ext cx="121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Dirac equation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9" name="Google Shape;209;p25"/>
          <p:cNvCxnSpPr>
            <a:stCxn id="208" idx="1"/>
          </p:cNvCxnSpPr>
          <p:nvPr/>
        </p:nvCxnSpPr>
        <p:spPr>
          <a:xfrm flipH="1">
            <a:off x="5842350" y="1167113"/>
            <a:ext cx="1850700" cy="405300"/>
          </a:xfrm>
          <a:prstGeom prst="curvedConnector3">
            <a:avLst>
              <a:gd name="adj1" fmla="val 67073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25"/>
          <p:cNvSpPr txBox="1"/>
          <p:nvPr/>
        </p:nvSpPr>
        <p:spPr>
          <a:xfrm>
            <a:off x="61067" y="2372225"/>
            <a:ext cx="159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Schrodinger’s equation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11" name="Google Shape;211;p25"/>
          <p:cNvCxnSpPr/>
          <p:nvPr/>
        </p:nvCxnSpPr>
        <p:spPr>
          <a:xfrm>
            <a:off x="1590009" y="2692921"/>
            <a:ext cx="2128200" cy="687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20552" r="3413"/>
          <a:stretch/>
        </p:blipFill>
        <p:spPr>
          <a:xfrm>
            <a:off x="1667750" y="1017725"/>
            <a:ext cx="5314024" cy="35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1667750" y="4572206"/>
            <a:ext cx="53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Rafael Leite Patrao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 for listening!</a:t>
            </a:r>
            <a:endParaRPr/>
          </a:p>
        </p:txBody>
      </p:sp>
      <p:pic>
        <p:nvPicPr>
          <p:cNvPr id="224" name="Google Shape;224;p27" title="IMG-20250721-WA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688" y="1098675"/>
            <a:ext cx="471461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650" y="1385325"/>
            <a:ext cx="3627351" cy="29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Geneva holiday: July 17-21st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82775"/>
            <a:ext cx="2870992" cy="38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t="16915"/>
          <a:stretch/>
        </p:blipFill>
        <p:spPr>
          <a:xfrm>
            <a:off x="5232875" y="166575"/>
            <a:ext cx="3733074" cy="232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t="6252"/>
          <a:stretch/>
        </p:blipFill>
        <p:spPr>
          <a:xfrm>
            <a:off x="5232875" y="2214225"/>
            <a:ext cx="3733076" cy="262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July 20th, CERN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3311" y="1017725"/>
            <a:ext cx="3957387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2823375" y="4776000"/>
            <a:ext cx="335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Mike Peel (</a:t>
            </a:r>
            <a:r>
              <a:rPr lang="en-GB" sz="1200" u="sng">
                <a:solidFill>
                  <a:schemeClr val="hlink"/>
                </a:solidFill>
                <a:hlinkClick r:id="rId3"/>
              </a:rPr>
              <a:t>www.mikepeel.net</a:t>
            </a:r>
            <a:r>
              <a:rPr lang="en-GB" sz="1200">
                <a:solidFill>
                  <a:schemeClr val="dk2"/>
                </a:solidFill>
              </a:rPr>
              <a:t>), CC BY-SA 4.0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l="10482" t="44943" r="61762" b="25286"/>
          <a:stretch/>
        </p:blipFill>
        <p:spPr>
          <a:xfrm>
            <a:off x="3234124" y="1017725"/>
            <a:ext cx="2335450" cy="3758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1742631" y="3348588"/>
            <a:ext cx="13830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Pythagoras’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Theorem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2780349" y="3726027"/>
            <a:ext cx="1386000" cy="157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" name="Google Shape;80;p16"/>
          <p:cNvSpPr txBox="1"/>
          <p:nvPr/>
        </p:nvSpPr>
        <p:spPr>
          <a:xfrm>
            <a:off x="1604063" y="2177869"/>
            <a:ext cx="13830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Euclid, geometric construction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1" name="Google Shape;81;p16"/>
          <p:cNvCxnSpPr/>
          <p:nvPr/>
        </p:nvCxnSpPr>
        <p:spPr>
          <a:xfrm>
            <a:off x="2401731" y="2458552"/>
            <a:ext cx="1455900" cy="375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" name="Google Shape;82;p16"/>
          <p:cNvSpPr txBox="1"/>
          <p:nvPr/>
        </p:nvSpPr>
        <p:spPr>
          <a:xfrm>
            <a:off x="5904288" y="3835600"/>
            <a:ext cx="2196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Babylonian sky maps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3" name="Google Shape;83;p16"/>
          <p:cNvCxnSpPr>
            <a:stCxn id="82" idx="1"/>
          </p:cNvCxnSpPr>
          <p:nvPr/>
        </p:nvCxnSpPr>
        <p:spPr>
          <a:xfrm flipH="1">
            <a:off x="5252088" y="4043200"/>
            <a:ext cx="652200" cy="30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6"/>
          <p:cNvCxnSpPr/>
          <p:nvPr/>
        </p:nvCxnSpPr>
        <p:spPr>
          <a:xfrm flipH="1">
            <a:off x="4897395" y="2965703"/>
            <a:ext cx="1287900" cy="66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" name="Google Shape;85;p16"/>
          <p:cNvSpPr txBox="1"/>
          <p:nvPr/>
        </p:nvSpPr>
        <p:spPr>
          <a:xfrm>
            <a:off x="6215850" y="2495819"/>
            <a:ext cx="13416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Chinese records of comets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6" name="Google Shape;86;p16"/>
          <p:cNvCxnSpPr/>
          <p:nvPr/>
        </p:nvCxnSpPr>
        <p:spPr>
          <a:xfrm>
            <a:off x="2582616" y="1604032"/>
            <a:ext cx="1177500" cy="13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" name="Google Shape;87;p16"/>
          <p:cNvSpPr txBox="1"/>
          <p:nvPr/>
        </p:nvSpPr>
        <p:spPr>
          <a:xfrm>
            <a:off x="1652144" y="1245588"/>
            <a:ext cx="13416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Ptolemaic epicycle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6262469" y="1511738"/>
            <a:ext cx="11991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Geocentric system ❌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9" name="Google Shape;89;p16"/>
          <p:cNvCxnSpPr/>
          <p:nvPr/>
        </p:nvCxnSpPr>
        <p:spPr>
          <a:xfrm flipH="1">
            <a:off x="4706417" y="1841325"/>
            <a:ext cx="1602300" cy="33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175" y="1017725"/>
            <a:ext cx="3106749" cy="38041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526013" y="2004350"/>
            <a:ext cx="17022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Ibn al-Haytham, “the father of modern optics”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97" name="Google Shape;97;p17"/>
          <p:cNvCxnSpPr/>
          <p:nvPr/>
        </p:nvCxnSpPr>
        <p:spPr>
          <a:xfrm flipH="1">
            <a:off x="5576160" y="1734039"/>
            <a:ext cx="1061700" cy="270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8" name="Google Shape;98;p17"/>
          <p:cNvCxnSpPr/>
          <p:nvPr/>
        </p:nvCxnSpPr>
        <p:spPr>
          <a:xfrm flipH="1">
            <a:off x="4480870" y="3384321"/>
            <a:ext cx="1917000" cy="433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" name="Google Shape;99;p17"/>
          <p:cNvSpPr txBox="1"/>
          <p:nvPr/>
        </p:nvSpPr>
        <p:spPr>
          <a:xfrm>
            <a:off x="6397875" y="3096025"/>
            <a:ext cx="15357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Dunhuang star chart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 rot="10800000" flipH="1">
            <a:off x="2214476" y="1733904"/>
            <a:ext cx="1584300" cy="517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" name="Google Shape;101;p17"/>
          <p:cNvSpPr txBox="1"/>
          <p:nvPr/>
        </p:nvSpPr>
        <p:spPr>
          <a:xfrm>
            <a:off x="6637850" y="1439149"/>
            <a:ext cx="10617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Circle theorems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2665875" y="4821900"/>
            <a:ext cx="336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Mike Peel (</a:t>
            </a:r>
            <a:r>
              <a:rPr lang="en-GB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www.mikepeel.net</a:t>
            </a:r>
            <a:r>
              <a:rPr lang="en-GB" sz="1200">
                <a:solidFill>
                  <a:schemeClr val="dk2"/>
                </a:solidFill>
              </a:rPr>
              <a:t>), CC BY-SA 4.0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l="41664" t="3025" r="3534" b="64686"/>
          <a:stretch/>
        </p:blipFill>
        <p:spPr>
          <a:xfrm>
            <a:off x="2076200" y="1257650"/>
            <a:ext cx="5569598" cy="3309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8"/>
          <p:cNvCxnSpPr>
            <a:stCxn id="110" idx="1"/>
          </p:cNvCxnSpPr>
          <p:nvPr/>
        </p:nvCxnSpPr>
        <p:spPr>
          <a:xfrm flipH="1">
            <a:off x="5536500" y="1871048"/>
            <a:ext cx="2109300" cy="441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18"/>
          <p:cNvSpPr txBox="1"/>
          <p:nvPr/>
        </p:nvSpPr>
        <p:spPr>
          <a:xfrm>
            <a:off x="7645800" y="1269548"/>
            <a:ext cx="11865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Galileo observing Jupiter’s moons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 rot="10800000" flipH="1">
            <a:off x="1698250" y="3007200"/>
            <a:ext cx="833700" cy="608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2" name="Google Shape;112;p18"/>
          <p:cNvSpPr txBox="1"/>
          <p:nvPr/>
        </p:nvSpPr>
        <p:spPr>
          <a:xfrm>
            <a:off x="496725" y="1391725"/>
            <a:ext cx="14199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Kepler’s laws of planetary motion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13" name="Google Shape;113;p18"/>
          <p:cNvCxnSpPr/>
          <p:nvPr/>
        </p:nvCxnSpPr>
        <p:spPr>
          <a:xfrm>
            <a:off x="1789700" y="1781575"/>
            <a:ext cx="2048100" cy="66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" name="Google Shape;114;p18"/>
          <p:cNvSpPr txBox="1"/>
          <p:nvPr/>
        </p:nvSpPr>
        <p:spPr>
          <a:xfrm>
            <a:off x="476881" y="3372375"/>
            <a:ext cx="14199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Copernican heliocentrism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225" y="1017725"/>
            <a:ext cx="2749551" cy="370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3197225" y="4722225"/>
            <a:ext cx="274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Simon Waldherr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22" name="Google Shape;122;p19"/>
          <p:cNvCxnSpPr>
            <a:stCxn id="123" idx="1"/>
          </p:cNvCxnSpPr>
          <p:nvPr/>
        </p:nvCxnSpPr>
        <p:spPr>
          <a:xfrm flipH="1">
            <a:off x="5232800" y="1556450"/>
            <a:ext cx="1461000" cy="109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3" name="Google Shape;123;p19"/>
          <p:cNvSpPr txBox="1"/>
          <p:nvPr/>
        </p:nvSpPr>
        <p:spPr>
          <a:xfrm>
            <a:off x="6693800" y="1215500"/>
            <a:ext cx="10377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Leibniz &amp; calculus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24" name="Google Shape;124;p19"/>
          <p:cNvCxnSpPr/>
          <p:nvPr/>
        </p:nvCxnSpPr>
        <p:spPr>
          <a:xfrm rot="10800000" flipH="1">
            <a:off x="2551900" y="2642000"/>
            <a:ext cx="823800" cy="902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" name="Google Shape;125;p19"/>
          <p:cNvSpPr txBox="1"/>
          <p:nvPr/>
        </p:nvSpPr>
        <p:spPr>
          <a:xfrm>
            <a:off x="2038076" y="3460119"/>
            <a:ext cx="10377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Newton’s Laws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Wandering the Immeasurable: Math side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555" y="1017725"/>
            <a:ext cx="2806893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3168550" y="4757944"/>
            <a:ext cx="280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Simon Waldherr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33" name="Google Shape;133;p20"/>
          <p:cNvCxnSpPr/>
          <p:nvPr/>
        </p:nvCxnSpPr>
        <p:spPr>
          <a:xfrm flipH="1">
            <a:off x="5849275" y="2153975"/>
            <a:ext cx="1086000" cy="55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2540000" y="4234650"/>
            <a:ext cx="1473900" cy="2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5" name="Google Shape;135;p20"/>
          <p:cNvCxnSpPr/>
          <p:nvPr/>
        </p:nvCxnSpPr>
        <p:spPr>
          <a:xfrm>
            <a:off x="2340350" y="1788425"/>
            <a:ext cx="1192200" cy="90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6" name="Google Shape;136;p20"/>
          <p:cNvSpPr txBox="1"/>
          <p:nvPr/>
        </p:nvSpPr>
        <p:spPr>
          <a:xfrm>
            <a:off x="1227480" y="1506900"/>
            <a:ext cx="14739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Huygens’s construction of refraction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935275" y="1788425"/>
            <a:ext cx="1836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Euler’s formula,  complex numbers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1123150" y="3796725"/>
            <a:ext cx="16986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Mean squared displacement, Brownian motion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>
            <a:off x="2373300" y="3163100"/>
            <a:ext cx="1078500" cy="2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0" name="Google Shape;140;p20"/>
          <p:cNvSpPr txBox="1"/>
          <p:nvPr/>
        </p:nvSpPr>
        <p:spPr>
          <a:xfrm>
            <a:off x="1449581" y="2811181"/>
            <a:ext cx="10785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Ideal gas equation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Wandering the Immeasurable: Math side</a:t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7276650" y="3906750"/>
            <a:ext cx="15558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Mendeleev, periodic table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l="30215" t="12493" r="19146" b="37411"/>
          <a:stretch/>
        </p:blipFill>
        <p:spPr>
          <a:xfrm>
            <a:off x="1813753" y="1017725"/>
            <a:ext cx="5048400" cy="3745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1"/>
          <p:cNvCxnSpPr/>
          <p:nvPr/>
        </p:nvCxnSpPr>
        <p:spPr>
          <a:xfrm>
            <a:off x="1454475" y="2665200"/>
            <a:ext cx="734700" cy="397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1"/>
          <p:cNvCxnSpPr/>
          <p:nvPr/>
        </p:nvCxnSpPr>
        <p:spPr>
          <a:xfrm rot="10800000">
            <a:off x="5671316" y="3484526"/>
            <a:ext cx="1641900" cy="619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" name="Google Shape;150;p21"/>
          <p:cNvSpPr txBox="1"/>
          <p:nvPr/>
        </p:nvSpPr>
        <p:spPr>
          <a:xfrm>
            <a:off x="431975" y="2364950"/>
            <a:ext cx="11811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Fourier transform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51" name="Google Shape;151;p21"/>
          <p:cNvCxnSpPr/>
          <p:nvPr/>
        </p:nvCxnSpPr>
        <p:spPr>
          <a:xfrm rot="10800000" flipH="1">
            <a:off x="1503225" y="3628175"/>
            <a:ext cx="1255500" cy="316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2" name="Google Shape;152;p21"/>
          <p:cNvSpPr txBox="1"/>
          <p:nvPr/>
        </p:nvSpPr>
        <p:spPr>
          <a:xfrm>
            <a:off x="397018" y="3699625"/>
            <a:ext cx="11811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Maxwell’s equations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Macintosh PowerPoint</Application>
  <PresentationFormat>On-screen Show (16:9)</PresentationFormat>
  <Paragraphs>67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Simple Light</vt:lpstr>
      <vt:lpstr>CERN: Wandering the Immeasurable</vt:lpstr>
      <vt:lpstr>Geneva holiday: July 17-21st</vt:lpstr>
      <vt:lpstr>July 20th, CERN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Wandering the Immeasurable: Math side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Katie Steckles</cp:lastModifiedBy>
  <cp:revision>26</cp:revision>
  <dcterms:modified xsi:type="dcterms:W3CDTF">2025-11-23T18:20:59Z</dcterms:modified>
</cp:coreProperties>
</file>