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73" r:id="rId4"/>
    <p:sldId id="271" r:id="rId5"/>
    <p:sldId id="279" r:id="rId6"/>
    <p:sldId id="280" r:id="rId7"/>
    <p:sldId id="259" r:id="rId8"/>
    <p:sldId id="260" r:id="rId9"/>
    <p:sldId id="269" r:id="rId10"/>
    <p:sldId id="267" r:id="rId11"/>
    <p:sldId id="276" r:id="rId12"/>
    <p:sldId id="277" r:id="rId13"/>
    <p:sldId id="278" r:id="rId14"/>
    <p:sldId id="261" r:id="rId15"/>
    <p:sldId id="265" r:id="rId16"/>
    <p:sldId id="263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4558" autoAdjust="0"/>
  </p:normalViewPr>
  <p:slideViewPr>
    <p:cSldViewPr snapToGrid="0">
      <p:cViewPr varScale="1">
        <p:scale>
          <a:sx n="94" d="100"/>
          <a:sy n="94" d="100"/>
        </p:scale>
        <p:origin x="18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3507725182352"/>
          <c:y val="3.3598974750306793E-2"/>
          <c:w val="0.86407418799212588"/>
          <c:h val="0.81010615253844265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Sheet1!$F$1</c:f>
              <c:strCache>
                <c:ptCount val="1"/>
                <c:pt idx="0">
                  <c:v>A area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4E3262E4-46B5-4229-B477-42AFBD8510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F8F-491E-85D7-F502F48B4A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99A5C18-4C88-4F40-BF35-0F3371AD5A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F8F-491E-85D7-F502F48B4A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1F2B8EA-1E94-204B-B737-5556487D6C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F8F-491E-85D7-F502F48B4A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8FAD888-4BD6-7642-A05D-E7EA9E7B86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F8F-491E-85D7-F502F48B4A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A9B2E20-076A-1D49-87F4-9A77FA7953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F8F-491E-85D7-F502F48B4AA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3130BF1-407F-5D42-97CF-E2400ACF51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F8F-491E-85D7-F502F48B4AA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DED5D46-55EF-C048-AD66-D9D2FB69FA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F8F-491E-85D7-F502F48B4AA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E50A2AF-108F-E64A-9335-54753890B3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F8F-491E-85D7-F502F48B4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backward val="1"/>
            <c:dispRSqr val="0"/>
            <c:dispEq val="0"/>
          </c:trendline>
          <c:xVal>
            <c:numRef>
              <c:f>Sheet1!$C$2:$C$9</c:f>
              <c:numCache>
                <c:formatCode>General</c:formatCode>
                <c:ptCount val="8"/>
                <c:pt idx="0">
                  <c:v>0.25</c:v>
                </c:pt>
                <c:pt idx="1">
                  <c:v>1.25</c:v>
                </c:pt>
                <c:pt idx="2">
                  <c:v>2.25</c:v>
                </c:pt>
                <c:pt idx="3">
                  <c:v>3.25</c:v>
                </c:pt>
                <c:pt idx="4">
                  <c:v>4.25</c:v>
                </c:pt>
                <c:pt idx="5">
                  <c:v>5.25</c:v>
                </c:pt>
                <c:pt idx="6">
                  <c:v>6.25</c:v>
                </c:pt>
                <c:pt idx="7">
                  <c:v>7.25</c:v>
                </c:pt>
              </c:numCache>
            </c:numRef>
          </c:xVal>
          <c:yVal>
            <c:numRef>
              <c:f>Sheet1!$O$2:$O$9</c:f>
              <c:numCache>
                <c:formatCode>General</c:formatCode>
                <c:ptCount val="8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Sheet1!$F$2:$F$9</c15:f>
                <c15:dlblRangeCache>
                  <c:ptCount val="8"/>
                  <c:pt idx="0">
                    <c:v>1</c:v>
                  </c:pt>
                  <c:pt idx="1">
                    <c:v>0.5</c:v>
                  </c:pt>
                  <c:pt idx="2">
                    <c:v>0.25</c:v>
                  </c:pt>
                  <c:pt idx="3">
                    <c:v>0.125</c:v>
                  </c:pt>
                  <c:pt idx="4">
                    <c:v>0.0625</c:v>
                  </c:pt>
                  <c:pt idx="5">
                    <c:v>0.03125</c:v>
                  </c:pt>
                  <c:pt idx="6">
                    <c:v>0.015625</c:v>
                  </c:pt>
                  <c:pt idx="7">
                    <c:v>0.0078125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EC27-48D2-A9BD-0F122AFF0BA0}"/>
            </c:ext>
          </c:extLst>
        </c:ser>
        <c:ser>
          <c:idx val="7"/>
          <c:order val="1"/>
          <c:tx>
            <c:strRef>
              <c:f>Sheet1!$L$1</c:f>
              <c:strCache>
                <c:ptCount val="1"/>
                <c:pt idx="0">
                  <c:v>A width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F422B6E2-B875-446A-9784-FB95233128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F8F-491E-85D7-F502F48B4A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BE40BD-D987-F645-8B0F-6E52B116E8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F8F-491E-85D7-F502F48B4A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88091D0-DE46-134B-BBE8-549B76FD17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F8F-491E-85D7-F502F48B4A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97408DB-D0D0-BB4C-BC8A-2A0843F43B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F8F-491E-85D7-F502F48B4A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E088559-476A-D24E-9A75-2451CBEAC4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F8F-491E-85D7-F502F48B4AA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9DF8DFA-43C7-534D-95F7-D73187E4D4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F8F-491E-85D7-F502F48B4AA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76DEE0B-6C7E-974F-A5EB-4E9C964F9A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F8F-491E-85D7-F502F48B4AA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320A105-28B2-D540-9E9F-F3FDC2B5C8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0F8F-491E-85D7-F502F48B4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backward val="2"/>
            <c:dispRSqr val="0"/>
            <c:dispEq val="0"/>
          </c:trendline>
          <c:xVal>
            <c:numRef>
              <c:f>Sheet1!$C$2:$C$9</c:f>
              <c:numCache>
                <c:formatCode>General</c:formatCode>
                <c:ptCount val="8"/>
                <c:pt idx="0">
                  <c:v>0.25</c:v>
                </c:pt>
                <c:pt idx="1">
                  <c:v>1.25</c:v>
                </c:pt>
                <c:pt idx="2">
                  <c:v>2.25</c:v>
                </c:pt>
                <c:pt idx="3">
                  <c:v>3.25</c:v>
                </c:pt>
                <c:pt idx="4">
                  <c:v>4.25</c:v>
                </c:pt>
                <c:pt idx="5">
                  <c:v>5.25</c:v>
                </c:pt>
                <c:pt idx="6">
                  <c:v>6.25</c:v>
                </c:pt>
                <c:pt idx="7">
                  <c:v>7.25</c:v>
                </c:pt>
              </c:numCache>
            </c:numRef>
          </c:xVal>
          <c:yVal>
            <c:numRef>
              <c:f>Sheet1!$U$2:$U$9</c:f>
              <c:numCache>
                <c:formatCode>General</c:formatCode>
                <c:ptCount val="8"/>
                <c:pt idx="0">
                  <c:v>-0.25</c:v>
                </c:pt>
                <c:pt idx="1">
                  <c:v>-0.75</c:v>
                </c:pt>
                <c:pt idx="2">
                  <c:v>-1.25</c:v>
                </c:pt>
                <c:pt idx="3">
                  <c:v>-1.75</c:v>
                </c:pt>
                <c:pt idx="4">
                  <c:v>-2.25</c:v>
                </c:pt>
                <c:pt idx="5">
                  <c:v>-2.75</c:v>
                </c:pt>
                <c:pt idx="6">
                  <c:v>-3.25</c:v>
                </c:pt>
                <c:pt idx="7">
                  <c:v>-3.75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Sheet1!$L$2:$L$9</c15:f>
                <c15:dlblRangeCache>
                  <c:ptCount val="8"/>
                  <c:pt idx="0">
                    <c:v>841</c:v>
                  </c:pt>
                  <c:pt idx="1">
                    <c:v>595</c:v>
                  </c:pt>
                  <c:pt idx="2">
                    <c:v>420</c:v>
                  </c:pt>
                  <c:pt idx="3">
                    <c:v>297</c:v>
                  </c:pt>
                  <c:pt idx="4">
                    <c:v>210</c:v>
                  </c:pt>
                  <c:pt idx="5">
                    <c:v>149</c:v>
                  </c:pt>
                  <c:pt idx="6">
                    <c:v>105</c:v>
                  </c:pt>
                  <c:pt idx="7">
                    <c:v>74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EC27-48D2-A9BD-0F122AFF0BA0}"/>
            </c:ext>
          </c:extLst>
        </c:ser>
        <c:ser>
          <c:idx val="0"/>
          <c:order val="2"/>
          <c:tx>
            <c:v>A connect</c:v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Sheet1!$B$15:$B$34</c:f>
              <c:numCache>
                <c:formatCode>General</c:formatCode>
                <c:ptCount val="20"/>
                <c:pt idx="0">
                  <c:v>0.25</c:v>
                </c:pt>
                <c:pt idx="1">
                  <c:v>1.25</c:v>
                </c:pt>
                <c:pt idx="3">
                  <c:v>1.25</c:v>
                </c:pt>
                <c:pt idx="4">
                  <c:v>2.25</c:v>
                </c:pt>
                <c:pt idx="6">
                  <c:v>2.25</c:v>
                </c:pt>
                <c:pt idx="7">
                  <c:v>3.25</c:v>
                </c:pt>
                <c:pt idx="9">
                  <c:v>3.25</c:v>
                </c:pt>
                <c:pt idx="10">
                  <c:v>4.25</c:v>
                </c:pt>
                <c:pt idx="12">
                  <c:v>4.25</c:v>
                </c:pt>
                <c:pt idx="13">
                  <c:v>5.25</c:v>
                </c:pt>
                <c:pt idx="15">
                  <c:v>5.25</c:v>
                </c:pt>
                <c:pt idx="16">
                  <c:v>6.25</c:v>
                </c:pt>
                <c:pt idx="18">
                  <c:v>6.25</c:v>
                </c:pt>
                <c:pt idx="19">
                  <c:v>7.25</c:v>
                </c:pt>
              </c:numCache>
            </c:numRef>
          </c:xVal>
          <c:yVal>
            <c:numRef>
              <c:f>Sheet1!$C$15:$C$34</c:f>
              <c:numCache>
                <c:formatCode>General</c:formatCode>
                <c:ptCount val="20"/>
                <c:pt idx="0">
                  <c:v>-0.25</c:v>
                </c:pt>
                <c:pt idx="1">
                  <c:v>-0.25</c:v>
                </c:pt>
                <c:pt idx="3">
                  <c:v>-0.75</c:v>
                </c:pt>
                <c:pt idx="4">
                  <c:v>-0.75</c:v>
                </c:pt>
                <c:pt idx="6">
                  <c:v>-1.25</c:v>
                </c:pt>
                <c:pt idx="7">
                  <c:v>-1.25</c:v>
                </c:pt>
                <c:pt idx="9">
                  <c:v>-1.75</c:v>
                </c:pt>
                <c:pt idx="10">
                  <c:v>-1.75</c:v>
                </c:pt>
                <c:pt idx="12">
                  <c:v>-2.25</c:v>
                </c:pt>
                <c:pt idx="13">
                  <c:v>-2.25</c:v>
                </c:pt>
                <c:pt idx="15">
                  <c:v>-2.75</c:v>
                </c:pt>
                <c:pt idx="16">
                  <c:v>-2.75</c:v>
                </c:pt>
                <c:pt idx="18">
                  <c:v>-3.25</c:v>
                </c:pt>
                <c:pt idx="19">
                  <c:v>-3.25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8F-491E-85D7-F502F48B4AA6}"/>
            </c:ext>
          </c:extLst>
        </c:ser>
        <c:ser>
          <c:idx val="4"/>
          <c:order val="3"/>
          <c:tx>
            <c:strRef>
              <c:f>Sheet1!$I$1</c:f>
              <c:strCache>
                <c:ptCount val="1"/>
                <c:pt idx="0">
                  <c:v>A length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25E6EDD-B8D0-4EB5-91EF-D916C58DC7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0F8F-491E-85D7-F502F48B4A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CC042A-2B13-8748-BFA6-A0718E9F3E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F8F-491E-85D7-F502F48B4A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48150EC-1E88-3146-BB40-A1772DFAF6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F8F-491E-85D7-F502F48B4A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6451C13-616A-6747-87F3-71ACD55DD1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0F8F-491E-85D7-F502F48B4A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4E9612E-C810-7F46-8D4B-9E8CF5755D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F8F-491E-85D7-F502F48B4AA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F0D9CBE-3D21-D84A-B505-0825B11EAF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0F8F-491E-85D7-F502F48B4AA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ABC6E13-D6B3-8D43-BDDE-9163033F33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F8F-491E-85D7-F502F48B4AA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8207A7D-6F7D-6249-960C-A19F064023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0F8F-491E-85D7-F502F48B4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backward val="1.5"/>
            <c:dispRSqr val="0"/>
            <c:dispEq val="0"/>
          </c:trendline>
          <c:xVal>
            <c:numRef>
              <c:f>Sheet1!$C$2:$C$9</c:f>
              <c:numCache>
                <c:formatCode>General</c:formatCode>
                <c:ptCount val="8"/>
                <c:pt idx="0">
                  <c:v>0.25</c:v>
                </c:pt>
                <c:pt idx="1">
                  <c:v>1.25</c:v>
                </c:pt>
                <c:pt idx="2">
                  <c:v>2.25</c:v>
                </c:pt>
                <c:pt idx="3">
                  <c:v>3.25</c:v>
                </c:pt>
                <c:pt idx="4">
                  <c:v>4.25</c:v>
                </c:pt>
                <c:pt idx="5">
                  <c:v>5.25</c:v>
                </c:pt>
                <c:pt idx="6">
                  <c:v>6.25</c:v>
                </c:pt>
                <c:pt idx="7">
                  <c:v>7.25</c:v>
                </c:pt>
              </c:numCache>
            </c:numRef>
          </c:xVal>
          <c:yVal>
            <c:numRef>
              <c:f>Sheet1!$R$2:$R$9</c:f>
              <c:numCache>
                <c:formatCode>General</c:formatCode>
                <c:ptCount val="8"/>
                <c:pt idx="0">
                  <c:v>0.25</c:v>
                </c:pt>
                <c:pt idx="1">
                  <c:v>-0.25</c:v>
                </c:pt>
                <c:pt idx="2">
                  <c:v>-0.75</c:v>
                </c:pt>
                <c:pt idx="3">
                  <c:v>-1.25</c:v>
                </c:pt>
                <c:pt idx="4">
                  <c:v>-1.75</c:v>
                </c:pt>
                <c:pt idx="5">
                  <c:v>-2.25</c:v>
                </c:pt>
                <c:pt idx="6">
                  <c:v>-2.75</c:v>
                </c:pt>
                <c:pt idx="7">
                  <c:v>-3.25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Sheet1!$I$2:$I$9</c15:f>
                <c15:dlblRangeCache>
                  <c:ptCount val="8"/>
                  <c:pt idx="0">
                    <c:v>1189</c:v>
                  </c:pt>
                  <c:pt idx="1">
                    <c:v>841</c:v>
                  </c:pt>
                  <c:pt idx="2">
                    <c:v>595</c:v>
                  </c:pt>
                  <c:pt idx="3">
                    <c:v>420</c:v>
                  </c:pt>
                  <c:pt idx="4">
                    <c:v>297</c:v>
                  </c:pt>
                  <c:pt idx="5">
                    <c:v>210</c:v>
                  </c:pt>
                  <c:pt idx="6">
                    <c:v>149</c:v>
                  </c:pt>
                  <c:pt idx="7">
                    <c:v>105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EC27-48D2-A9BD-0F122AFF0BA0}"/>
            </c:ext>
          </c:extLst>
        </c:ser>
        <c:ser>
          <c:idx val="8"/>
          <c:order val="4"/>
          <c:tx>
            <c:strRef>
              <c:f>Sheet1!$M$1</c:f>
              <c:strCache>
                <c:ptCount val="1"/>
                <c:pt idx="0">
                  <c:v>B width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968B643-A9E7-45AC-BAB4-3B11676EEE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0F8F-491E-85D7-F502F48B4A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B51A45-FBFD-4442-AFE1-E4DF68812F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0F8F-491E-85D7-F502F48B4A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A21F8B4-2743-074A-AF38-3B12954BE5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F8F-491E-85D7-F502F48B4A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3DE78EB-0A0D-694F-9452-D72AA023F2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0F8F-491E-85D7-F502F48B4A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0C5A606-6297-0449-9573-8BA0C5EF36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0F8F-491E-85D7-F502F48B4AA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CBEEAE4-7160-164C-94EA-44E3F5CA19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0F8F-491E-85D7-F502F48B4AA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945008A-A775-D14B-879D-6F551A6676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0F8F-491E-85D7-F502F48B4AA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192E4A1-4949-4647-85F7-E93776274F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0F8F-491E-85D7-F502F48B4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Sheet1!$D$2:$D$9</c:f>
              <c:numCache>
                <c:formatCode>General</c:formatCode>
                <c:ptCount val="8"/>
                <c:pt idx="0">
                  <c:v>-0.25</c:v>
                </c:pt>
                <c:pt idx="1">
                  <c:v>0.75</c:v>
                </c:pt>
                <c:pt idx="2">
                  <c:v>1.75</c:v>
                </c:pt>
                <c:pt idx="3">
                  <c:v>2.75</c:v>
                </c:pt>
                <c:pt idx="4">
                  <c:v>3.75</c:v>
                </c:pt>
                <c:pt idx="5">
                  <c:v>4.75</c:v>
                </c:pt>
                <c:pt idx="6">
                  <c:v>5.75</c:v>
                </c:pt>
                <c:pt idx="7">
                  <c:v>6.75</c:v>
                </c:pt>
              </c:numCache>
            </c:numRef>
          </c:xVal>
          <c:yVal>
            <c:numRef>
              <c:f>Sheet1!$V$2:$V$9</c:f>
              <c:numCache>
                <c:formatCode>General</c:formatCode>
                <c:ptCount val="8"/>
                <c:pt idx="0">
                  <c:v>0</c:v>
                </c:pt>
                <c:pt idx="1">
                  <c:v>-0.5</c:v>
                </c:pt>
                <c:pt idx="2">
                  <c:v>-1</c:v>
                </c:pt>
                <c:pt idx="3">
                  <c:v>-1.5</c:v>
                </c:pt>
                <c:pt idx="4">
                  <c:v>-2</c:v>
                </c:pt>
                <c:pt idx="5">
                  <c:v>-2.5</c:v>
                </c:pt>
                <c:pt idx="6">
                  <c:v>-3</c:v>
                </c:pt>
                <c:pt idx="7">
                  <c:v>-3.5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Sheet1!$M$2:$M$9</c15:f>
                <c15:dlblRangeCache>
                  <c:ptCount val="8"/>
                  <c:pt idx="0">
                    <c:v>1000</c:v>
                  </c:pt>
                  <c:pt idx="1">
                    <c:v>707</c:v>
                  </c:pt>
                  <c:pt idx="2">
                    <c:v>500</c:v>
                  </c:pt>
                  <c:pt idx="3">
                    <c:v>354</c:v>
                  </c:pt>
                  <c:pt idx="4">
                    <c:v>250</c:v>
                  </c:pt>
                  <c:pt idx="5">
                    <c:v>177</c:v>
                  </c:pt>
                  <c:pt idx="6">
                    <c:v>125</c:v>
                  </c:pt>
                  <c:pt idx="7">
                    <c:v>88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EC27-48D2-A9BD-0F122AFF0BA0}"/>
            </c:ext>
          </c:extLst>
        </c:ser>
        <c:ser>
          <c:idx val="5"/>
          <c:order val="5"/>
          <c:tx>
            <c:strRef>
              <c:f>Sheet1!$J$1</c:f>
              <c:strCache>
                <c:ptCount val="1"/>
                <c:pt idx="0">
                  <c:v>B length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5E2C2FEC-6952-423C-B28F-2987CFA63B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0F8F-491E-85D7-F502F48B4A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CC80511-CD53-A543-94E8-A2D6BECF95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0F8F-491E-85D7-F502F48B4A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5A369F1-00A8-254C-9BCC-F8A1D56756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0F8F-491E-85D7-F502F48B4A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9ADD607-537B-DB45-B565-82302A63E7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0F8F-491E-85D7-F502F48B4A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BB938BF-52A0-1546-A82F-696F68D337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0F8F-491E-85D7-F502F48B4AA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EDFCDA8-131D-EC47-9C43-C065FEB119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0F8F-491E-85D7-F502F48B4AA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30BB4D1-BBAF-B146-8670-36165008F4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0F8F-491E-85D7-F502F48B4AA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2C62CFE-9592-BD4C-9C7E-1D93DC3410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0F8F-491E-85D7-F502F48B4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Sheet1!$D$2:$D$9</c:f>
              <c:numCache>
                <c:formatCode>General</c:formatCode>
                <c:ptCount val="8"/>
                <c:pt idx="0">
                  <c:v>-0.25</c:v>
                </c:pt>
                <c:pt idx="1">
                  <c:v>0.75</c:v>
                </c:pt>
                <c:pt idx="2">
                  <c:v>1.75</c:v>
                </c:pt>
                <c:pt idx="3">
                  <c:v>2.75</c:v>
                </c:pt>
                <c:pt idx="4">
                  <c:v>3.75</c:v>
                </c:pt>
                <c:pt idx="5">
                  <c:v>4.75</c:v>
                </c:pt>
                <c:pt idx="6">
                  <c:v>5.75</c:v>
                </c:pt>
                <c:pt idx="7">
                  <c:v>6.75</c:v>
                </c:pt>
              </c:numCache>
            </c:numRef>
          </c:xVal>
          <c:yVal>
            <c:numRef>
              <c:f>Sheet1!$S$2:$S$9</c:f>
              <c:numCache>
                <c:formatCode>General</c:formatCode>
                <c:ptCount val="8"/>
                <c:pt idx="0">
                  <c:v>0.5</c:v>
                </c:pt>
                <c:pt idx="1">
                  <c:v>0</c:v>
                </c:pt>
                <c:pt idx="2">
                  <c:v>-0.5</c:v>
                </c:pt>
                <c:pt idx="3">
                  <c:v>-1</c:v>
                </c:pt>
                <c:pt idx="4">
                  <c:v>-1.5</c:v>
                </c:pt>
                <c:pt idx="5">
                  <c:v>-2</c:v>
                </c:pt>
                <c:pt idx="6">
                  <c:v>-2.5</c:v>
                </c:pt>
                <c:pt idx="7">
                  <c:v>-3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Sheet1!$J$2:$J$9</c15:f>
                <c15:dlblRangeCache>
                  <c:ptCount val="8"/>
                  <c:pt idx="0">
                    <c:v>1414</c:v>
                  </c:pt>
                  <c:pt idx="1">
                    <c:v>1000</c:v>
                  </c:pt>
                  <c:pt idx="2">
                    <c:v>707</c:v>
                  </c:pt>
                  <c:pt idx="3">
                    <c:v>500</c:v>
                  </c:pt>
                  <c:pt idx="4">
                    <c:v>354</c:v>
                  </c:pt>
                  <c:pt idx="5">
                    <c:v>250</c:v>
                  </c:pt>
                  <c:pt idx="6">
                    <c:v>177</c:v>
                  </c:pt>
                  <c:pt idx="7">
                    <c:v>125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EC27-48D2-A9BD-0F122AFF0BA0}"/>
            </c:ext>
          </c:extLst>
        </c:ser>
        <c:ser>
          <c:idx val="9"/>
          <c:order val="6"/>
          <c:tx>
            <c:strRef>
              <c:f>Sheet1!$N$1</c:f>
              <c:strCache>
                <c:ptCount val="1"/>
                <c:pt idx="0">
                  <c:v>C width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FEADBB44-6936-4C87-8339-F191708921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0F8F-491E-85D7-F502F48B4A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321BE83-FEF8-1743-AAE7-5F00A736C7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0F8F-491E-85D7-F502F48B4A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1D46921-26A2-794A-B677-F7F7F6A39E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0F8F-491E-85D7-F502F48B4A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F2126EF-195C-574C-A744-DE1DF827F3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0F8F-491E-85D7-F502F48B4A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3609263-CE68-DA41-A732-E6FCED810D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0F8F-491E-85D7-F502F48B4AA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9C89CE3-3A6C-E841-A573-FE99AD118B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0F8F-491E-85D7-F502F48B4AA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BA95AE3-622D-414D-A563-45445C561C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0F8F-491E-85D7-F502F48B4AA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E97D78A-5C06-A44C-B48D-FBB50B4826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0F8F-491E-85D7-F502F48B4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Sheet1!$E$2:$E$9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Sheet1!$W$2:$W$9</c:f>
              <c:numCache>
                <c:formatCode>General</c:formatCode>
                <c:ptCount val="8"/>
                <c:pt idx="0">
                  <c:v>-0.125</c:v>
                </c:pt>
                <c:pt idx="1">
                  <c:v>-0.625</c:v>
                </c:pt>
                <c:pt idx="2">
                  <c:v>-1.125</c:v>
                </c:pt>
                <c:pt idx="3">
                  <c:v>-1.625</c:v>
                </c:pt>
                <c:pt idx="4">
                  <c:v>-2.125</c:v>
                </c:pt>
                <c:pt idx="5">
                  <c:v>-2.625</c:v>
                </c:pt>
                <c:pt idx="6">
                  <c:v>-3.125</c:v>
                </c:pt>
                <c:pt idx="7">
                  <c:v>-3.625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Sheet1!$N$2:$N$9</c15:f>
                <c15:dlblRangeCache>
                  <c:ptCount val="8"/>
                  <c:pt idx="0">
                    <c:v>917</c:v>
                  </c:pt>
                  <c:pt idx="1">
                    <c:v>648</c:v>
                  </c:pt>
                  <c:pt idx="2">
                    <c:v>459</c:v>
                  </c:pt>
                  <c:pt idx="3">
                    <c:v>324</c:v>
                  </c:pt>
                  <c:pt idx="4">
                    <c:v>229</c:v>
                  </c:pt>
                  <c:pt idx="5">
                    <c:v>162</c:v>
                  </c:pt>
                  <c:pt idx="6">
                    <c:v>115</c:v>
                  </c:pt>
                  <c:pt idx="7">
                    <c:v>81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EC27-48D2-A9BD-0F122AFF0BA0}"/>
            </c:ext>
          </c:extLst>
        </c:ser>
        <c:ser>
          <c:idx val="6"/>
          <c:order val="7"/>
          <c:tx>
            <c:strRef>
              <c:f>Sheet1!$K$1</c:f>
              <c:strCache>
                <c:ptCount val="1"/>
                <c:pt idx="0">
                  <c:v>C length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0070C0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AED6E6D-E213-4B34-82F8-4B5A8382E5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0F8F-491E-85D7-F502F48B4A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00AD82-12E1-7D4F-BB79-8ADF66C0E1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0F8F-491E-85D7-F502F48B4A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86A599-6055-A045-A4E1-DDCD3EBD0A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0F8F-491E-85D7-F502F48B4A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D613A21-217A-5141-A5EC-89D3D9194E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0F8F-491E-85D7-F502F48B4A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AA56EDE-C01B-6442-AEFC-0AFEE64CC8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0F8F-491E-85D7-F502F48B4AA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4851EEB-DDD8-B84E-8452-2B55D4D5A0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0F8F-491E-85D7-F502F48B4AA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F3CEAA5-C3E0-9649-9C2A-FCD0F341D7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0F8F-491E-85D7-F502F48B4AA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1A9ADCB-463F-ED46-B6C7-9DE4A06D2A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0F8F-491E-85D7-F502F48B4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Sheet1!$E$2:$E$9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Sheet1!$T$2:$T$9</c:f>
              <c:numCache>
                <c:formatCode>General</c:formatCode>
                <c:ptCount val="8"/>
                <c:pt idx="0">
                  <c:v>0.375</c:v>
                </c:pt>
                <c:pt idx="1">
                  <c:v>-0.125</c:v>
                </c:pt>
                <c:pt idx="2">
                  <c:v>-0.625</c:v>
                </c:pt>
                <c:pt idx="3">
                  <c:v>-1.125</c:v>
                </c:pt>
                <c:pt idx="4">
                  <c:v>-1.625</c:v>
                </c:pt>
                <c:pt idx="5">
                  <c:v>-2.125</c:v>
                </c:pt>
                <c:pt idx="6">
                  <c:v>-2.625</c:v>
                </c:pt>
                <c:pt idx="7">
                  <c:v>-3.125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Sheet1!$K$2:$K$9</c15:f>
                <c15:dlblRangeCache>
                  <c:ptCount val="8"/>
                  <c:pt idx="0">
                    <c:v>1297</c:v>
                  </c:pt>
                  <c:pt idx="1">
                    <c:v>917</c:v>
                  </c:pt>
                  <c:pt idx="2">
                    <c:v>648</c:v>
                  </c:pt>
                  <c:pt idx="3">
                    <c:v>459</c:v>
                  </c:pt>
                  <c:pt idx="4">
                    <c:v>324</c:v>
                  </c:pt>
                  <c:pt idx="5">
                    <c:v>229</c:v>
                  </c:pt>
                  <c:pt idx="6">
                    <c:v>162</c:v>
                  </c:pt>
                  <c:pt idx="7">
                    <c:v>115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EC27-48D2-A9BD-0F122AFF0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4201327"/>
        <c:axId val="1394201807"/>
      </c:scatterChart>
      <c:valAx>
        <c:axId val="1394201327"/>
        <c:scaling>
          <c:orientation val="minMax"/>
          <c:max val="7.5"/>
          <c:min val="-1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dirty="0"/>
                  <a:t>Paper size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201807"/>
        <c:crossesAt val="-4"/>
        <c:crossBetween val="midCat"/>
        <c:minorUnit val="0.5"/>
      </c:valAx>
      <c:valAx>
        <c:axId val="1394201807"/>
        <c:scaling>
          <c:orientation val="minMax"/>
          <c:max val="1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dirty="0"/>
                  <a:t>log</a:t>
                </a:r>
                <a:r>
                  <a:rPr lang="en-GB" sz="2400" baseline="-25000" dirty="0"/>
                  <a:t>2</a:t>
                </a:r>
                <a:r>
                  <a:rPr lang="en-GB" sz="2400" dirty="0"/>
                  <a:t> (dimension</a:t>
                </a:r>
                <a:r>
                  <a:rPr lang="en-GB" sz="2400" baseline="0" dirty="0"/>
                  <a:t> / m or m</a:t>
                </a:r>
                <a:r>
                  <a:rPr lang="en-GB" sz="2400" baseline="30000" dirty="0"/>
                  <a:t>2</a:t>
                </a:r>
                <a:r>
                  <a:rPr lang="en-GB" sz="2400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201327"/>
        <c:crossesAt val="-1"/>
        <c:crossBetween val="midCat"/>
        <c:majorUnit val="1"/>
        <c:min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572F4-A1A5-4611-90A1-7FF4BFC1C4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5D44B-4B6F-4EE8-8D49-59E069F47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73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tter_(paper_size)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edit_card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ISO/IEC_7810#ID-1" TargetMode="External"/><Relationship Id="rId4" Type="http://schemas.openxmlformats.org/officeDocument/2006/relationships/hyperlink" Target="https://www.thalesgroup.com/en/worldwide-digital-identity-and-security/bank-payment/magazine/history-payment-cards-clay-tablets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c.f. “How long is a piece of string?”</a:t>
            </a:r>
          </a:p>
          <a:p>
            <a:endParaRPr lang="en-GB" dirty="0"/>
          </a:p>
          <a:p>
            <a:r>
              <a:rPr lang="en-GB" dirty="0"/>
              <a:t>This is a bit of a mixed bag of things that arise from the aspect ratios of various standard paper sizes, specifically aspect ratios.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6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some countries that still use imperial sizes.  I’m going here with some US sizes.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Letter is perhaps the most widespread US size.</a:t>
            </a:r>
          </a:p>
          <a:p>
            <a:r>
              <a:rPr lang="en-GB" dirty="0">
                <a:hlinkClick r:id="rId3"/>
              </a:rPr>
              <a:t>Letter (paper size) – Wikipedia</a:t>
            </a:r>
          </a:p>
          <a:p>
            <a:endParaRPr lang="en-GB" dirty="0"/>
          </a:p>
          <a:p>
            <a:r>
              <a:rPr lang="en-GB" dirty="0"/>
              <a:t>The approximation is to within 0.4%, or to within 1 mm.</a:t>
            </a:r>
          </a:p>
          <a:p>
            <a:endParaRPr lang="en-GB" dirty="0"/>
          </a:p>
          <a:p>
            <a:r>
              <a:rPr lang="en-GB" dirty="0"/>
              <a:t>This image uses a compass.  The construction can be done by folding.  Faintly mark half and then quarter.  Then we can fold one of the diagonals and the rest follows…</a:t>
            </a:r>
          </a:p>
          <a:p>
            <a:endParaRPr lang="en-GB" dirty="0"/>
          </a:p>
          <a:p>
            <a:r>
              <a:rPr lang="en-GB" dirty="0"/>
              <a:t>I’ve managed to fold that into 7 2/3 faces of an </a:t>
            </a:r>
            <a:r>
              <a:rPr lang="en-GB" dirty="0" err="1"/>
              <a:t>octohedron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09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They’re not paper, but they have standard sizes.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size was standardised in 1958 by Bank of America.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They’re now standardised in metric, but it’s based on an imperial size.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 can’t find information on the reason for the choice.  However, I note that a 4 x 4 grid of credit cards matches Foolscap folio.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 I speculate that maybe they had the means to print that size and cut 16 cards from a sheet.</a:t>
            </a:r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Credit card </a:t>
            </a:r>
            <a:r>
              <a:rPr lang="en-GB" dirty="0">
                <a:hlinkClick r:id="rId4"/>
              </a:rPr>
              <a:t>–</a:t>
            </a:r>
            <a:r>
              <a:rPr lang="en-GB" dirty="0">
                <a:hlinkClick r:id="rId3"/>
              </a:rPr>
              <a:t> Wikipedia</a:t>
            </a:r>
            <a:endParaRPr lang="en-GB" dirty="0"/>
          </a:p>
          <a:p>
            <a:r>
              <a:rPr lang="en-GB" dirty="0">
                <a:hlinkClick r:id="rId5"/>
              </a:rPr>
              <a:t>ISO/IEC 7810 - Wikipedia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A history of payment cards - from clay tablets to EMV cards... | Thales Group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68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Foolscap folio (16x the size of a credit card) is interesting.</a:t>
            </a:r>
          </a:p>
          <a:p>
            <a:endParaRPr lang="en-US" dirty="0"/>
          </a:p>
          <a:p>
            <a:r>
              <a:rPr lang="en-US" dirty="0"/>
              <a:t>It’s an imperial size – 8.5 x 13.5”.</a:t>
            </a:r>
          </a:p>
          <a:p>
            <a:endParaRPr lang="en-GB" dirty="0"/>
          </a:p>
          <a:p>
            <a:r>
              <a:rPr lang="en-GB" dirty="0"/>
              <a:t>I can only assume this is a coincidence.  But it means I’ll always remember the size of a credit card, or at least how to work it out.</a:t>
            </a:r>
          </a:p>
          <a:p>
            <a:endParaRPr lang="en-GB" dirty="0"/>
          </a:p>
          <a:p>
            <a:r>
              <a:rPr lang="en-GB" dirty="0"/>
              <a:t>I also note that the ISO standard for A series paper is ISO 216.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50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You’re probably familiar with A series paper.  It’s the international standard, used by most countries apart from the Philippines and some of the Americas.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2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B01D1-4D93-8AF4-E99F-429DE2290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87350-D400-4FA0-547B-C8AD4A10F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D48B7-4D46-B4D3-865A-4637C4D06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concept is that cutting a sheet of paper in half maintains the aspect ratio.</a:t>
            </a:r>
          </a:p>
          <a:p>
            <a:endParaRPr lang="en-GB" dirty="0"/>
          </a:p>
          <a:p>
            <a:r>
              <a:rPr lang="en-GB" dirty="0"/>
              <a:t>I don’t have time for the full history, but one of the pioneers was Wilhelm Ostwald, winner of the 1909 Nobel prize for Chemistry.  I was familiar with him from Ostwald ripening which is relevant to my research – ask me later.</a:t>
            </a:r>
          </a:p>
          <a:p>
            <a:endParaRPr lang="en-GB" dirty="0"/>
          </a:p>
          <a:p>
            <a:r>
              <a:rPr lang="en-GB" dirty="0"/>
              <a:t>[The approach was proposed in 1786 by the German Scientist Georg Christoph Lichtenberg; early variants were used in France.</a:t>
            </a:r>
          </a:p>
          <a:p>
            <a:r>
              <a:rPr lang="en-GB" dirty="0"/>
              <a:t>Then, in 1911 Wilhelm Ostwald proposed a global format based on this approach, but linking it to the metric system. He wanted 1 cm to be the width of the base unit.  Eventually, the standard was based on area, with that of A0 being 1 m2.]</a:t>
            </a:r>
          </a:p>
          <a:p>
            <a:endParaRPr lang="en-US" dirty="0"/>
          </a:p>
          <a:p>
            <a:r>
              <a:rPr lang="en-US" dirty="0"/>
              <a:t>But let’s see what we can do with it.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BCE2F-9263-6FF6-911E-0E2E9719F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01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94F26-90EF-C9E3-C459-18EF6003C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D53F4-251C-B309-24B2-982225B37D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14B10A-7FAD-CC27-075C-BE567FEB1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feel that plotting on a log 2 scale gives some insight.</a:t>
            </a:r>
          </a:p>
          <a:p>
            <a:r>
              <a:rPr lang="en-US" dirty="0"/>
              <a:t>They halve in area at each scale, so the gradient is -1.</a:t>
            </a:r>
          </a:p>
          <a:p>
            <a:r>
              <a:rPr lang="en-US" dirty="0"/>
              <a:t>A0 has an area of 1m2.</a:t>
            </a:r>
          </a:p>
          <a:p>
            <a:r>
              <a:rPr lang="en-US" dirty="0"/>
              <a:t>I’m not subscripting.  That’s not an error – it’s how it’s done.</a:t>
            </a:r>
          </a:p>
          <a:p>
            <a:endParaRPr lang="en-US" dirty="0"/>
          </a:p>
          <a:p>
            <a:r>
              <a:rPr lang="en-US" dirty="0"/>
              <a:t>For linear dimensions, the gradient is half that for areas, corresponding to a reduction of sqrt2 per size.</a:t>
            </a:r>
          </a:p>
          <a:p>
            <a:endParaRPr lang="en-US" dirty="0"/>
          </a:p>
          <a:p>
            <a:r>
              <a:rPr lang="en-US" dirty="0"/>
              <a:t>The width of one size is the length of the next one.</a:t>
            </a:r>
          </a:p>
          <a:p>
            <a:endParaRPr lang="en-US" dirty="0"/>
          </a:p>
          <a:p>
            <a:r>
              <a:rPr lang="en-US" dirty="0"/>
              <a:t>The spacing vertically is 0.5 on the log scale representing the aspect ratio of sqrt2.</a:t>
            </a:r>
          </a:p>
          <a:p>
            <a:endParaRPr lang="en-US" dirty="0"/>
          </a:p>
          <a:p>
            <a:r>
              <a:rPr lang="en-US" dirty="0"/>
              <a:t>B sizes are the geometric mean of the A sizes so, on a log scale, that’s the arithmetic mean.</a:t>
            </a:r>
          </a:p>
          <a:p>
            <a:endParaRPr lang="en-US" dirty="0"/>
          </a:p>
          <a:p>
            <a:r>
              <a:rPr lang="en-US" dirty="0"/>
              <a:t>I’ve displaced the series on the x-axis, but to make the point that rather than saying for example B4, we could just call it A3.5</a:t>
            </a:r>
          </a:p>
          <a:p>
            <a:endParaRPr lang="en-US" dirty="0"/>
          </a:p>
          <a:p>
            <a:r>
              <a:rPr lang="en-US" dirty="0"/>
              <a:t>C sizes are the geometric mean of the A and B sizes of the same index.</a:t>
            </a:r>
          </a:p>
          <a:p>
            <a:r>
              <a:rPr lang="en-US" dirty="0"/>
              <a:t>They tend to be used as envelope sizes for the A size just below.  So C4 is used for A4 documents, C5 for A5 etc.</a:t>
            </a:r>
          </a:p>
          <a:p>
            <a:endParaRPr lang="en-US" dirty="0"/>
          </a:p>
          <a:p>
            <a:r>
              <a:rPr lang="en-US" dirty="0"/>
              <a:t>Common sizes that you may </a:t>
            </a:r>
            <a:r>
              <a:rPr lang="en-US" dirty="0" err="1"/>
              <a:t>recognise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/>
              <a:t>I assume there will be a flip chart in the room.  That’s A1. </a:t>
            </a:r>
          </a:p>
          <a:p>
            <a:pPr marL="171450" indent="-171450">
              <a:buFontTx/>
              <a:buChar char="-"/>
            </a:pPr>
            <a:r>
              <a:rPr lang="en-US" dirty="0"/>
              <a:t>We’re all familiar with A4 copy paper.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Your passport is B7 (or A6.5).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8D6DB-4360-A303-E564-C4993E568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60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that answers the question I posed in the title – but there are other sizes, and I want to explore the consequences.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I’ll gloss over the detail since I don’t have time – ask me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has dimensions.  It also has mass.</a:t>
            </a:r>
          </a:p>
          <a:p>
            <a:endParaRPr lang="en-US" dirty="0"/>
          </a:p>
          <a:p>
            <a:r>
              <a:rPr lang="en-US" dirty="0"/>
              <a:t>NB this manufacturer wrongly uses an upper case G for grams.</a:t>
            </a:r>
          </a:p>
          <a:p>
            <a:endParaRPr lang="en-US" dirty="0"/>
          </a:p>
          <a:p>
            <a:r>
              <a:rPr lang="en-US" dirty="0"/>
              <a:t>When I see a mass per unit area, I think pressure.</a:t>
            </a:r>
          </a:p>
          <a:p>
            <a:r>
              <a:rPr lang="en-US" dirty="0"/>
              <a:t>A sheet of 80 </a:t>
            </a:r>
            <a:r>
              <a:rPr lang="en-US" dirty="0" err="1"/>
              <a:t>gsm</a:t>
            </a:r>
            <a:r>
              <a:rPr lang="en-US" dirty="0"/>
              <a:t> paper exerts a pressure of 0.78 Pa.  When I looked for a comparison, Wolfram Alpha told me it’s about 0.8 times the pressure exerted by a US dollar bill.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19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mindful that maybe this is becoming a physics talk, so here’s some </a:t>
            </a:r>
            <a:r>
              <a:rPr lang="en-US" dirty="0" err="1"/>
              <a:t>maths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Part of the inspiration for this talk was the following problem. </a:t>
            </a:r>
          </a:p>
          <a:p>
            <a:endParaRPr lang="en-US" dirty="0"/>
          </a:p>
          <a:p>
            <a:r>
              <a:rPr lang="en-US" dirty="0"/>
              <a:t>Is the resulting shape a kite?  i.e. is it symmetrical?</a:t>
            </a:r>
          </a:p>
          <a:p>
            <a:r>
              <a:rPr lang="en-US" dirty="0"/>
              <a:t>What is its perimeter?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0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fold in ¼ of the length, and then do these folds, you get a rhombus.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5D44B-4B6F-4EE8-8D49-59E069F477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0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E5ED-77AC-8696-2877-7C5FC6528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E599A-B3B8-88B1-E134-E9AE5B636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61ABA-AB87-130C-48C6-E56885D9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440-E619-4C33-80AD-46D04BB7D5EC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ED639-F5A2-81CB-D528-6B4D42E7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544AF-88BD-C975-D864-73AD8498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3ED8-AF6C-44B7-BBE9-76E00C7D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4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D68F-A91F-1213-26F2-0F0E29D6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517C2-2174-09D8-C789-F3F0AB967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D8C67-0895-13FD-4E41-8AFDD9AB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440-E619-4C33-80AD-46D04BB7D5EC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B0F7B-329C-45D4-61F4-9A7240A9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AD071-0F08-BFD7-EB95-06E56029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3ED8-AF6C-44B7-BBE9-76E00C7D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00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EC8D16-6470-C822-2CC9-455CE5FCD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260BB-04BC-F18C-C12B-4FB43052D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3C035-FFE2-6CE1-868C-DCAD8487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440-E619-4C33-80AD-46D04BB7D5EC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182B2-5A84-9133-5080-778AB1550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4D1C0-FA10-14BB-FDB3-61B896DB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3ED8-AF6C-44B7-BBE9-76E00C7D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3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75EE-8986-4416-9254-D424E6D3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B5711-1B14-3D6F-9BF0-DEFE5320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EAF01-8F13-3613-BC8A-A78E1116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440-E619-4C33-80AD-46D04BB7D5EC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A8CFE-421E-31DC-6C43-FB031EEC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741AF-C960-B89A-45A1-5B8A815F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3ED8-AF6C-44B7-BBE9-76E00C7D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7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E943-F219-E9C0-0F81-B67A27B4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F9D62-6719-B96D-7400-320234F72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C3FF3-014F-872F-937E-9B27FF6B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440-E619-4C33-80AD-46D04BB7D5EC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65B8-EE99-78B6-9B17-71CA8291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0BD0B-C8C4-8C5B-39E7-74818615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3ED8-AF6C-44B7-BBE9-76E00C7D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1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3BD9-7721-36E7-0A13-7A085C8E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5F1C7-690F-D89C-DB44-76903EDFC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3C9C1-D980-17D3-D75F-0A72D4FA4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F8577-8408-1AD8-5F8A-5EC17033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440-E619-4C33-80AD-46D04BB7D5EC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E7084-5283-C914-5277-393915B9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75C8F-7112-ABA4-D67B-45881738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3ED8-AF6C-44B7-BBE9-76E00C7D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1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B95C-EEB8-4D6C-B0C4-09C46973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145E-A8C8-0305-4C90-D50B59D57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8C004-A156-3FC1-C2AC-6DABED36A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58E65-59AD-DFC7-B5C6-DE55F66D6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D3C22-9FD3-D0A1-1AA4-A63150A85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6C5FC5-25BB-F387-FAB5-1A65442B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440-E619-4C33-80AD-46D04BB7D5EC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99409-E95F-CB90-C1F5-B94105F2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F3E548-CA9C-F03C-169C-9DBBA3E3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3ED8-AF6C-44B7-BBE9-76E00C7D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60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EA59-75A8-20B0-BEDD-292DAE90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D2237-F460-904D-8D49-83EDAB8F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440-E619-4C33-80AD-46D04BB7D5EC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C0C2E-4157-4D2D-F258-12B0A9DB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00828-6C9B-4962-635E-4DDDF20F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3ED8-AF6C-44B7-BBE9-76E00C7D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8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C77DA-7F6F-1096-1D0D-7ACF4120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440-E619-4C33-80AD-46D04BB7D5EC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5F636-2995-C402-DA34-E4EDE681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66BBE-6F74-4178-1391-C97FF26E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3ED8-AF6C-44B7-BBE9-76E00C7D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26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23886-FB3A-63AF-98F0-CC6F93C5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8D83-0110-9A79-4F86-2788AA46E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2FEAC-02E8-3CA0-C440-CCCF17377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C19F3-42A8-216E-8EE5-6C46B2D2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440-E619-4C33-80AD-46D04BB7D5EC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7B937-2CFF-572C-3924-3FA97B7F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3B2B9-81E9-4A6C-7346-A165ABB6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3ED8-AF6C-44B7-BBE9-76E00C7D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5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77AB-0197-AC30-15C7-1B8A4360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CCDBF-0E24-EFBE-1F81-5A84E4B33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69555-5BB2-BC79-4F75-CD1E760CB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8B251-EDBA-99DE-1D69-188911DB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440-E619-4C33-80AD-46D04BB7D5EC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744BC-69D8-2758-74FF-75247A9B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217C0-3328-B310-0281-F7CE0BE9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3ED8-AF6C-44B7-BBE9-76E00C7D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02865-321A-5B03-A3D5-632E3995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BD93C-7490-2B3B-CA00-94D686DAC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F2CF3-3444-52B6-FF54-9B661AEC7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F3440-E619-4C33-80AD-46D04BB7D5EC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321C4-267D-8E57-AD3A-FE3A41966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79E7E-D420-C6AA-02EB-21A7239E7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D3ED8-AF6C-44B7-BBE9-76E00C7D0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2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Paper_size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en.wikipedia.org/wiki/ISO/IEC_7810" TargetMode="Externa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506B-2A8C-D63B-FC1B-C458504F0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0300" dirty="0"/>
              <a:t>How large is a piece of paper?</a:t>
            </a:r>
            <a:endParaRPr lang="en-GB" sz="10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ACB24-59CB-2C4A-3CCF-25933FAA8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1762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/>
              <a:t>Martin Whitworth</a:t>
            </a:r>
          </a:p>
          <a:p>
            <a:r>
              <a:rPr lang="en-US" sz="3600" dirty="0"/>
              <a:t>martin_whitworth@mathstodon.xyz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1727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BB646-A9FD-A119-2EFC-86069BCA7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6A608-3ABF-7154-6090-1B69636D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Trisecting the diagonal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E677-51ED-74AE-8ADB-DF810E2D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207" y="1278384"/>
            <a:ext cx="3178121" cy="4898579"/>
          </a:xfrm>
        </p:spPr>
        <p:txBody>
          <a:bodyPr>
            <a:noAutofit/>
          </a:bodyPr>
          <a:lstStyle/>
          <a:p>
            <a:r>
              <a:rPr lang="en-US" sz="3200" dirty="0"/>
              <a:t>Diagonal = √3</a:t>
            </a:r>
          </a:p>
          <a:p>
            <a:pPr lvl="1"/>
            <a:r>
              <a:rPr lang="en-US" sz="2800" dirty="0"/>
              <a:t>Pythagoras</a:t>
            </a:r>
          </a:p>
          <a:p>
            <a:pPr lvl="1"/>
            <a:endParaRPr lang="en-US" sz="2800" dirty="0"/>
          </a:p>
          <a:p>
            <a:r>
              <a:rPr lang="en-US" sz="3200" dirty="0"/>
              <a:t>Dropping perpendiculars (or folding in) trisects that.</a:t>
            </a:r>
          </a:p>
          <a:p>
            <a:pPr lvl="1"/>
            <a:r>
              <a:rPr lang="en-US" sz="2800" dirty="0"/>
              <a:t>Similar triangles</a:t>
            </a:r>
          </a:p>
          <a:p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F97F27-F182-33F2-D565-460AA5FC45C2}"/>
              </a:ext>
            </a:extLst>
          </p:cNvPr>
          <p:cNvSpPr/>
          <p:nvPr/>
        </p:nvSpPr>
        <p:spPr>
          <a:xfrm>
            <a:off x="1007509" y="1193180"/>
            <a:ext cx="7632000" cy="5400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420FE3-72DB-1A97-66A4-3E08D935A176}"/>
              </a:ext>
            </a:extLst>
          </p:cNvPr>
          <p:cNvCxnSpPr>
            <a:cxnSpLocks/>
          </p:cNvCxnSpPr>
          <p:nvPr/>
        </p:nvCxnSpPr>
        <p:spPr>
          <a:xfrm flipV="1">
            <a:off x="1007509" y="1193180"/>
            <a:ext cx="7632000" cy="54000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76D736-5FEF-D52D-668A-F192FA779521}"/>
              </a:ext>
            </a:extLst>
          </p:cNvPr>
          <p:cNvCxnSpPr>
            <a:cxnSpLocks/>
          </p:cNvCxnSpPr>
          <p:nvPr/>
        </p:nvCxnSpPr>
        <p:spPr>
          <a:xfrm flipH="1" flipV="1">
            <a:off x="1007509" y="1193180"/>
            <a:ext cx="2542478" cy="360882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A6F7E1-422E-36B8-AB91-4322D57BEE26}"/>
              </a:ext>
            </a:extLst>
          </p:cNvPr>
          <p:cNvCxnSpPr>
            <a:cxnSpLocks/>
          </p:cNvCxnSpPr>
          <p:nvPr/>
        </p:nvCxnSpPr>
        <p:spPr>
          <a:xfrm flipH="1" flipV="1">
            <a:off x="6125919" y="3010829"/>
            <a:ext cx="2513590" cy="358235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F9485A9-3221-160A-CC59-8D91727E0BC5}"/>
              </a:ext>
            </a:extLst>
          </p:cNvPr>
          <p:cNvSpPr txBox="1"/>
          <p:nvPr/>
        </p:nvSpPr>
        <p:spPr>
          <a:xfrm>
            <a:off x="4386329" y="6031349"/>
            <a:ext cx="108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√</a:t>
            </a:r>
            <a:r>
              <a:rPr lang="en-US" sz="3600" dirty="0">
                <a:sym typeface="Symbol" panose="05050102010706020507" pitchFamily="18" charset="2"/>
              </a:rPr>
              <a:t>2</a:t>
            </a:r>
            <a:endParaRPr lang="en-GB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533545-6DB2-82EA-6C90-C4268089CF89}"/>
              </a:ext>
            </a:extLst>
          </p:cNvPr>
          <p:cNvSpPr txBox="1"/>
          <p:nvPr/>
        </p:nvSpPr>
        <p:spPr>
          <a:xfrm>
            <a:off x="3973733" y="3246849"/>
            <a:ext cx="131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1/√3</a:t>
            </a:r>
            <a:endParaRPr lang="en-GB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0B8C14-6FDC-BCDA-88CD-EB13EF34F3D2}"/>
              </a:ext>
            </a:extLst>
          </p:cNvPr>
          <p:cNvSpPr txBox="1"/>
          <p:nvPr/>
        </p:nvSpPr>
        <p:spPr>
          <a:xfrm>
            <a:off x="6356376" y="1498275"/>
            <a:ext cx="131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1/√3</a:t>
            </a:r>
            <a:endParaRPr lang="en-GB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564ECA-E3A2-4FCD-3572-9EBF04C92A32}"/>
              </a:ext>
            </a:extLst>
          </p:cNvPr>
          <p:cNvSpPr txBox="1"/>
          <p:nvPr/>
        </p:nvSpPr>
        <p:spPr>
          <a:xfrm>
            <a:off x="1293723" y="5090972"/>
            <a:ext cx="131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1/√3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8C9CC-F2A9-DA24-04BA-3AD469DA52B3}"/>
              </a:ext>
            </a:extLst>
          </p:cNvPr>
          <p:cNvSpPr txBox="1"/>
          <p:nvPr/>
        </p:nvSpPr>
        <p:spPr>
          <a:xfrm>
            <a:off x="4319083" y="4049950"/>
            <a:ext cx="131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√3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0AAA3-A1ED-46A6-F9CC-61F6A7B80A6F}"/>
              </a:ext>
            </a:extLst>
          </p:cNvPr>
          <p:cNvSpPr txBox="1"/>
          <p:nvPr/>
        </p:nvSpPr>
        <p:spPr>
          <a:xfrm>
            <a:off x="-59647" y="3429000"/>
            <a:ext cx="108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0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/>
      <p:bldP spid="28" grpId="0"/>
      <p:bldP spid="2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3C69-4421-FB89-D009-D46D7202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Square paper – widely used for origami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D7D56-CE71-90B3-3FC9-3F1240F62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2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1A68D8-F716-D619-9319-65D439A3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26020"/>
          </a:xfrm>
        </p:spPr>
        <p:txBody>
          <a:bodyPr>
            <a:noAutofit/>
          </a:bodyPr>
          <a:lstStyle/>
          <a:p>
            <a:r>
              <a:rPr lang="en-GB" dirty="0"/>
              <a:t>Square paper</a:t>
            </a:r>
            <a:br>
              <a:rPr lang="en-GB" dirty="0"/>
            </a:br>
            <a:r>
              <a:rPr lang="en-GB" sz="3600" dirty="0"/>
              <a:t>How to fold it accurately into a regular octagon?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61EB8F-D64C-1954-F96F-32386813F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672" y="3148445"/>
            <a:ext cx="2750127" cy="3028518"/>
          </a:xfrm>
        </p:spPr>
        <p:txBody>
          <a:bodyPr>
            <a:normAutofit/>
          </a:bodyPr>
          <a:lstStyle/>
          <a:p>
            <a:r>
              <a:rPr lang="en-GB" sz="4400" dirty="0"/>
              <a:t>Ask me later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4A0B1-B460-B416-54B8-23F72675FF6A}"/>
              </a:ext>
            </a:extLst>
          </p:cNvPr>
          <p:cNvSpPr/>
          <p:nvPr/>
        </p:nvSpPr>
        <p:spPr>
          <a:xfrm>
            <a:off x="3377046" y="1799803"/>
            <a:ext cx="4883727" cy="4883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9B12B3B-93F0-2940-E5FB-38ABED75702E}"/>
              </a:ext>
            </a:extLst>
          </p:cNvPr>
          <p:cNvSpPr/>
          <p:nvPr/>
        </p:nvSpPr>
        <p:spPr>
          <a:xfrm flipV="1">
            <a:off x="3377046" y="1799802"/>
            <a:ext cx="1402773" cy="1402773"/>
          </a:xfrm>
          <a:prstGeom prst="rtTriangl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ctagon 3">
            <a:extLst>
              <a:ext uri="{FF2B5EF4-FFF2-40B4-BE49-F238E27FC236}">
                <a16:creationId xmlns:a16="http://schemas.microsoft.com/office/drawing/2014/main" id="{3926907E-5504-D34B-D5F0-CD6B80E0B31F}"/>
              </a:ext>
            </a:extLst>
          </p:cNvPr>
          <p:cNvSpPr/>
          <p:nvPr/>
        </p:nvSpPr>
        <p:spPr>
          <a:xfrm>
            <a:off x="3366654" y="1799801"/>
            <a:ext cx="4894119" cy="4894119"/>
          </a:xfrm>
          <a:prstGeom prst="octag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508E531-8BCF-B1D0-615A-ADD15A012700}"/>
              </a:ext>
            </a:extLst>
          </p:cNvPr>
          <p:cNvSpPr/>
          <p:nvPr/>
        </p:nvSpPr>
        <p:spPr>
          <a:xfrm rot="10800000" flipV="1">
            <a:off x="3377046" y="1799802"/>
            <a:ext cx="1402773" cy="1402773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06B6657-9886-3AF8-6339-19340ADB6539}"/>
              </a:ext>
            </a:extLst>
          </p:cNvPr>
          <p:cNvSpPr/>
          <p:nvPr/>
        </p:nvSpPr>
        <p:spPr>
          <a:xfrm rot="10800000" flipV="1">
            <a:off x="6858000" y="5280757"/>
            <a:ext cx="1402773" cy="1402773"/>
          </a:xfrm>
          <a:prstGeom prst="rtTriangl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C56F02D-7DDC-4ED0-B1E6-C1638EAA1A94}"/>
              </a:ext>
            </a:extLst>
          </p:cNvPr>
          <p:cNvSpPr/>
          <p:nvPr/>
        </p:nvSpPr>
        <p:spPr>
          <a:xfrm flipV="1">
            <a:off x="6858000" y="5280757"/>
            <a:ext cx="1402773" cy="1402773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B0B36BC-FA67-4895-95B1-7A49161868F7}"/>
              </a:ext>
            </a:extLst>
          </p:cNvPr>
          <p:cNvSpPr/>
          <p:nvPr/>
        </p:nvSpPr>
        <p:spPr>
          <a:xfrm rot="5400000" flipV="1">
            <a:off x="6858000" y="1799802"/>
            <a:ext cx="1402773" cy="1402773"/>
          </a:xfrm>
          <a:prstGeom prst="rtTriangl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4D45BEC-1DC8-3C89-3584-E7939AF78CA3}"/>
              </a:ext>
            </a:extLst>
          </p:cNvPr>
          <p:cNvSpPr/>
          <p:nvPr/>
        </p:nvSpPr>
        <p:spPr>
          <a:xfrm rot="16200000" flipV="1">
            <a:off x="6858000" y="1799802"/>
            <a:ext cx="1402773" cy="1402773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7BDA913-E1E0-9F08-5ABD-9CADBBCBA50D}"/>
              </a:ext>
            </a:extLst>
          </p:cNvPr>
          <p:cNvSpPr/>
          <p:nvPr/>
        </p:nvSpPr>
        <p:spPr>
          <a:xfrm rot="16200000" flipV="1">
            <a:off x="3377046" y="5280757"/>
            <a:ext cx="1402773" cy="1402773"/>
          </a:xfrm>
          <a:prstGeom prst="rtTriangl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5D08DF6A-FD06-9CB2-3BBD-9051D3942B0F}"/>
              </a:ext>
            </a:extLst>
          </p:cNvPr>
          <p:cNvSpPr/>
          <p:nvPr/>
        </p:nvSpPr>
        <p:spPr>
          <a:xfrm rot="5400000" flipV="1">
            <a:off x="3366654" y="5280757"/>
            <a:ext cx="1402773" cy="1402773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431E315-6D77-B755-588C-50FEB96F45DA}"/>
              </a:ext>
            </a:extLst>
          </p:cNvPr>
          <p:cNvSpPr/>
          <p:nvPr/>
        </p:nvSpPr>
        <p:spPr>
          <a:xfrm rot="2675819">
            <a:off x="3592055" y="2263552"/>
            <a:ext cx="945572" cy="5299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6C7848-E349-98BA-B84C-7D747669BF76}"/>
              </a:ext>
            </a:extLst>
          </p:cNvPr>
          <p:cNvSpPr/>
          <p:nvPr/>
        </p:nvSpPr>
        <p:spPr>
          <a:xfrm rot="8301203">
            <a:off x="7060509" y="2271994"/>
            <a:ext cx="945572" cy="5299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78CB77C-50A1-838B-C890-964B0CDD4D39}"/>
              </a:ext>
            </a:extLst>
          </p:cNvPr>
          <p:cNvSpPr/>
          <p:nvPr/>
        </p:nvSpPr>
        <p:spPr>
          <a:xfrm rot="13324516">
            <a:off x="7059624" y="5715271"/>
            <a:ext cx="945572" cy="5299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B9493A6-2729-60B9-6793-454037704569}"/>
              </a:ext>
            </a:extLst>
          </p:cNvPr>
          <p:cNvSpPr/>
          <p:nvPr/>
        </p:nvSpPr>
        <p:spPr>
          <a:xfrm rot="18850268">
            <a:off x="3595254" y="5702156"/>
            <a:ext cx="945572" cy="5299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0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animBg="1"/>
      <p:bldP spid="9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0DC76-8D6F-FD01-57A3-ECC0EAF7A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62E1F8-6A06-D952-2F4B-EAFE707D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Square paper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424B24-4327-C09E-071E-198193B0D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672" y="1692322"/>
            <a:ext cx="3474597" cy="4484641"/>
          </a:xfrm>
        </p:spPr>
        <p:txBody>
          <a:bodyPr>
            <a:normAutofit/>
          </a:bodyPr>
          <a:lstStyle/>
          <a:p>
            <a:r>
              <a:rPr lang="en-GB" sz="4000" dirty="0"/>
              <a:t>What are the coordinates of this point?</a:t>
            </a:r>
          </a:p>
          <a:p>
            <a:endParaRPr lang="en-GB" sz="4000" dirty="0"/>
          </a:p>
          <a:p>
            <a:r>
              <a:rPr lang="en-GB" sz="4000" dirty="0"/>
              <a:t>Ask me later – there’s more…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0B309-44E8-ED9E-514B-FBB6D8C24D14}"/>
              </a:ext>
            </a:extLst>
          </p:cNvPr>
          <p:cNvSpPr/>
          <p:nvPr/>
        </p:nvSpPr>
        <p:spPr>
          <a:xfrm>
            <a:off x="3377046" y="1485900"/>
            <a:ext cx="4883727" cy="4883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7AA82C-52E7-F6D8-5050-AF69BF9B2F5F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5818910" y="1485900"/>
            <a:ext cx="0" cy="48837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394D23B-8D02-2C07-8402-F457DE06A4DA}"/>
              </a:ext>
            </a:extLst>
          </p:cNvPr>
          <p:cNvSpPr/>
          <p:nvPr/>
        </p:nvSpPr>
        <p:spPr>
          <a:xfrm rot="10800000">
            <a:off x="5818909" y="1485899"/>
            <a:ext cx="2441861" cy="4883726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432DF0F-2703-10DD-91B9-4316A0138A1B}"/>
              </a:ext>
            </a:extLst>
          </p:cNvPr>
          <p:cNvSpPr/>
          <p:nvPr/>
        </p:nvSpPr>
        <p:spPr>
          <a:xfrm rot="18416075" flipV="1">
            <a:off x="5818907" y="1485900"/>
            <a:ext cx="2441861" cy="4883726"/>
          </a:xfrm>
          <a:prstGeom prst="rtTriangl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3CAADE0-1203-57B8-8BCA-CCDF2169B25D}"/>
              </a:ext>
            </a:extLst>
          </p:cNvPr>
          <p:cNvSpPr/>
          <p:nvPr/>
        </p:nvSpPr>
        <p:spPr>
          <a:xfrm rot="9015053">
            <a:off x="5486662" y="2477466"/>
            <a:ext cx="1864810" cy="5299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9C26FF-A835-B886-E70E-A7DB99DF14DA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4354342" y="3436357"/>
            <a:ext cx="7237" cy="293189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CC2761-ABF7-57C4-3236-5E098C389365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377045" y="3436357"/>
            <a:ext cx="97729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CFB8FD-0A2D-1163-BA91-64A5F288573E}"/>
              </a:ext>
            </a:extLst>
          </p:cNvPr>
          <p:cNvGrpSpPr/>
          <p:nvPr/>
        </p:nvGrpSpPr>
        <p:grpSpPr>
          <a:xfrm>
            <a:off x="2897012" y="1223602"/>
            <a:ext cx="5560025" cy="5634398"/>
            <a:chOff x="2897012" y="1223602"/>
            <a:chExt cx="5560025" cy="56343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488391-6112-E4D0-E429-3B2B54E3E622}"/>
                </a:ext>
              </a:extLst>
            </p:cNvPr>
            <p:cNvSpPr txBox="1"/>
            <p:nvPr/>
          </p:nvSpPr>
          <p:spPr>
            <a:xfrm>
              <a:off x="3180782" y="6334780"/>
              <a:ext cx="423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B0EF08-400B-4BD8-6CF7-52E487A4A9BE}"/>
                </a:ext>
              </a:extLst>
            </p:cNvPr>
            <p:cNvSpPr txBox="1"/>
            <p:nvPr/>
          </p:nvSpPr>
          <p:spPr>
            <a:xfrm>
              <a:off x="8033957" y="6334780"/>
              <a:ext cx="423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BDCA49-A0E2-9E4B-0656-19E1EAA17423}"/>
                </a:ext>
              </a:extLst>
            </p:cNvPr>
            <p:cNvSpPr txBox="1"/>
            <p:nvPr/>
          </p:nvSpPr>
          <p:spPr>
            <a:xfrm>
              <a:off x="2897012" y="6106640"/>
              <a:ext cx="423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A37104-0765-9F38-D8FD-4401A388AE22}"/>
                </a:ext>
              </a:extLst>
            </p:cNvPr>
            <p:cNvSpPr txBox="1"/>
            <p:nvPr/>
          </p:nvSpPr>
          <p:spPr>
            <a:xfrm>
              <a:off x="2987437" y="1223602"/>
              <a:ext cx="423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D43F391-C9E3-7387-8380-9130AD01C358}"/>
              </a:ext>
            </a:extLst>
          </p:cNvPr>
          <p:cNvSpPr txBox="1"/>
          <p:nvPr/>
        </p:nvSpPr>
        <p:spPr>
          <a:xfrm>
            <a:off x="3705037" y="2741005"/>
            <a:ext cx="157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(</a:t>
            </a:r>
            <a:r>
              <a:rPr lang="en-GB" sz="4000" dirty="0" err="1"/>
              <a:t>x,y</a:t>
            </a:r>
            <a:r>
              <a:rPr lang="en-GB" sz="4000" dirty="0"/>
              <a:t>)?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5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21" grpId="0" animBg="1"/>
      <p:bldP spid="22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3EE95-68A8-5747-8CC8-AD42C619E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3BBB-5462-CBEB-39A3-4F03FB2A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US sizes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4D656-124F-6F07-2936-E3CF244FA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5"/>
            <a:ext cx="5964044" cy="1587122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DE3055-28F5-E3E5-CC5E-523657591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60145"/>
              </p:ext>
            </p:extLst>
          </p:nvPr>
        </p:nvGraphicFramePr>
        <p:xfrm>
          <a:off x="838200" y="3157133"/>
          <a:ext cx="10594098" cy="316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382">
                  <a:extLst>
                    <a:ext uri="{9D8B030D-6E8A-4147-A177-3AD203B41FA5}">
                      <a16:colId xmlns:a16="http://schemas.microsoft.com/office/drawing/2014/main" val="532048994"/>
                    </a:ext>
                  </a:extLst>
                </a:gridCol>
                <a:gridCol w="3765350">
                  <a:extLst>
                    <a:ext uri="{9D8B030D-6E8A-4147-A177-3AD203B41FA5}">
                      <a16:colId xmlns:a16="http://schemas.microsoft.com/office/drawing/2014/main" val="2204234603"/>
                    </a:ext>
                  </a:extLst>
                </a:gridCol>
                <a:gridCol w="3531366">
                  <a:extLst>
                    <a:ext uri="{9D8B030D-6E8A-4147-A177-3AD203B41FA5}">
                      <a16:colId xmlns:a16="http://schemas.microsoft.com/office/drawing/2014/main" val="870701505"/>
                    </a:ext>
                  </a:extLst>
                </a:gridCol>
              </a:tblGrid>
              <a:tr h="62841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US size</a:t>
                      </a:r>
                      <a:endParaRPr lang="en-GB" sz="3500" dirty="0"/>
                    </a:p>
                  </a:txBody>
                  <a:tcPr marL="99223" marR="99223" marT="49612" marB="496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Width (inches)</a:t>
                      </a:r>
                      <a:endParaRPr lang="en-GB" sz="3500" dirty="0"/>
                    </a:p>
                  </a:txBody>
                  <a:tcPr marL="99223" marR="99223" marT="49612" marB="496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Length (inches)</a:t>
                      </a:r>
                      <a:endParaRPr lang="en-GB" sz="3500" dirty="0"/>
                    </a:p>
                  </a:txBody>
                  <a:tcPr marL="99223" marR="99223" marT="49612" marB="49612"/>
                </a:tc>
                <a:extLst>
                  <a:ext uri="{0D108BD9-81ED-4DB2-BD59-A6C34878D82A}">
                    <a16:rowId xmlns:a16="http://schemas.microsoft.com/office/drawing/2014/main" val="1375538949"/>
                  </a:ext>
                </a:extLst>
              </a:tr>
              <a:tr h="62841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Letter</a:t>
                      </a:r>
                      <a:endParaRPr lang="en-GB" sz="3500" dirty="0"/>
                    </a:p>
                  </a:txBody>
                  <a:tcPr marL="99223" marR="99223" marT="49612" marB="496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8 ½</a:t>
                      </a:r>
                      <a:endParaRPr lang="en-GB" sz="3500" dirty="0"/>
                    </a:p>
                  </a:txBody>
                  <a:tcPr marL="99223" marR="99223" marT="49612" marB="496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dirty="0"/>
                        <a:t>11</a:t>
                      </a:r>
                    </a:p>
                  </a:txBody>
                  <a:tcPr marL="99223" marR="99223" marT="49612" marB="49612"/>
                </a:tc>
                <a:extLst>
                  <a:ext uri="{0D108BD9-81ED-4DB2-BD59-A6C34878D82A}">
                    <a16:rowId xmlns:a16="http://schemas.microsoft.com/office/drawing/2014/main" val="4252610663"/>
                  </a:ext>
                </a:extLst>
              </a:tr>
              <a:tr h="628413">
                <a:tc>
                  <a:txBody>
                    <a:bodyPr/>
                    <a:lstStyle/>
                    <a:p>
                      <a:pPr algn="ctr"/>
                      <a:r>
                        <a:rPr lang="en-GB" sz="3500" dirty="0"/>
                        <a:t>Foolscap</a:t>
                      </a:r>
                    </a:p>
                  </a:txBody>
                  <a:tcPr marL="99223" marR="99223" marT="49612" marB="496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/>
                        <a:t>8 ½</a:t>
                      </a:r>
                      <a:endParaRPr lang="en-GB" sz="3500" dirty="0"/>
                    </a:p>
                  </a:txBody>
                  <a:tcPr marL="99223" marR="99223" marT="49612" marB="496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dirty="0"/>
                        <a:t>13</a:t>
                      </a:r>
                    </a:p>
                  </a:txBody>
                  <a:tcPr marL="99223" marR="99223" marT="49612" marB="49612"/>
                </a:tc>
                <a:extLst>
                  <a:ext uri="{0D108BD9-81ED-4DB2-BD59-A6C34878D82A}">
                    <a16:rowId xmlns:a16="http://schemas.microsoft.com/office/drawing/2014/main" val="571506512"/>
                  </a:ext>
                </a:extLst>
              </a:tr>
              <a:tr h="62841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Foolscap folio</a:t>
                      </a:r>
                      <a:endParaRPr lang="en-GB" sz="3500" dirty="0"/>
                    </a:p>
                  </a:txBody>
                  <a:tcPr marL="99223" marR="99223" marT="49612" marB="496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/>
                        <a:t>8 ½</a:t>
                      </a:r>
                      <a:endParaRPr lang="en-GB" sz="3500" dirty="0"/>
                    </a:p>
                  </a:txBody>
                  <a:tcPr marL="99223" marR="99223" marT="49612" marB="496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13 ½</a:t>
                      </a:r>
                      <a:endParaRPr lang="en-GB" sz="3500" dirty="0"/>
                    </a:p>
                  </a:txBody>
                  <a:tcPr marL="99223" marR="99223" marT="49612" marB="49612"/>
                </a:tc>
                <a:extLst>
                  <a:ext uri="{0D108BD9-81ED-4DB2-BD59-A6C34878D82A}">
                    <a16:rowId xmlns:a16="http://schemas.microsoft.com/office/drawing/2014/main" val="4157721443"/>
                  </a:ext>
                </a:extLst>
              </a:tr>
              <a:tr h="628413">
                <a:tc>
                  <a:txBody>
                    <a:bodyPr/>
                    <a:lstStyle/>
                    <a:p>
                      <a:pPr algn="ctr"/>
                      <a:r>
                        <a:rPr lang="en-GB" sz="3500" dirty="0"/>
                        <a:t>Legal</a:t>
                      </a:r>
                    </a:p>
                  </a:txBody>
                  <a:tcPr marL="99223" marR="99223" marT="49612" marB="496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/>
                        <a:t>8 ½</a:t>
                      </a:r>
                      <a:endParaRPr lang="en-GB" sz="3500" dirty="0"/>
                    </a:p>
                  </a:txBody>
                  <a:tcPr marL="99223" marR="99223" marT="49612" marB="496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500" dirty="0"/>
                        <a:t>14</a:t>
                      </a:r>
                    </a:p>
                  </a:txBody>
                  <a:tcPr marL="99223" marR="99223" marT="49612" marB="49612"/>
                </a:tc>
                <a:extLst>
                  <a:ext uri="{0D108BD9-81ED-4DB2-BD59-A6C34878D82A}">
                    <a16:rowId xmlns:a16="http://schemas.microsoft.com/office/drawing/2014/main" val="3811517533"/>
                  </a:ext>
                </a:extLst>
              </a:tr>
            </a:tbl>
          </a:graphicData>
        </a:graphic>
      </p:graphicFrame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1DE2570D-53F8-0E70-2D3B-7E74856E9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94" y="200722"/>
            <a:ext cx="5482385" cy="2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8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46F6-5453-B3FA-0D05-C1B2E693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59" y="365126"/>
            <a:ext cx="6749433" cy="735706"/>
          </a:xfrm>
        </p:spPr>
        <p:txBody>
          <a:bodyPr>
            <a:normAutofit/>
          </a:bodyPr>
          <a:lstStyle/>
          <a:p>
            <a:r>
              <a:rPr lang="en-GB" dirty="0"/>
              <a:t>US Letter paper: </a:t>
            </a:r>
            <a:r>
              <a:rPr lang="en-US" dirty="0"/>
              <a:t>8 ½ ″ × 11 ″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612E2-D37E-7C87-B19A-14E56214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61" y="1278384"/>
            <a:ext cx="3907510" cy="4898579"/>
          </a:xfrm>
        </p:spPr>
        <p:txBody>
          <a:bodyPr>
            <a:normAutofit/>
          </a:bodyPr>
          <a:lstStyle/>
          <a:p>
            <a:r>
              <a:rPr lang="en-US" sz="4000" dirty="0"/>
              <a:t>Aspect ratio = 11 / 8.5 ≈ ¾√3</a:t>
            </a:r>
          </a:p>
          <a:p>
            <a:pPr lvl="1"/>
            <a:r>
              <a:rPr lang="en-US" sz="3600" dirty="0"/>
              <a:t>To within 0.4%</a:t>
            </a:r>
          </a:p>
          <a:p>
            <a:r>
              <a:rPr lang="en-US" sz="4000" dirty="0"/>
              <a:t>We can triangulate thus…</a:t>
            </a:r>
          </a:p>
          <a:p>
            <a:r>
              <a:rPr lang="en-GB" sz="4000" dirty="0"/>
              <a:t>What can it be folded into?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92C87D5A-0392-2A55-4C66-3159ABB4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79" y="124732"/>
            <a:ext cx="405639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3F28B-AF6A-BB7B-70CC-6FFF291F0029}"/>
              </a:ext>
            </a:extLst>
          </p:cNvPr>
          <p:cNvSpPr txBox="1"/>
          <p:nvPr/>
        </p:nvSpPr>
        <p:spPr>
          <a:xfrm>
            <a:off x="7943177" y="6089699"/>
            <a:ext cx="40563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By </a:t>
            </a:r>
            <a:r>
              <a:rPr lang="en-GB" sz="1400" dirty="0" err="1"/>
              <a:t>VectorOrigami</a:t>
            </a:r>
            <a:r>
              <a:rPr lang="en-GB" sz="1400" dirty="0"/>
              <a:t> - Own work, CC BY-SA 4.0, https://commons.wikimedia.org/w/index.php?curid=134643285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B42DCC-7CE0-D854-17BE-32BD907857CD}"/>
              </a:ext>
            </a:extLst>
          </p:cNvPr>
          <p:cNvCxnSpPr/>
          <p:nvPr/>
        </p:nvCxnSpPr>
        <p:spPr>
          <a:xfrm flipH="1">
            <a:off x="10006445" y="457200"/>
            <a:ext cx="72737" cy="4904509"/>
          </a:xfrm>
          <a:prstGeom prst="line">
            <a:avLst/>
          </a:prstGeom>
          <a:ln>
            <a:solidFill>
              <a:srgbClr val="FF0000">
                <a:alpha val="50196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30333-9330-00DE-D8FD-20B8822B468C}"/>
              </a:ext>
            </a:extLst>
          </p:cNvPr>
          <p:cNvCxnSpPr/>
          <p:nvPr/>
        </p:nvCxnSpPr>
        <p:spPr>
          <a:xfrm flipH="1">
            <a:off x="9069339" y="457198"/>
            <a:ext cx="72737" cy="4904509"/>
          </a:xfrm>
          <a:prstGeom prst="line">
            <a:avLst/>
          </a:prstGeom>
          <a:ln>
            <a:solidFill>
              <a:srgbClr val="FF0000">
                <a:alpha val="20000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64AD7F-DBEE-9CA1-198F-1E20ACC6B168}"/>
              </a:ext>
            </a:extLst>
          </p:cNvPr>
          <p:cNvCxnSpPr>
            <a:cxnSpLocks/>
          </p:cNvCxnSpPr>
          <p:nvPr/>
        </p:nvCxnSpPr>
        <p:spPr>
          <a:xfrm flipH="1">
            <a:off x="9105707" y="467589"/>
            <a:ext cx="2844801" cy="48941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green box with yellow tape&#10;&#10;AI-generated content may be incorrect.">
            <a:extLst>
              <a:ext uri="{FF2B5EF4-FFF2-40B4-BE49-F238E27FC236}">
                <a16:creationId xmlns:a16="http://schemas.microsoft.com/office/drawing/2014/main" id="{C7B7684E-9B35-A39C-74C7-300A5B98008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6348" y="373093"/>
            <a:ext cx="2245818" cy="4056400"/>
          </a:xfrm>
          <a:prstGeom prst="rect">
            <a:avLst/>
          </a:prstGeom>
        </p:spPr>
      </p:pic>
      <p:pic>
        <p:nvPicPr>
          <p:cNvPr id="15" name="Picture 14" descr="A paper bag with a paper clip&#10;&#10;AI-generated content may be incorrect.">
            <a:extLst>
              <a:ext uri="{FF2B5EF4-FFF2-40B4-BE49-F238E27FC236}">
                <a16:creationId xmlns:a16="http://schemas.microsoft.com/office/drawing/2014/main" id="{A3AB5B83-4328-AEB8-855A-72196FCB67B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40" y="3429000"/>
            <a:ext cx="3017120" cy="31142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B078DC-FE9F-B132-4B00-1D020AE13CD6}"/>
              </a:ext>
            </a:extLst>
          </p:cNvPr>
          <p:cNvSpPr txBox="1"/>
          <p:nvPr/>
        </p:nvSpPr>
        <p:spPr>
          <a:xfrm>
            <a:off x="4171950" y="2057400"/>
            <a:ext cx="341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Octahedron?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E098A0-0A59-7A85-7EF8-BCE4D8061C31}"/>
              </a:ext>
            </a:extLst>
          </p:cNvPr>
          <p:cNvSpPr txBox="1"/>
          <p:nvPr/>
        </p:nvSpPr>
        <p:spPr>
          <a:xfrm>
            <a:off x="4117814" y="3875741"/>
            <a:ext cx="3415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Regular octahedron?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F1AFF-7DD2-1E78-D109-D1A60312F6CA}"/>
              </a:ext>
            </a:extLst>
          </p:cNvPr>
          <p:cNvSpPr txBox="1"/>
          <p:nvPr/>
        </p:nvSpPr>
        <p:spPr>
          <a:xfrm>
            <a:off x="4117814" y="5184283"/>
            <a:ext cx="341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Nearly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1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6" grpId="0"/>
      <p:bldP spid="1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095B-636D-C952-D47E-C79D7F37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/>
          <a:lstStyle/>
          <a:p>
            <a:r>
              <a:rPr lang="en-US" dirty="0"/>
              <a:t>Credit cards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BAD6D-37BF-28B0-D5AF-F94C76E1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938"/>
            <a:ext cx="5814842" cy="4899025"/>
          </a:xfrm>
        </p:spPr>
        <p:txBody>
          <a:bodyPr>
            <a:normAutofit lnSpcReduction="10000"/>
          </a:bodyPr>
          <a:lstStyle/>
          <a:p>
            <a:r>
              <a:rPr lang="en-US" sz="4000" dirty="0" err="1"/>
              <a:t>Standardised</a:t>
            </a:r>
            <a:endParaRPr lang="en-US" sz="4000" dirty="0"/>
          </a:p>
          <a:p>
            <a:pPr lvl="1"/>
            <a:r>
              <a:rPr lang="en-US" sz="3600" dirty="0"/>
              <a:t>To work in machines worldwide: </a:t>
            </a:r>
            <a:r>
              <a:rPr lang="en-US" sz="3600" dirty="0">
                <a:solidFill>
                  <a:srgbClr val="7030A0"/>
                </a:solidFill>
              </a:rPr>
              <a:t>ISO/IEC 7810 ID-1</a:t>
            </a:r>
          </a:p>
          <a:p>
            <a:r>
              <a:rPr lang="en-US" sz="4000" dirty="0"/>
              <a:t>85.60 × 53.98 mm (based on 3 ⅜ " × 2 ⅛ ").</a:t>
            </a:r>
          </a:p>
          <a:p>
            <a:r>
              <a:rPr lang="en-US" sz="4000" dirty="0"/>
              <a:t>¼ of the dimensions of Foolscap folio (8.5 " × 13.5 ")</a:t>
            </a:r>
            <a:endParaRPr lang="en-GB" sz="40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9392FE-886E-4A69-5F68-C56411FE756B}"/>
              </a:ext>
            </a:extLst>
          </p:cNvPr>
          <p:cNvGrpSpPr/>
          <p:nvPr/>
        </p:nvGrpSpPr>
        <p:grpSpPr>
          <a:xfrm rot="5400000">
            <a:off x="6238496" y="1309738"/>
            <a:ext cx="6017434" cy="3824717"/>
            <a:chOff x="495299" y="821384"/>
            <a:chExt cx="12733784" cy="80936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858279-15E8-52D7-30CD-E42338E1083D}"/>
                </a:ext>
              </a:extLst>
            </p:cNvPr>
            <p:cNvGrpSpPr/>
            <p:nvPr/>
          </p:nvGrpSpPr>
          <p:grpSpPr>
            <a:xfrm>
              <a:off x="495299" y="821384"/>
              <a:ext cx="12710924" cy="2023417"/>
              <a:chOff x="495299" y="821384"/>
              <a:chExt cx="12710924" cy="2023417"/>
            </a:xfrm>
          </p:grpSpPr>
          <p:pic>
            <p:nvPicPr>
              <p:cNvPr id="2052" name="Picture 4" descr="Printable Credit Card Template">
                <a:extLst>
                  <a:ext uri="{FF2B5EF4-FFF2-40B4-BE49-F238E27FC236}">
                    <a16:creationId xmlns:a16="http://schemas.microsoft.com/office/drawing/2014/main" id="{6124279A-6312-507C-8D37-F2A3074650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4" t="7338" r="3407" b="7852"/>
              <a:stretch>
                <a:fillRect/>
              </a:stretch>
            </p:blipFill>
            <p:spPr bwMode="auto">
              <a:xfrm>
                <a:off x="495299" y="842057"/>
                <a:ext cx="3166301" cy="200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Printable Credit Card Template">
                <a:extLst>
                  <a:ext uri="{FF2B5EF4-FFF2-40B4-BE49-F238E27FC236}">
                    <a16:creationId xmlns:a16="http://schemas.microsoft.com/office/drawing/2014/main" id="{EC86A6F7-C140-DF78-1526-AF8A9A9745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4" t="7338" r="3407" b="7852"/>
              <a:stretch>
                <a:fillRect/>
              </a:stretch>
            </p:blipFill>
            <p:spPr bwMode="auto">
              <a:xfrm>
                <a:off x="3676840" y="835166"/>
                <a:ext cx="3166301" cy="200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Printable Credit Card Template">
                <a:extLst>
                  <a:ext uri="{FF2B5EF4-FFF2-40B4-BE49-F238E27FC236}">
                    <a16:creationId xmlns:a16="http://schemas.microsoft.com/office/drawing/2014/main" id="{9CAB9761-57CC-37D5-72EC-67EBAFEC05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4" t="7338" r="3407" b="7852"/>
              <a:stretch>
                <a:fillRect/>
              </a:stretch>
            </p:blipFill>
            <p:spPr bwMode="auto">
              <a:xfrm>
                <a:off x="6858381" y="828275"/>
                <a:ext cx="3166301" cy="200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Printable Credit Card Template">
                <a:extLst>
                  <a:ext uri="{FF2B5EF4-FFF2-40B4-BE49-F238E27FC236}">
                    <a16:creationId xmlns:a16="http://schemas.microsoft.com/office/drawing/2014/main" id="{B2F04BB4-D068-22F5-76DB-856EB976ED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4" t="7338" r="3407" b="7852"/>
              <a:stretch>
                <a:fillRect/>
              </a:stretch>
            </p:blipFill>
            <p:spPr bwMode="auto">
              <a:xfrm>
                <a:off x="10039922" y="821384"/>
                <a:ext cx="3166301" cy="200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81D702-2347-0C09-DB79-7B46C7F8D580}"/>
                </a:ext>
              </a:extLst>
            </p:cNvPr>
            <p:cNvGrpSpPr/>
            <p:nvPr/>
          </p:nvGrpSpPr>
          <p:grpSpPr>
            <a:xfrm>
              <a:off x="502919" y="2844801"/>
              <a:ext cx="12710924" cy="2023417"/>
              <a:chOff x="495299" y="821384"/>
              <a:chExt cx="12710924" cy="2023417"/>
            </a:xfrm>
          </p:grpSpPr>
          <p:pic>
            <p:nvPicPr>
              <p:cNvPr id="17" name="Picture 4" descr="Printable Credit Card Template">
                <a:extLst>
                  <a:ext uri="{FF2B5EF4-FFF2-40B4-BE49-F238E27FC236}">
                    <a16:creationId xmlns:a16="http://schemas.microsoft.com/office/drawing/2014/main" id="{230F8E9F-8BD9-0330-FAB3-4A35A6E113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4" t="7338" r="3407" b="7852"/>
              <a:stretch>
                <a:fillRect/>
              </a:stretch>
            </p:blipFill>
            <p:spPr bwMode="auto">
              <a:xfrm>
                <a:off x="495299" y="842057"/>
                <a:ext cx="3166301" cy="200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Printable Credit Card Template">
                <a:extLst>
                  <a:ext uri="{FF2B5EF4-FFF2-40B4-BE49-F238E27FC236}">
                    <a16:creationId xmlns:a16="http://schemas.microsoft.com/office/drawing/2014/main" id="{6C77042F-9116-D4B7-5954-47C9CC5D92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4" t="7338" r="3407" b="7852"/>
              <a:stretch>
                <a:fillRect/>
              </a:stretch>
            </p:blipFill>
            <p:spPr bwMode="auto">
              <a:xfrm>
                <a:off x="3676840" y="835166"/>
                <a:ext cx="3166301" cy="200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Printable Credit Card Template">
                <a:extLst>
                  <a:ext uri="{FF2B5EF4-FFF2-40B4-BE49-F238E27FC236}">
                    <a16:creationId xmlns:a16="http://schemas.microsoft.com/office/drawing/2014/main" id="{1D00EBFB-2D29-D113-30BC-8D1A6EBEAF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4" t="7338" r="3407" b="7852"/>
              <a:stretch>
                <a:fillRect/>
              </a:stretch>
            </p:blipFill>
            <p:spPr bwMode="auto">
              <a:xfrm>
                <a:off x="6858381" y="828275"/>
                <a:ext cx="3166301" cy="200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Printable Credit Card Template">
                <a:extLst>
                  <a:ext uri="{FF2B5EF4-FFF2-40B4-BE49-F238E27FC236}">
                    <a16:creationId xmlns:a16="http://schemas.microsoft.com/office/drawing/2014/main" id="{DD4A3F0D-BCB3-0E37-127C-795030E4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4" t="7338" r="3407" b="7852"/>
              <a:stretch>
                <a:fillRect/>
              </a:stretch>
            </p:blipFill>
            <p:spPr bwMode="auto">
              <a:xfrm>
                <a:off x="10039922" y="821384"/>
                <a:ext cx="3166301" cy="200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552C5B-524E-A764-0941-F7C252657CEF}"/>
                </a:ext>
              </a:extLst>
            </p:cNvPr>
            <p:cNvGrpSpPr/>
            <p:nvPr/>
          </p:nvGrpSpPr>
          <p:grpSpPr>
            <a:xfrm>
              <a:off x="510539" y="4868218"/>
              <a:ext cx="12718544" cy="4046834"/>
              <a:chOff x="510539" y="4868218"/>
              <a:chExt cx="12718544" cy="404683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E12347B-92C6-0C0B-C750-7594F72FAB1B}"/>
                  </a:ext>
                </a:extLst>
              </p:cNvPr>
              <p:cNvGrpSpPr/>
              <p:nvPr/>
            </p:nvGrpSpPr>
            <p:grpSpPr>
              <a:xfrm>
                <a:off x="510539" y="4868218"/>
                <a:ext cx="12710924" cy="2023417"/>
                <a:chOff x="495299" y="821384"/>
                <a:chExt cx="12710924" cy="2023417"/>
              </a:xfrm>
            </p:grpSpPr>
            <p:pic>
              <p:nvPicPr>
                <p:cNvPr id="22" name="Picture 4" descr="Printable Credit Card Template">
                  <a:extLst>
                    <a:ext uri="{FF2B5EF4-FFF2-40B4-BE49-F238E27FC236}">
                      <a16:creationId xmlns:a16="http://schemas.microsoft.com/office/drawing/2014/main" id="{E2AC1DA4-D99A-96B2-8F5F-61D0B5C98B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14" t="7338" r="3407" b="7852"/>
                <a:stretch>
                  <a:fillRect/>
                </a:stretch>
              </p:blipFill>
              <p:spPr bwMode="auto">
                <a:xfrm>
                  <a:off x="495299" y="842057"/>
                  <a:ext cx="3166301" cy="20027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4" descr="Printable Credit Card Template">
                  <a:extLst>
                    <a:ext uri="{FF2B5EF4-FFF2-40B4-BE49-F238E27FC236}">
                      <a16:creationId xmlns:a16="http://schemas.microsoft.com/office/drawing/2014/main" id="{CDB03A23-48E2-C706-C47A-1BD7213F0D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14" t="7338" r="3407" b="7852"/>
                <a:stretch>
                  <a:fillRect/>
                </a:stretch>
              </p:blipFill>
              <p:spPr bwMode="auto">
                <a:xfrm>
                  <a:off x="3676840" y="835166"/>
                  <a:ext cx="3166301" cy="20027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4" descr="Printable Credit Card Template">
                  <a:extLst>
                    <a:ext uri="{FF2B5EF4-FFF2-40B4-BE49-F238E27FC236}">
                      <a16:creationId xmlns:a16="http://schemas.microsoft.com/office/drawing/2014/main" id="{D0C4218B-63EC-20CA-148F-2FB0D11540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14" t="7338" r="3407" b="7852"/>
                <a:stretch>
                  <a:fillRect/>
                </a:stretch>
              </p:blipFill>
              <p:spPr bwMode="auto">
                <a:xfrm>
                  <a:off x="6858381" y="828275"/>
                  <a:ext cx="3166301" cy="20027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4" descr="Printable Credit Card Template">
                  <a:extLst>
                    <a:ext uri="{FF2B5EF4-FFF2-40B4-BE49-F238E27FC236}">
                      <a16:creationId xmlns:a16="http://schemas.microsoft.com/office/drawing/2014/main" id="{4DBBDBC0-5D98-21D2-83B4-A4BD63D9FB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14" t="7338" r="3407" b="7852"/>
                <a:stretch>
                  <a:fillRect/>
                </a:stretch>
              </p:blipFill>
              <p:spPr bwMode="auto">
                <a:xfrm>
                  <a:off x="10039922" y="821384"/>
                  <a:ext cx="3166301" cy="20027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C2E90D7-DE01-53E9-0586-2EDB6C680F8E}"/>
                  </a:ext>
                </a:extLst>
              </p:cNvPr>
              <p:cNvGrpSpPr/>
              <p:nvPr/>
            </p:nvGrpSpPr>
            <p:grpSpPr>
              <a:xfrm>
                <a:off x="518159" y="6891635"/>
                <a:ext cx="12710924" cy="2023417"/>
                <a:chOff x="495299" y="821384"/>
                <a:chExt cx="12710924" cy="2023417"/>
              </a:xfrm>
            </p:grpSpPr>
            <p:pic>
              <p:nvPicPr>
                <p:cNvPr id="27" name="Picture 4" descr="Printable Credit Card Template">
                  <a:extLst>
                    <a:ext uri="{FF2B5EF4-FFF2-40B4-BE49-F238E27FC236}">
                      <a16:creationId xmlns:a16="http://schemas.microsoft.com/office/drawing/2014/main" id="{EB8B621F-4A18-5CC9-7A20-68A8794962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14" t="7338" r="3407" b="7852"/>
                <a:stretch>
                  <a:fillRect/>
                </a:stretch>
              </p:blipFill>
              <p:spPr bwMode="auto">
                <a:xfrm>
                  <a:off x="495299" y="842057"/>
                  <a:ext cx="3166301" cy="20027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4" descr="Printable Credit Card Template">
                  <a:extLst>
                    <a:ext uri="{FF2B5EF4-FFF2-40B4-BE49-F238E27FC236}">
                      <a16:creationId xmlns:a16="http://schemas.microsoft.com/office/drawing/2014/main" id="{159EFC7C-06FA-D16F-F53A-1012631FDD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14" t="7338" r="3407" b="7852"/>
                <a:stretch>
                  <a:fillRect/>
                </a:stretch>
              </p:blipFill>
              <p:spPr bwMode="auto">
                <a:xfrm>
                  <a:off x="3676840" y="835166"/>
                  <a:ext cx="3166301" cy="20027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4" descr="Printable Credit Card Template">
                  <a:extLst>
                    <a:ext uri="{FF2B5EF4-FFF2-40B4-BE49-F238E27FC236}">
                      <a16:creationId xmlns:a16="http://schemas.microsoft.com/office/drawing/2014/main" id="{05DA20A2-3FD1-2332-9B7F-EDEB6B76A4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14" t="7338" r="3407" b="7852"/>
                <a:stretch>
                  <a:fillRect/>
                </a:stretch>
              </p:blipFill>
              <p:spPr bwMode="auto">
                <a:xfrm>
                  <a:off x="6858381" y="828275"/>
                  <a:ext cx="3166301" cy="20027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 descr="Printable Credit Card Template">
                  <a:extLst>
                    <a:ext uri="{FF2B5EF4-FFF2-40B4-BE49-F238E27FC236}">
                      <a16:creationId xmlns:a16="http://schemas.microsoft.com/office/drawing/2014/main" id="{58A3B33E-C1CC-662A-FFAD-22B49E9C37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14" t="7338" r="3407" b="7852"/>
                <a:stretch>
                  <a:fillRect/>
                </a:stretch>
              </p:blipFill>
              <p:spPr bwMode="auto">
                <a:xfrm>
                  <a:off x="10039922" y="821384"/>
                  <a:ext cx="3166301" cy="20027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3D253D-25DF-1B18-932D-0DAFCAC6CFE4}"/>
              </a:ext>
            </a:extLst>
          </p:cNvPr>
          <p:cNvCxnSpPr>
            <a:cxnSpLocks/>
          </p:cNvCxnSpPr>
          <p:nvPr/>
        </p:nvCxnSpPr>
        <p:spPr>
          <a:xfrm flipH="1">
            <a:off x="9653985" y="-682923"/>
            <a:ext cx="1" cy="712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DD54FF2-A820-629C-3513-A4277AA20355}"/>
              </a:ext>
            </a:extLst>
          </p:cNvPr>
          <p:cNvSpPr txBox="1"/>
          <p:nvPr/>
        </p:nvSpPr>
        <p:spPr>
          <a:xfrm>
            <a:off x="10878692" y="2786868"/>
            <a:ext cx="1614647" cy="53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13.5 "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F0EFFE-FF76-AB34-7062-4EFFD06BF2B6}"/>
              </a:ext>
            </a:extLst>
          </p:cNvPr>
          <p:cNvSpPr txBox="1"/>
          <p:nvPr/>
        </p:nvSpPr>
        <p:spPr>
          <a:xfrm>
            <a:off x="9083876" y="6299903"/>
            <a:ext cx="87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8.5 "</a:t>
            </a:r>
          </a:p>
        </p:txBody>
      </p:sp>
    </p:spTree>
    <p:extLst>
      <p:ext uri="{BB962C8B-B14F-4D97-AF65-F5344CB8AC3E}">
        <p14:creationId xmlns:p14="http://schemas.microsoft.com/office/powerpoint/2010/main" val="394407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3874-39A7-29F2-48E3-9DBA9CC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Foolscap folio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CD1E17-60B0-7517-329B-0B486C4CDD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8385"/>
                <a:ext cx="10515600" cy="5398186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8.5</a:t>
                </a:r>
                <a14:m>
                  <m:oMath xmlns:m="http://schemas.openxmlformats.org/officeDocument/2006/math">
                    <m:r>
                      <a:rPr lang="en-GB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4000" dirty="0"/>
                  <a:t> × 13.5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4000" dirty="0"/>
              </a:p>
              <a:p>
                <a:r>
                  <a:rPr lang="en-US" sz="4000" dirty="0"/>
                  <a:t>Converting to metric, that’s</a:t>
                </a:r>
                <a:r>
                  <a:rPr lang="en-GB" sz="4000" dirty="0"/>
                  <a:t> 215.9 × 342.9 mm.</a:t>
                </a:r>
              </a:p>
              <a:p>
                <a:endParaRPr lang="en-GB" sz="4000" dirty="0"/>
              </a:p>
              <a:p>
                <a:endParaRPr lang="en-GB" sz="4000" dirty="0"/>
              </a:p>
              <a:p>
                <a:pPr marL="0" indent="0">
                  <a:buNone/>
                </a:pPr>
                <a:endParaRPr lang="en-GB" sz="4000" dirty="0"/>
              </a:p>
              <a:p>
                <a:pPr marL="0" indent="0">
                  <a:buNone/>
                </a:pPr>
                <a:endParaRPr lang="en-GB" sz="4000" dirty="0"/>
              </a:p>
              <a:p>
                <a:endParaRPr lang="en-GB" sz="4000" dirty="0"/>
              </a:p>
              <a:p>
                <a:endParaRPr lang="en-GB" sz="4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CD1E17-60B0-7517-329B-0B486C4CD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8385"/>
                <a:ext cx="10515600" cy="5398186"/>
              </a:xfrm>
              <a:blipFill>
                <a:blip r:embed="rId4"/>
                <a:stretch>
                  <a:fillRect l="-1855" t="-3051" r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1E70FBD-6A57-3D8F-5ABF-AC588EA8C3B5}"/>
              </a:ext>
            </a:extLst>
          </p:cNvPr>
          <p:cNvSpPr txBox="1"/>
          <p:nvPr/>
        </p:nvSpPr>
        <p:spPr>
          <a:xfrm>
            <a:off x="1161143" y="3436837"/>
            <a:ext cx="96520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To within 0.1mm accuracy, that’s 6</a:t>
            </a:r>
            <a:r>
              <a:rPr lang="en-GB" sz="6000" baseline="30000" dirty="0"/>
              <a:t>3</a:t>
            </a:r>
            <a:r>
              <a:rPr lang="en-GB" sz="6000" dirty="0"/>
              <a:t> × 7</a:t>
            </a:r>
            <a:r>
              <a:rPr lang="en-GB" sz="6000" baseline="30000" dirty="0"/>
              <a:t>3</a:t>
            </a:r>
            <a:r>
              <a:rPr lang="en-GB" sz="6000" dirty="0"/>
              <a:t> mm!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4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E788-29CD-FBD6-6CDA-72B0BDD5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countries use </a:t>
            </a:r>
            <a:r>
              <a:rPr lang="en-US" dirty="0">
                <a:solidFill>
                  <a:srgbClr val="7030A0"/>
                </a:solidFill>
              </a:rPr>
              <a:t>ISO 216</a:t>
            </a:r>
            <a:r>
              <a:rPr lang="en-US" dirty="0"/>
              <a:t> (A series etc.)</a:t>
            </a:r>
            <a:endParaRPr lang="en-GB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C87DEDC-84DD-5FF0-A936-95FA5455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7" y="1409700"/>
            <a:ext cx="9179084" cy="47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84A14-4FD7-4EE2-3253-20F9664E6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914" y="1424256"/>
            <a:ext cx="3411739" cy="2008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4B556-7F10-7946-E410-43D934519F08}"/>
              </a:ext>
            </a:extLst>
          </p:cNvPr>
          <p:cNvSpPr txBox="1"/>
          <p:nvPr/>
        </p:nvSpPr>
        <p:spPr>
          <a:xfrm>
            <a:off x="426535" y="6123542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Paper size - Wikipedia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7264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880B8-02EF-0E5C-7247-4EC3221CA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07DF-58A8-4C32-1A0E-7BB823B7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ISO 216: Cutting in half maintains the aspect ratio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4FBE5A-124D-64FD-D41A-EF5A9BF77B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7493" y="1262256"/>
                <a:ext cx="3806731" cy="481099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4000" dirty="0">
                    <a:sym typeface="Symbol" panose="05050102010706020507" pitchFamily="18" charset="2"/>
                  </a:rPr>
                  <a:t>Aspect ratio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endParaRPr lang="en-GB" sz="4000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 algn="ctr">
                  <a:buNone/>
                </a:pPr>
                <a:r>
                  <a:rPr lang="en-US" sz="4000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1/(</m:t>
                    </m:r>
                    <m:f>
                      <m:fPr>
                        <m:type m:val="lin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sz="40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4000" dirty="0">
                  <a:sym typeface="Symbol" panose="05050102010706020507" pitchFamily="18" charset="2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∴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=√</m:t>
                    </m:r>
                  </m:oMath>
                </a14:m>
                <a:r>
                  <a:rPr lang="en-US" sz="4000" i="1" dirty="0">
                    <a:sym typeface="Symbol" panose="05050102010706020507" pitchFamily="18" charset="2"/>
                  </a:rPr>
                  <a:t>2</a:t>
                </a:r>
              </a:p>
              <a:p>
                <a:pPr marL="0" indent="0" algn="ctr">
                  <a:buNone/>
                </a:pPr>
                <a:endParaRPr lang="en-GB" sz="4000" i="1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sym typeface="Symbol" panose="05050102010706020507" pitchFamily="18" charset="2"/>
                  </a:rPr>
                  <a:t>Ask me later about the history.</a:t>
                </a:r>
              </a:p>
              <a:p>
                <a:endParaRPr lang="en-GB" sz="4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4FBE5A-124D-64FD-D41A-EF5A9BF77B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7493" y="1262256"/>
                <a:ext cx="3806731" cy="4810998"/>
              </a:xfrm>
              <a:blipFill>
                <a:blip r:embed="rId4"/>
                <a:stretch>
                  <a:fillRect l="-5600" t="-4436" b="-27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5518204-2036-D755-51B7-84EFFDF72C04}"/>
              </a:ext>
            </a:extLst>
          </p:cNvPr>
          <p:cNvSpPr txBox="1"/>
          <p:nvPr/>
        </p:nvSpPr>
        <p:spPr>
          <a:xfrm>
            <a:off x="177776" y="3477752"/>
            <a:ext cx="68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GB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F0E1C8-2C56-8FBD-2BF9-0AF2AEE2F568}"/>
              </a:ext>
            </a:extLst>
          </p:cNvPr>
          <p:cNvSpPr txBox="1"/>
          <p:nvPr/>
        </p:nvSpPr>
        <p:spPr>
          <a:xfrm>
            <a:off x="4172908" y="6290130"/>
            <a:ext cx="68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ym typeface="Symbol" panose="05050102010706020507" pitchFamily="18" charset="2"/>
              </a:rPr>
              <a:t>x</a:t>
            </a:r>
            <a:endParaRPr lang="en-GB" sz="32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CBA739-9F92-A4B9-EF9C-3C0396202B64}"/>
              </a:ext>
            </a:extLst>
          </p:cNvPr>
          <p:cNvSpPr>
            <a:spLocks/>
          </p:cNvSpPr>
          <p:nvPr/>
        </p:nvSpPr>
        <p:spPr>
          <a:xfrm>
            <a:off x="858001" y="1250130"/>
            <a:ext cx="7102800" cy="5040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291279-2766-F7CF-690C-2F273B730B08}"/>
              </a:ext>
            </a:extLst>
          </p:cNvPr>
          <p:cNvGrpSpPr/>
          <p:nvPr/>
        </p:nvGrpSpPr>
        <p:grpSpPr>
          <a:xfrm>
            <a:off x="-620399" y="1262256"/>
            <a:ext cx="6498598" cy="6498600"/>
            <a:chOff x="-620399" y="1250140"/>
            <a:chExt cx="6498598" cy="6498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C90FDF-E7F9-1DE7-EBD6-AD837B4B7DFC}"/>
                </a:ext>
              </a:extLst>
            </p:cNvPr>
            <p:cNvSpPr/>
            <p:nvPr/>
          </p:nvSpPr>
          <p:spPr>
            <a:xfrm>
              <a:off x="838200" y="1250140"/>
              <a:ext cx="3581400" cy="50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A1BD17-878D-7BBB-4098-5E8BB063A5B9}"/>
                </a:ext>
              </a:extLst>
            </p:cNvPr>
            <p:cNvSpPr/>
            <p:nvPr/>
          </p:nvSpPr>
          <p:spPr>
            <a:xfrm>
              <a:off x="-620399" y="1250142"/>
              <a:ext cx="6498598" cy="64985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5BB28F-046F-81CC-12BB-094519D18920}"/>
              </a:ext>
            </a:extLst>
          </p:cNvPr>
          <p:cNvGrpSpPr/>
          <p:nvPr/>
        </p:nvGrpSpPr>
        <p:grpSpPr>
          <a:xfrm>
            <a:off x="-4201789" y="2708729"/>
            <a:ext cx="10080000" cy="7162801"/>
            <a:chOff x="-4201789" y="2708729"/>
            <a:chExt cx="10080000" cy="71628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EF4126-F10E-04C6-1EE0-29BFB018439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2743190" y="1250130"/>
              <a:ext cx="7162801" cy="100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60345F-2F17-E388-7647-24103ADB7EE0}"/>
                </a:ext>
              </a:extLst>
            </p:cNvPr>
            <p:cNvSpPr/>
            <p:nvPr/>
          </p:nvSpPr>
          <p:spPr>
            <a:xfrm rot="5400000">
              <a:off x="1567499" y="1979440"/>
              <a:ext cx="3581400" cy="50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6062265-56B6-50E8-EF14-8AA5683D7F24}"/>
              </a:ext>
            </a:extLst>
          </p:cNvPr>
          <p:cNvSpPr txBox="1"/>
          <p:nvPr/>
        </p:nvSpPr>
        <p:spPr>
          <a:xfrm>
            <a:off x="2200447" y="1245356"/>
            <a:ext cx="85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ym typeface="Symbol" panose="05050102010706020507" pitchFamily="18" charset="2"/>
              </a:rPr>
              <a:t>x/2</a:t>
            </a:r>
            <a:endParaRPr lang="en-GB" sz="3200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A1E999-A16B-0D07-E35B-58AEDCB6653B}"/>
              </a:ext>
            </a:extLst>
          </p:cNvPr>
          <p:cNvCxnSpPr/>
          <p:nvPr/>
        </p:nvCxnSpPr>
        <p:spPr>
          <a:xfrm>
            <a:off x="4419600" y="1245356"/>
            <a:ext cx="0" cy="50447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054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41000" y="14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2D864-EEEE-704D-F356-291B1E550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2878-7E7C-13D2-15E9-6BE7CD97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ISO 216</a:t>
            </a:r>
            <a:r>
              <a:rPr lang="en-US" dirty="0"/>
              <a:t> paper sizes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376A27-D33D-ABF3-B045-2B2A686C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2223" y="394852"/>
            <a:ext cx="2934037" cy="46239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A0 has an area of 1 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B sizes are the geometric mean of A sizes.</a:t>
            </a:r>
          </a:p>
          <a:p>
            <a:r>
              <a:rPr lang="en-US" i="1" dirty="0">
                <a:solidFill>
                  <a:srgbClr val="00B050"/>
                </a:solidFill>
              </a:rPr>
              <a:t>Effectively		Bn ≡ An-½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 sizes are the geometric mean of A and B sizes.</a:t>
            </a:r>
          </a:p>
          <a:p>
            <a:r>
              <a:rPr lang="en-US" i="1" dirty="0">
                <a:solidFill>
                  <a:srgbClr val="0070C0"/>
                </a:solidFill>
              </a:rPr>
              <a:t> 	Cn ≡ An-¼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E26A03E-D981-F8AD-7597-D7EAFCDE3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628973"/>
              </p:ext>
            </p:extLst>
          </p:nvPr>
        </p:nvGraphicFramePr>
        <p:xfrm>
          <a:off x="-232015" y="898086"/>
          <a:ext cx="9421331" cy="595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C8C342EB-B7E9-8593-D927-2904178DED23}"/>
              </a:ext>
            </a:extLst>
          </p:cNvPr>
          <p:cNvSpPr txBox="1"/>
          <p:nvPr/>
        </p:nvSpPr>
        <p:spPr>
          <a:xfrm>
            <a:off x="4478650" y="2215373"/>
            <a:ext cx="2097590" cy="3701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kern="1200" dirty="0"/>
              <a:t>Length (mm)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4546C6B-EF68-C1C7-C553-91346FF077F2}"/>
              </a:ext>
            </a:extLst>
          </p:cNvPr>
          <p:cNvSpPr txBox="1"/>
          <p:nvPr/>
        </p:nvSpPr>
        <p:spPr>
          <a:xfrm>
            <a:off x="6096000" y="5006937"/>
            <a:ext cx="1134567" cy="7502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kern="1200" dirty="0"/>
              <a:t>Width (mm)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C4A138B-2689-BCF3-27C8-6C962C134D42}"/>
              </a:ext>
            </a:extLst>
          </p:cNvPr>
          <p:cNvSpPr txBox="1"/>
          <p:nvPr/>
        </p:nvSpPr>
        <p:spPr>
          <a:xfrm>
            <a:off x="2044881" y="3542591"/>
            <a:ext cx="1721121" cy="3701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kern="1200" dirty="0"/>
              <a:t>Area (m</a:t>
            </a:r>
            <a:r>
              <a:rPr lang="en-GB" sz="2400" kern="1200" baseline="30000" dirty="0"/>
              <a:t>2</a:t>
            </a:r>
            <a:r>
              <a:rPr lang="en-GB" sz="2400" kern="1200" dirty="0"/>
              <a:t>)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394FDE2-D4A4-B851-A57F-94C2F8830AE5}"/>
              </a:ext>
            </a:extLst>
          </p:cNvPr>
          <p:cNvSpPr txBox="1"/>
          <p:nvPr/>
        </p:nvSpPr>
        <p:spPr>
          <a:xfrm>
            <a:off x="6965219" y="1100832"/>
            <a:ext cx="2224097" cy="3701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kern="1200" dirty="0">
                <a:solidFill>
                  <a:srgbClr val="FF0000"/>
                </a:solidFill>
              </a:rPr>
              <a:t>A series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973C1FA9-5732-66B2-202F-E8986683FE4F}"/>
              </a:ext>
            </a:extLst>
          </p:cNvPr>
          <p:cNvSpPr txBox="1"/>
          <p:nvPr/>
        </p:nvSpPr>
        <p:spPr>
          <a:xfrm>
            <a:off x="6965219" y="1832208"/>
            <a:ext cx="2224097" cy="3701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kern="1200" dirty="0">
                <a:solidFill>
                  <a:srgbClr val="00B050"/>
                </a:solidFill>
              </a:rPr>
              <a:t>B series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350DE46-15B5-60FC-0E19-8B5AFA3B7880}"/>
              </a:ext>
            </a:extLst>
          </p:cNvPr>
          <p:cNvSpPr txBox="1"/>
          <p:nvPr/>
        </p:nvSpPr>
        <p:spPr>
          <a:xfrm>
            <a:off x="6965219" y="2563584"/>
            <a:ext cx="2224097" cy="3701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</a:rPr>
              <a:t>C</a:t>
            </a:r>
            <a:r>
              <a:rPr lang="en-GB" sz="3600" kern="1200" dirty="0">
                <a:solidFill>
                  <a:srgbClr val="0070C0"/>
                </a:solidFill>
              </a:rPr>
              <a:t> series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AE7A89D-B968-7A1F-A7F2-9F063A4B23C6}"/>
              </a:ext>
            </a:extLst>
          </p:cNvPr>
          <p:cNvSpPr txBox="1"/>
          <p:nvPr/>
        </p:nvSpPr>
        <p:spPr>
          <a:xfrm>
            <a:off x="529983" y="5959914"/>
            <a:ext cx="528321" cy="407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600" kern="1200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A12513-1CD2-A646-1500-038B376DDA31}"/>
              </a:ext>
            </a:extLst>
          </p:cNvPr>
          <p:cNvSpPr/>
          <p:nvPr/>
        </p:nvSpPr>
        <p:spPr>
          <a:xfrm>
            <a:off x="8017656" y="4500880"/>
            <a:ext cx="425140" cy="145903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A39E1972-45FA-4531-2C37-1BAD4B9FFBA9}"/>
              </a:ext>
            </a:extLst>
          </p:cNvPr>
          <p:cNvSpPr/>
          <p:nvPr/>
        </p:nvSpPr>
        <p:spPr>
          <a:xfrm>
            <a:off x="9578295" y="5195286"/>
            <a:ext cx="2507965" cy="1171662"/>
          </a:xfrm>
          <a:prstGeom prst="borderCallout2">
            <a:avLst>
              <a:gd name="adj1" fmla="val 46101"/>
              <a:gd name="adj2" fmla="val -5762"/>
              <a:gd name="adj3" fmla="val 18750"/>
              <a:gd name="adj4" fmla="val -16667"/>
              <a:gd name="adj5" fmla="val 10238"/>
              <a:gd name="adj6" fmla="val -4400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Passport size </a:t>
            </a:r>
            <a:r>
              <a:rPr lang="en-GB" sz="2400" dirty="0">
                <a:solidFill>
                  <a:srgbClr val="00B050"/>
                </a:solidFill>
              </a:rPr>
              <a:t>B7</a:t>
            </a:r>
            <a:r>
              <a:rPr lang="en-GB" sz="2400" dirty="0">
                <a:solidFill>
                  <a:schemeClr val="tx1"/>
                </a:solidFill>
              </a:rPr>
              <a:t> (≡</a:t>
            </a:r>
            <a:r>
              <a:rPr lang="en-GB" sz="2400" dirty="0">
                <a:solidFill>
                  <a:srgbClr val="FF0000"/>
                </a:solidFill>
              </a:rPr>
              <a:t>A6.5</a:t>
            </a:r>
            <a:r>
              <a:rPr lang="en-GB" sz="24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GB" sz="2400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ISO/IEC 7810 ID3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BA26CFB-BED9-6E9B-3D51-EC649D9A8260}"/>
              </a:ext>
            </a:extLst>
          </p:cNvPr>
          <p:cNvSpPr/>
          <p:nvPr/>
        </p:nvSpPr>
        <p:spPr>
          <a:xfrm>
            <a:off x="1760964" y="1828154"/>
            <a:ext cx="477047" cy="47704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7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Graphic spid="5" grpId="0" uiExpand="1">
        <p:bldSub>
          <a:bldChart bld="series" animBg="0"/>
        </p:bldSub>
      </p:bldGraphic>
      <p:bldGraphic spid="5" grpId="1" uiExpand="1">
        <p:bldSub>
          <a:bldChart bld="series" animBg="0"/>
        </p:bldSub>
      </p:bldGraphic>
      <p:bldGraphic spid="5" grpId="2" uiExpand="1">
        <p:bldSub>
          <a:bldChart bld="series"/>
        </p:bldSub>
      </p:bldGraphic>
      <p:bldP spid="7" grpId="0" uiExpand="1"/>
      <p:bldP spid="8" grpId="0" uiExpand="1"/>
      <p:bldP spid="9" grpId="0" uiExpand="1"/>
      <p:bldP spid="9" grpId="1" uiExpand="1"/>
      <p:bldP spid="11" grpId="0" uiExpand="1"/>
      <p:bldP spid="12" grpId="0" uiExpand="1"/>
      <p:bldP spid="13" grpId="0" uiExpand="1"/>
      <p:bldP spid="15" grpId="0" uiExpand="1" animBg="1"/>
      <p:bldP spid="18" grpId="0" uiExpand="1" animBg="1"/>
      <p:bldP spid="19" grpId="0" uiExpand="1" animBg="1"/>
      <p:bldP spid="19" grpId="1" uiExpand="1" animBg="1"/>
      <p:bldP spid="19" grpId="2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A39A-98C3-B62E-E2D9-A7B4D039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Size of An paper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E57AD-749F-818E-D251-02ABF02BC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</a:rPr>
                            <m:t>Area</m:t>
                          </m:r>
                        </m:num>
                        <m:den>
                          <m:sSup>
                            <m:sSup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54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8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800">
                              <a:latin typeface="Cambria Math" panose="02040503050406030204" pitchFamily="18" charset="0"/>
                            </a:rPr>
                            <m:t>Length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8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800" b="0" i="0" smtClean="0">
                          <a:latin typeface="Cambria Math" panose="02040503050406030204" pitchFamily="18" charset="0"/>
                        </a:rPr>
                        <m:t>Width</m:t>
                      </m:r>
                      <m:r>
                        <m:rPr>
                          <m:nor/>
                        </m:rPr>
                        <a:rPr lang="en-GB" sz="48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GB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6000" dirty="0"/>
              </a:p>
              <a:p>
                <a:pPr marL="0" indent="0">
                  <a:buNone/>
                </a:pPr>
                <a:endParaRPr lang="en-GB" sz="5400" dirty="0"/>
              </a:p>
              <a:p>
                <a:pPr marL="0" indent="0" algn="ctr">
                  <a:buNone/>
                </a:pPr>
                <a:r>
                  <a:rPr lang="en-GB" sz="4800" dirty="0"/>
                  <a:t>and Bn ≡ An-½, Cn ≡ An-¼</a:t>
                </a:r>
                <a:endParaRPr lang="en-GB" sz="4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E57AD-749F-818E-D251-02ABF02BC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16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3C1A-B960-3A4B-96A0-66406947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11AA-D1C2-6920-4488-3335368D4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Technical pens (ISO 9175-1) and lettering (ISO 3098-0) also follow the √2 ratio.</a:t>
            </a:r>
          </a:p>
        </p:txBody>
      </p:sp>
      <p:pic>
        <p:nvPicPr>
          <p:cNvPr id="4" name="Picture 2" descr="Rotring Isograph Pen Rotring Technical Drawing Pens Fineliners ALL ...">
            <a:extLst>
              <a:ext uri="{FF2B5EF4-FFF2-40B4-BE49-F238E27FC236}">
                <a16:creationId xmlns:a16="http://schemas.microsoft.com/office/drawing/2014/main" id="{FF2F193A-F7A9-ED2A-DCF9-F6F3C3165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" y="2442080"/>
            <a:ext cx="2007258" cy="43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blue screwdrivers&#10;&#10;AI-generated content may be incorrect.">
            <a:extLst>
              <a:ext uri="{FF2B5EF4-FFF2-40B4-BE49-F238E27FC236}">
                <a16:creationId xmlns:a16="http://schemas.microsoft.com/office/drawing/2014/main" id="{7B9C69BD-D716-F8C9-77F7-127D849C9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75" y="2533135"/>
            <a:ext cx="977592" cy="4324865"/>
          </a:xfrm>
          <a:prstGeom prst="rect">
            <a:avLst/>
          </a:prstGeom>
        </p:spPr>
      </p:pic>
      <p:pic>
        <p:nvPicPr>
          <p:cNvPr id="6" name="Picture 5" descr="A stack of black pipes&#10;&#10;AI-generated content may be incorrect.">
            <a:extLst>
              <a:ext uri="{FF2B5EF4-FFF2-40B4-BE49-F238E27FC236}">
                <a16:creationId xmlns:a16="http://schemas.microsoft.com/office/drawing/2014/main" id="{AE2165A1-8AB1-EE7B-1151-3E0A057A5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2"/>
          <a:stretch>
            <a:fillRect/>
          </a:stretch>
        </p:blipFill>
        <p:spPr>
          <a:xfrm>
            <a:off x="3557252" y="2533135"/>
            <a:ext cx="874235" cy="4324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48E03A-F4BD-9BBD-3767-83BF923C4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083" y="2452816"/>
            <a:ext cx="3757891" cy="11979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4A0B8A-AE36-44B0-1D44-624570720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6022" y="2442080"/>
            <a:ext cx="3411903" cy="173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DC0A63-9275-9026-F103-B48C6F25C6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8033" y="4240728"/>
            <a:ext cx="7109892" cy="196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AD7B098-14B2-D917-71BA-9B6E6649D5E9}"/>
              </a:ext>
            </a:extLst>
          </p:cNvPr>
          <p:cNvSpPr/>
          <p:nvPr/>
        </p:nvSpPr>
        <p:spPr>
          <a:xfrm>
            <a:off x="4688033" y="5177481"/>
            <a:ext cx="7109892" cy="4021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8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CB48D-7FE4-D548-ECB6-18B0E1F4F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5C63435-6D5B-6715-BE90-136F38CD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34" y="216408"/>
            <a:ext cx="2863375" cy="38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55470F-B125-EF8A-CD29-7F4230E4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84" y="313184"/>
            <a:ext cx="10515600" cy="735706"/>
          </a:xfrm>
        </p:spPr>
        <p:txBody>
          <a:bodyPr/>
          <a:lstStyle/>
          <a:p>
            <a:r>
              <a:rPr lang="en-US" dirty="0"/>
              <a:t>Paper mass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1C843-E589-4102-5050-BECCAC153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278384"/>
            <a:ext cx="6839220" cy="4898579"/>
          </a:xfrm>
        </p:spPr>
        <p:txBody>
          <a:bodyPr>
            <a:noAutofit/>
          </a:bodyPr>
          <a:lstStyle/>
          <a:p>
            <a:r>
              <a:rPr lang="en-US" sz="3200" dirty="0"/>
              <a:t>Masses are given as </a:t>
            </a:r>
            <a:r>
              <a:rPr lang="en-US" sz="3200" dirty="0" err="1"/>
              <a:t>gsm</a:t>
            </a:r>
            <a:r>
              <a:rPr lang="en-US" sz="3200" dirty="0"/>
              <a:t> (grams per square </a:t>
            </a:r>
            <a:r>
              <a:rPr lang="en-US" sz="3200" dirty="0" err="1"/>
              <a:t>metre</a:t>
            </a:r>
            <a:r>
              <a:rPr lang="en-US" sz="3200" dirty="0"/>
              <a:t>): g m</a:t>
            </a:r>
            <a:r>
              <a:rPr lang="en-US" sz="3200" baseline="30000" dirty="0"/>
              <a:t>-2</a:t>
            </a:r>
          </a:p>
          <a:p>
            <a:r>
              <a:rPr lang="en-GB" sz="3200" dirty="0"/>
              <a:t>A common mass for copy paper is 80 gsm.</a:t>
            </a:r>
          </a:p>
          <a:p>
            <a:pPr lvl="1"/>
            <a:r>
              <a:rPr lang="en-GB" sz="2800" dirty="0"/>
              <a:t>That’s 80 g for a sheet of A0.</a:t>
            </a:r>
          </a:p>
          <a:p>
            <a:pPr lvl="1"/>
            <a:r>
              <a:rPr lang="en-GB" sz="2800" dirty="0"/>
              <a:t>So a sheet of A4 has a mass of 80/2</a:t>
            </a:r>
            <a:r>
              <a:rPr lang="en-GB" sz="2800" baseline="30000" dirty="0"/>
              <a:t>4</a:t>
            </a:r>
            <a:r>
              <a:rPr lang="en-GB" sz="2800" dirty="0"/>
              <a:t> = 5 g.</a:t>
            </a:r>
          </a:p>
          <a:p>
            <a:pPr lvl="1"/>
            <a:r>
              <a:rPr lang="en-GB" sz="2800" dirty="0"/>
              <a:t>That’s the same as a 20p piece, or a US nickel.</a:t>
            </a:r>
          </a:p>
          <a:p>
            <a:pPr marL="0" indent="0">
              <a:buNone/>
            </a:pPr>
            <a:r>
              <a:rPr lang="en-GB" sz="3200" dirty="0"/>
              <a:t>I brought scales and can prove it</a:t>
            </a:r>
          </a:p>
          <a:p>
            <a:pPr marL="0" indent="0">
              <a:buNone/>
            </a:pPr>
            <a:r>
              <a:rPr lang="en-GB" sz="3200" dirty="0"/>
              <a:t>	– Ask me later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CAAC98-132C-1FFB-C323-FDE6C8EA5032}"/>
              </a:ext>
            </a:extLst>
          </p:cNvPr>
          <p:cNvSpPr/>
          <p:nvPr/>
        </p:nvSpPr>
        <p:spPr>
          <a:xfrm>
            <a:off x="10150515" y="658428"/>
            <a:ext cx="1035003" cy="1035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5BCDA-44C1-EDD3-0E21-7B2A6EDAE1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2516" y="4194629"/>
            <a:ext cx="2350187" cy="2350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95005C-8833-3691-54EB-1C07942994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0393" y="4194629"/>
            <a:ext cx="2350187" cy="2350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1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07E7-B55A-9455-66A5-013B7E6D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Exploiting the √2 aspect ratio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3304189-7799-5B9F-FADF-3014EA5C1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2989" y="1278384"/>
            <a:ext cx="3092267" cy="489857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Is this a kite?</a:t>
            </a:r>
          </a:p>
          <a:p>
            <a:endParaRPr lang="en-US" sz="4400" dirty="0"/>
          </a:p>
          <a:p>
            <a:r>
              <a:rPr lang="en-US" sz="4400" dirty="0">
                <a:solidFill>
                  <a:srgbClr val="FF0000"/>
                </a:solidFill>
              </a:rPr>
              <a:t>What is its perimeter?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8DE833-EB08-99B9-DBE3-3FCCD90640DA}"/>
              </a:ext>
            </a:extLst>
          </p:cNvPr>
          <p:cNvSpPr/>
          <p:nvPr/>
        </p:nvSpPr>
        <p:spPr>
          <a:xfrm>
            <a:off x="1007504" y="1198618"/>
            <a:ext cx="7632000" cy="5400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C0719-BEEE-CA13-F381-AD68704A1DA4}"/>
              </a:ext>
            </a:extLst>
          </p:cNvPr>
          <p:cNvSpPr/>
          <p:nvPr/>
        </p:nvSpPr>
        <p:spPr>
          <a:xfrm flipH="1">
            <a:off x="3230306" y="1198618"/>
            <a:ext cx="5400001" cy="5400000"/>
          </a:xfrm>
          <a:prstGeom prst="rtTriangl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89816-D1AC-E92C-6AB6-6C29B088BD33}"/>
              </a:ext>
            </a:extLst>
          </p:cNvPr>
          <p:cNvSpPr txBox="1"/>
          <p:nvPr/>
        </p:nvSpPr>
        <p:spPr>
          <a:xfrm>
            <a:off x="-74164" y="3429000"/>
            <a:ext cx="108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</a:t>
            </a:r>
            <a:endParaRPr lang="en-GB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87B36-6182-AC17-9E9C-5CB438A76247}"/>
              </a:ext>
            </a:extLst>
          </p:cNvPr>
          <p:cNvCxnSpPr>
            <a:cxnSpLocks/>
          </p:cNvCxnSpPr>
          <p:nvPr/>
        </p:nvCxnSpPr>
        <p:spPr>
          <a:xfrm flipH="1" flipV="1">
            <a:off x="3230306" y="1198618"/>
            <a:ext cx="1" cy="54000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AE73B8A-DB6E-D937-2A37-549AF57FB2DD}"/>
              </a:ext>
            </a:extLst>
          </p:cNvPr>
          <p:cNvSpPr/>
          <p:nvPr/>
        </p:nvSpPr>
        <p:spPr>
          <a:xfrm>
            <a:off x="1007504" y="1190171"/>
            <a:ext cx="7631999" cy="541382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9C3D998E-ACD9-0E0C-C2D9-E94EBE16760B}"/>
              </a:ext>
            </a:extLst>
          </p:cNvPr>
          <p:cNvSpPr/>
          <p:nvPr/>
        </p:nvSpPr>
        <p:spPr>
          <a:xfrm flipH="1">
            <a:off x="3244477" y="1209251"/>
            <a:ext cx="5400001" cy="5400000"/>
          </a:xfrm>
          <a:prstGeom prst="rtTriangl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3E84652F-38D4-6343-B630-E1EA3B48461F}"/>
              </a:ext>
            </a:extLst>
          </p:cNvPr>
          <p:cNvSpPr/>
          <p:nvPr/>
        </p:nvSpPr>
        <p:spPr>
          <a:xfrm>
            <a:off x="998308" y="4359632"/>
            <a:ext cx="2231999" cy="2232000"/>
          </a:xfrm>
          <a:prstGeom prst="rtTriangl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6438F52-97F9-3AE1-1FFE-F01996FBAE64}"/>
              </a:ext>
            </a:extLst>
          </p:cNvPr>
          <p:cNvSpPr/>
          <p:nvPr/>
        </p:nvSpPr>
        <p:spPr>
          <a:xfrm rot="10800000" flipH="1">
            <a:off x="3233844" y="1198619"/>
            <a:ext cx="5400001" cy="5400000"/>
          </a:xfrm>
          <a:prstGeom prst="rtTriangl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752687F-DD75-2734-700C-4684CF19984D}"/>
              </a:ext>
            </a:extLst>
          </p:cNvPr>
          <p:cNvSpPr/>
          <p:nvPr/>
        </p:nvSpPr>
        <p:spPr>
          <a:xfrm rot="10800000">
            <a:off x="996872" y="4366621"/>
            <a:ext cx="2231999" cy="2232000"/>
          </a:xfrm>
          <a:prstGeom prst="rtTriangl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29BEB9-6FB0-C7C5-215C-A8A339EEA061}"/>
              </a:ext>
            </a:extLst>
          </p:cNvPr>
          <p:cNvSpPr/>
          <p:nvPr/>
        </p:nvSpPr>
        <p:spPr>
          <a:xfrm>
            <a:off x="1021152" y="1198618"/>
            <a:ext cx="7613279" cy="5403272"/>
          </a:xfrm>
          <a:custGeom>
            <a:avLst/>
            <a:gdLst>
              <a:gd name="connsiteX0" fmla="*/ 20782 w 7626927"/>
              <a:gd name="connsiteY0" fmla="*/ 0 h 5403272"/>
              <a:gd name="connsiteX1" fmla="*/ 0 w 7626927"/>
              <a:gd name="connsiteY1" fmla="*/ 2691245 h 5403272"/>
              <a:gd name="connsiteX2" fmla="*/ 2244437 w 7626927"/>
              <a:gd name="connsiteY2" fmla="*/ 5403272 h 5403272"/>
              <a:gd name="connsiteX3" fmla="*/ 7626927 w 7626927"/>
              <a:gd name="connsiteY3" fmla="*/ 10390 h 5403272"/>
              <a:gd name="connsiteX4" fmla="*/ 20782 w 7626927"/>
              <a:gd name="connsiteY4" fmla="*/ 0 h 5403272"/>
              <a:gd name="connsiteX0" fmla="*/ 7134 w 7613279"/>
              <a:gd name="connsiteY0" fmla="*/ 0 h 5403272"/>
              <a:gd name="connsiteX1" fmla="*/ 0 w 7613279"/>
              <a:gd name="connsiteY1" fmla="*/ 3168917 h 5403272"/>
              <a:gd name="connsiteX2" fmla="*/ 2230789 w 7613279"/>
              <a:gd name="connsiteY2" fmla="*/ 5403272 h 5403272"/>
              <a:gd name="connsiteX3" fmla="*/ 7613279 w 7613279"/>
              <a:gd name="connsiteY3" fmla="*/ 10390 h 5403272"/>
              <a:gd name="connsiteX4" fmla="*/ 7134 w 7613279"/>
              <a:gd name="connsiteY4" fmla="*/ 0 h 540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3279" h="5403272">
                <a:moveTo>
                  <a:pt x="7134" y="0"/>
                </a:moveTo>
                <a:lnTo>
                  <a:pt x="0" y="3168917"/>
                </a:lnTo>
                <a:lnTo>
                  <a:pt x="2230789" y="5403272"/>
                </a:lnTo>
                <a:lnTo>
                  <a:pt x="7613279" y="10390"/>
                </a:lnTo>
                <a:lnTo>
                  <a:pt x="7134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DA0D39AF-28CE-38C2-E76A-0BF2528D88E7}"/>
              </a:ext>
            </a:extLst>
          </p:cNvPr>
          <p:cNvSpPr/>
          <p:nvPr/>
        </p:nvSpPr>
        <p:spPr>
          <a:xfrm>
            <a:off x="1213252" y="4592963"/>
            <a:ext cx="3168000" cy="3168000"/>
          </a:xfrm>
          <a:prstGeom prst="circularArrow">
            <a:avLst>
              <a:gd name="adj1" fmla="val 7578"/>
              <a:gd name="adj2" fmla="val 966731"/>
              <a:gd name="adj3" fmla="val 15046639"/>
              <a:gd name="adj4" fmla="val 10792030"/>
              <a:gd name="adj5" fmla="val 111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DBB4A54C-7532-684D-7C98-BA1907F5CBA2}"/>
              </a:ext>
            </a:extLst>
          </p:cNvPr>
          <p:cNvSpPr/>
          <p:nvPr/>
        </p:nvSpPr>
        <p:spPr>
          <a:xfrm flipH="1">
            <a:off x="3037026" y="1725300"/>
            <a:ext cx="5218770" cy="5492348"/>
          </a:xfrm>
          <a:prstGeom prst="circularArrow">
            <a:avLst>
              <a:gd name="adj1" fmla="val 5035"/>
              <a:gd name="adj2" fmla="val 1260652"/>
              <a:gd name="adj3" fmla="val 16846747"/>
              <a:gd name="adj4" fmla="val 9284718"/>
              <a:gd name="adj5" fmla="val 84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9CB6D-0B7A-F39B-8C9C-1DD461014DBC}"/>
              </a:ext>
            </a:extLst>
          </p:cNvPr>
          <p:cNvSpPr txBox="1"/>
          <p:nvPr/>
        </p:nvSpPr>
        <p:spPr>
          <a:xfrm>
            <a:off x="4386324" y="6031349"/>
            <a:ext cx="108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√</a:t>
            </a:r>
            <a:r>
              <a:rPr lang="en-US" sz="3600" dirty="0">
                <a:sym typeface="Symbol" panose="05050102010706020507" pitchFamily="18" charset="2"/>
              </a:rPr>
              <a:t>2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6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9" grpId="0" animBg="1"/>
      <p:bldP spid="9" grpId="1" animBg="1"/>
      <p:bldP spid="17" grpId="0" animBg="1"/>
      <p:bldP spid="18" grpId="0" animBg="1"/>
      <p:bldP spid="11" grpId="0" animBg="1"/>
      <p:bldP spid="14" grpId="0" animBg="1"/>
      <p:bldP spid="7" grpId="0" animBg="1"/>
      <p:bldP spid="16" grpId="0" animBg="1"/>
      <p:bldP spid="16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64DA2-01AE-E3A5-4F3E-C3191B1F5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D07E-5F41-0E8D-7379-B3E75905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a rhombus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F0B88-A06A-8CDF-1A8D-54FF61E66EB6}"/>
              </a:ext>
            </a:extLst>
          </p:cNvPr>
          <p:cNvSpPr/>
          <p:nvPr/>
        </p:nvSpPr>
        <p:spPr>
          <a:xfrm>
            <a:off x="1022021" y="1193180"/>
            <a:ext cx="7632000" cy="5400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429C97-5B25-D69C-FEAB-C38C9A8EDD87}"/>
              </a:ext>
            </a:extLst>
          </p:cNvPr>
          <p:cNvGrpSpPr/>
          <p:nvPr/>
        </p:nvGrpSpPr>
        <p:grpSpPr>
          <a:xfrm>
            <a:off x="1009986" y="1171632"/>
            <a:ext cx="7632000" cy="5407138"/>
            <a:chOff x="2410377" y="1186035"/>
            <a:chExt cx="7632000" cy="5407138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5557ECD7-5C9C-C5FC-CB63-1ECB80C3C690}"/>
                </a:ext>
              </a:extLst>
            </p:cNvPr>
            <p:cNvSpPr/>
            <p:nvPr/>
          </p:nvSpPr>
          <p:spPr>
            <a:xfrm flipH="1" flipV="1">
              <a:off x="8110360" y="1193181"/>
              <a:ext cx="1932017" cy="5399992"/>
            </a:xfrm>
            <a:prstGeom prst="rtTriangl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5FE29A63-2C7C-3164-8B17-DE652EA1FBAD}"/>
                </a:ext>
              </a:extLst>
            </p:cNvPr>
            <p:cNvSpPr/>
            <p:nvPr/>
          </p:nvSpPr>
          <p:spPr>
            <a:xfrm>
              <a:off x="2410377" y="1186035"/>
              <a:ext cx="1926051" cy="5385591"/>
            </a:xfrm>
            <a:prstGeom prst="rtTriangl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70CB922-4DDB-95B6-33AD-49C4CEFC0E0C}"/>
              </a:ext>
            </a:extLst>
          </p:cNvPr>
          <p:cNvSpPr txBox="1"/>
          <p:nvPr/>
        </p:nvSpPr>
        <p:spPr>
          <a:xfrm>
            <a:off x="-59647" y="3429000"/>
            <a:ext cx="108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</a:t>
            </a:r>
            <a:endParaRPr lang="en-GB" sz="36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84E4229-0F83-1169-4CA8-18306F3E1EB9}"/>
              </a:ext>
            </a:extLst>
          </p:cNvPr>
          <p:cNvSpPr/>
          <p:nvPr/>
        </p:nvSpPr>
        <p:spPr>
          <a:xfrm>
            <a:off x="1016004" y="1189486"/>
            <a:ext cx="7632000" cy="5389952"/>
          </a:xfrm>
          <a:custGeom>
            <a:avLst/>
            <a:gdLst>
              <a:gd name="connsiteX0" fmla="*/ 0 w 7678057"/>
              <a:gd name="connsiteY0" fmla="*/ 14514 h 5442857"/>
              <a:gd name="connsiteX1" fmla="*/ 1857828 w 7678057"/>
              <a:gd name="connsiteY1" fmla="*/ 5442857 h 5442857"/>
              <a:gd name="connsiteX2" fmla="*/ 7678057 w 7678057"/>
              <a:gd name="connsiteY2" fmla="*/ 5428343 h 5442857"/>
              <a:gd name="connsiteX3" fmla="*/ 5718628 w 7678057"/>
              <a:gd name="connsiteY3" fmla="*/ 0 h 5442857"/>
              <a:gd name="connsiteX4" fmla="*/ 0 w 7678057"/>
              <a:gd name="connsiteY4" fmla="*/ 14514 h 5442857"/>
              <a:gd name="connsiteX0" fmla="*/ 0 w 7678057"/>
              <a:gd name="connsiteY0" fmla="*/ 14514 h 5432729"/>
              <a:gd name="connsiteX1" fmla="*/ 1928591 w 7678057"/>
              <a:gd name="connsiteY1" fmla="*/ 5432729 h 5432729"/>
              <a:gd name="connsiteX2" fmla="*/ 7678057 w 7678057"/>
              <a:gd name="connsiteY2" fmla="*/ 5428343 h 5432729"/>
              <a:gd name="connsiteX3" fmla="*/ 5718628 w 7678057"/>
              <a:gd name="connsiteY3" fmla="*/ 0 h 5432729"/>
              <a:gd name="connsiteX4" fmla="*/ 0 w 7678057"/>
              <a:gd name="connsiteY4" fmla="*/ 14514 h 543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8057" h="5432729">
                <a:moveTo>
                  <a:pt x="0" y="14514"/>
                </a:moveTo>
                <a:lnTo>
                  <a:pt x="1928591" y="5432729"/>
                </a:lnTo>
                <a:lnTo>
                  <a:pt x="7678057" y="5428343"/>
                </a:lnTo>
                <a:lnTo>
                  <a:pt x="5718628" y="0"/>
                </a:lnTo>
                <a:lnTo>
                  <a:pt x="0" y="1451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CD2F8-16EB-1FBF-E968-2D4D9490CB0F}"/>
              </a:ext>
            </a:extLst>
          </p:cNvPr>
          <p:cNvSpPr txBox="1"/>
          <p:nvPr/>
        </p:nvSpPr>
        <p:spPr>
          <a:xfrm>
            <a:off x="4400841" y="6031349"/>
            <a:ext cx="108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√</a:t>
            </a:r>
            <a:r>
              <a:rPr lang="en-US" sz="3600" dirty="0">
                <a:sym typeface="Symbol" panose="05050102010706020507" pitchFamily="18" charset="2"/>
              </a:rPr>
              <a:t>2</a:t>
            </a:r>
            <a:endParaRPr lang="en-GB" sz="3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F519BC-A994-7710-F86F-69911D6E854E}"/>
              </a:ext>
            </a:extLst>
          </p:cNvPr>
          <p:cNvGrpSpPr/>
          <p:nvPr/>
        </p:nvGrpSpPr>
        <p:grpSpPr>
          <a:xfrm>
            <a:off x="1060227" y="1192929"/>
            <a:ext cx="7632225" cy="5410945"/>
            <a:chOff x="1444824" y="1436578"/>
            <a:chExt cx="7632225" cy="5410945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E70E8B0E-4ECC-FD1B-22D2-4E7F495252D9}"/>
                </a:ext>
              </a:extLst>
            </p:cNvPr>
            <p:cNvSpPr/>
            <p:nvPr/>
          </p:nvSpPr>
          <p:spPr>
            <a:xfrm rot="8420654" flipH="1">
              <a:off x="7091770" y="1436578"/>
              <a:ext cx="1985279" cy="5382835"/>
            </a:xfrm>
            <a:custGeom>
              <a:avLst/>
              <a:gdLst>
                <a:gd name="connsiteX0" fmla="*/ 0 w 1932017"/>
                <a:gd name="connsiteY0" fmla="*/ 5399992 h 5399992"/>
                <a:gd name="connsiteX1" fmla="*/ 0 w 1932017"/>
                <a:gd name="connsiteY1" fmla="*/ 0 h 5399992"/>
                <a:gd name="connsiteX2" fmla="*/ 1932017 w 1932017"/>
                <a:gd name="connsiteY2" fmla="*/ 5399992 h 5399992"/>
                <a:gd name="connsiteX3" fmla="*/ 0 w 1932017"/>
                <a:gd name="connsiteY3" fmla="*/ 5399992 h 5399992"/>
                <a:gd name="connsiteX0" fmla="*/ 53262 w 1985279"/>
                <a:gd name="connsiteY0" fmla="*/ 5382835 h 5382835"/>
                <a:gd name="connsiteX1" fmla="*/ 0 w 1985279"/>
                <a:gd name="connsiteY1" fmla="*/ 0 h 5382835"/>
                <a:gd name="connsiteX2" fmla="*/ 1985279 w 1985279"/>
                <a:gd name="connsiteY2" fmla="*/ 5382835 h 5382835"/>
                <a:gd name="connsiteX3" fmla="*/ 53262 w 1985279"/>
                <a:gd name="connsiteY3" fmla="*/ 5382835 h 538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279" h="5382835">
                  <a:moveTo>
                    <a:pt x="53262" y="5382835"/>
                  </a:moveTo>
                  <a:lnTo>
                    <a:pt x="0" y="0"/>
                  </a:lnTo>
                  <a:lnTo>
                    <a:pt x="1985279" y="5382835"/>
                  </a:lnTo>
                  <a:lnTo>
                    <a:pt x="53262" y="5382835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2C1E97B3-AAB0-2C86-D61F-F58949882A03}"/>
                </a:ext>
              </a:extLst>
            </p:cNvPr>
            <p:cNvSpPr/>
            <p:nvPr/>
          </p:nvSpPr>
          <p:spPr>
            <a:xfrm rot="8484155" flipV="1">
              <a:off x="1444824" y="1440385"/>
              <a:ext cx="1875977" cy="5407138"/>
            </a:xfrm>
            <a:prstGeom prst="rtTriangl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61A3CF66-0CC3-AC94-B775-C6915362182E}"/>
              </a:ext>
            </a:extLst>
          </p:cNvPr>
          <p:cNvSpPr/>
          <p:nvPr/>
        </p:nvSpPr>
        <p:spPr>
          <a:xfrm>
            <a:off x="1229329" y="3246465"/>
            <a:ext cx="3187711" cy="3246409"/>
          </a:xfrm>
          <a:prstGeom prst="circularArrow">
            <a:avLst>
              <a:gd name="adj1" fmla="val 7578"/>
              <a:gd name="adj2" fmla="val 966731"/>
              <a:gd name="adj3" fmla="val 15046639"/>
              <a:gd name="adj4" fmla="val 9284718"/>
              <a:gd name="adj5" fmla="val 111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DDBAD1E2-31F3-C821-1F8F-F11D581F4AA5}"/>
              </a:ext>
            </a:extLst>
          </p:cNvPr>
          <p:cNvSpPr/>
          <p:nvPr/>
        </p:nvSpPr>
        <p:spPr>
          <a:xfrm rot="10800000">
            <a:off x="5347773" y="1723560"/>
            <a:ext cx="3187711" cy="3246409"/>
          </a:xfrm>
          <a:prstGeom prst="circularArrow">
            <a:avLst>
              <a:gd name="adj1" fmla="val 7578"/>
              <a:gd name="adj2" fmla="val 966731"/>
              <a:gd name="adj3" fmla="val 15046639"/>
              <a:gd name="adj4" fmla="val 9284718"/>
              <a:gd name="adj5" fmla="val 111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D58F87-11DE-9ECB-E2EA-C8A12FF1CB89}"/>
              </a:ext>
            </a:extLst>
          </p:cNvPr>
          <p:cNvSpPr/>
          <p:nvPr/>
        </p:nvSpPr>
        <p:spPr>
          <a:xfrm>
            <a:off x="1046038" y="1193179"/>
            <a:ext cx="7607983" cy="538559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2F6CD9-FFB5-168D-FCD7-3AC33998CDA7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1022021" y="3893180"/>
            <a:ext cx="76320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B797B2-2DF8-1176-F8E9-37AB4DFC1215}"/>
              </a:ext>
            </a:extLst>
          </p:cNvPr>
          <p:cNvCxnSpPr>
            <a:cxnSpLocks/>
          </p:cNvCxnSpPr>
          <p:nvPr/>
        </p:nvCxnSpPr>
        <p:spPr>
          <a:xfrm flipV="1">
            <a:off x="2930021" y="1193180"/>
            <a:ext cx="0" cy="54000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A0FE19-9F01-E36F-3F0A-80A9C3C7854F}"/>
              </a:ext>
            </a:extLst>
          </p:cNvPr>
          <p:cNvCxnSpPr>
            <a:cxnSpLocks/>
            <a:stCxn id="4" idx="2"/>
            <a:endCxn id="4" idx="0"/>
          </p:cNvCxnSpPr>
          <p:nvPr/>
        </p:nvCxnSpPr>
        <p:spPr>
          <a:xfrm flipV="1">
            <a:off x="4838021" y="1193180"/>
            <a:ext cx="0" cy="54000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BA8E89-05DB-F22B-51E7-7BFD507B6926}"/>
              </a:ext>
            </a:extLst>
          </p:cNvPr>
          <p:cNvCxnSpPr>
            <a:cxnSpLocks/>
          </p:cNvCxnSpPr>
          <p:nvPr/>
        </p:nvCxnSpPr>
        <p:spPr>
          <a:xfrm flipV="1">
            <a:off x="6730011" y="1193180"/>
            <a:ext cx="0" cy="54000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64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4|4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6.7|3|0.9|3.3|4.2|2.1|2.8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8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6.3|4.6|5.6|5.6|9.5|5.3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5.1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4|7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|4.1|1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13536</TotalTime>
  <Words>1471</Words>
  <Application>Microsoft Macintosh PowerPoint</Application>
  <PresentationFormat>Widescreen</PresentationFormat>
  <Paragraphs>215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Cambria Math</vt:lpstr>
      <vt:lpstr>Symbol</vt:lpstr>
      <vt:lpstr>Office Theme</vt:lpstr>
      <vt:lpstr>How large is a piece of paper?</vt:lpstr>
      <vt:lpstr>Most countries use ISO 216 (A series etc.)</vt:lpstr>
      <vt:lpstr>ISO 216: Cutting in half maintains the aspect ratio</vt:lpstr>
      <vt:lpstr>ISO 216 paper sizes</vt:lpstr>
      <vt:lpstr>Size of An paper</vt:lpstr>
      <vt:lpstr>Technical drawing</vt:lpstr>
      <vt:lpstr>Paper mass</vt:lpstr>
      <vt:lpstr>Exploiting the √2 aspect ratio</vt:lpstr>
      <vt:lpstr>Making a rhombus</vt:lpstr>
      <vt:lpstr>Trisecting the diagonal</vt:lpstr>
      <vt:lpstr>Square paper – widely used for origami</vt:lpstr>
      <vt:lpstr>Square paper How to fold it accurately into a regular octagon?</vt:lpstr>
      <vt:lpstr>Square paper</vt:lpstr>
      <vt:lpstr>US sizes</vt:lpstr>
      <vt:lpstr>US Letter paper: 8 ½ ″ × 11 ″</vt:lpstr>
      <vt:lpstr>Credit cards</vt:lpstr>
      <vt:lpstr>Foolscap folio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Whitworth, Martin</dc:creator>
  <cp:lastModifiedBy>Katie Steckles</cp:lastModifiedBy>
  <cp:revision>36</cp:revision>
  <dcterms:created xsi:type="dcterms:W3CDTF">2024-12-27T18:48:37Z</dcterms:created>
  <dcterms:modified xsi:type="dcterms:W3CDTF">2025-11-23T18:23:48Z</dcterms:modified>
</cp:coreProperties>
</file>