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3" r:id="rId4"/>
    <p:sldId id="268" r:id="rId5"/>
    <p:sldId id="265" r:id="rId6"/>
    <p:sldId id="259" r:id="rId7"/>
    <p:sldId id="266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98FA1-1FA8-7CFF-F49C-B73C4F9DCC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5E38DD-87C7-DBB3-08A8-FC47FD08EE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CBCFF3-3A6F-784A-4506-26FD12410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B863DF-2FD9-3B7E-B0D4-7E625536F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3CAAA-4FA3-600C-59C5-6186CC45F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5667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01FD8-BAEC-86F5-B9F4-B3BE4F65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CCCA05-ECD9-9833-E9E0-957F3D7D6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4C6EF-1063-C800-B63C-962399C1B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7D5FA8-2CF1-4376-4057-FE8A956A4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22B8DC-D13B-197A-2F88-1C8EF9C19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8073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4F2CE8-001E-7D07-0364-B9CFB0E37D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3666B1-1D0D-1018-990D-A0C4DA662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2A6F7B-403A-DC9E-1072-0FD542090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38F857-1F2B-024D-3C47-EF5AFB207B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89E73-DBB4-A0C6-7454-90FD8F484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5123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6F660-6E91-16B2-225E-30E0D8FBB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E5161-ABFA-9161-37AD-5BCFE5C3A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46584C-F791-EFAB-2106-18E9A3ED0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84E690-7C6A-92A3-FF47-4BB2DB535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AFBDC6-44FF-AED3-A4F5-59B98C096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9483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42CD7-D790-C0A6-0D69-DB87666A13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456FD-2291-4A12-0300-DA1880ABA9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EEA5DB-7D42-F8EB-9A14-B1967877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C65AA-A134-5FAE-68F8-D498EF73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1DE4E-CE39-33FF-184C-E6D06A678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921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45A92-57DA-C506-A6B2-3EE3C42A1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9A3BE5-AD15-F68B-B203-67A184CE6C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8CD596-69BE-2CD8-9E58-E40904DFB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27D40-F697-CB0C-D709-8947A859D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B1A8BA-C70D-E7DE-1A2E-FEC880AA6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AC53C5-30FD-8F4C-BD48-2342F25CC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1120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A573F-5617-CC87-DF60-05F1EF9C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8F0882-98AB-EEC9-EC40-B909726736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75A18-FF69-6397-71D8-9EEBAC830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F4CA8C-B94C-A3A0-118C-BF3591E50A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F7F91A-FCB2-6C3D-37E9-60FE12A250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956907-A667-3DD4-95CF-5BE654926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340CA9-2447-138F-17AC-E71103159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76DD8-53DE-BE88-D5A1-0D039CC35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113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4907B-0A30-65A5-87B3-71B371D34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1502EA-08AB-8534-4311-FD733E7A9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11D157-5A0D-B583-6A75-8574FF30F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A8C0A-3E94-551B-5EA3-06F7A37AB1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2102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26677F-3D44-3131-AF02-4606C7185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55F96C-6A8D-914F-37A7-3758566CF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3A1AA-867B-5BBF-CD12-153D6EFE2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93590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91289-8291-DA9C-254A-8D59AAD0F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FE2AA-50AA-FF01-7D43-7FCC96A1A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15EDFC-C3C6-E3A4-E490-3182AFAA9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3AC77D-7EC7-8D35-9FB5-61BE15321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A01FF5-BD5D-6F92-892C-C7C07A5FB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32928B-E38E-BE3D-7C53-99A1CA1B6F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8347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2A041-37B3-0EA8-DE04-D12F5329EF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9D7D93-D2A1-146A-A109-DAD463B613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0C139-1C4D-172F-B65E-6132E36B7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7DD680-6686-D139-A06E-1E625A8B8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8D6FE9-38F2-947F-5A33-6373BBB71D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BE460-3891-817E-3F6A-D0AA812E8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701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022E58-2419-1F5E-B14F-08E8AAEAD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6736FD-7B9A-4469-102E-56A90DF8E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42DE0-BFAA-3E3B-8893-7DFFE3584B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20625-C393-4314-BED3-A2658C09F4A5}" type="datetimeFigureOut">
              <a:rPr lang="en-IN" smtClean="0"/>
              <a:t>23/11/25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4DFFD-7BE1-A037-F0A6-883F3FE314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9863F-AB3E-191A-D284-C8C0F5350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29DDC-29D4-447B-9CDD-F0B191F5B70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41790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57154-C3F5-066E-1581-4A306D48AB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Statistical Plot Twists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DB85B-CDA7-1EE6-1364-77966217B6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5-minute journey through statistical illusions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79546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8604F-4E78-ABED-ECAB-87A22DDE5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Beyond the paradox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6FC9A-A57B-3C7F-B0CE-91A661515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Lindley:</a:t>
            </a:r>
            <a:r>
              <a:rPr lang="en-US" dirty="0"/>
              <a:t> Significance isn’t evidence.</a:t>
            </a:r>
          </a:p>
          <a:p>
            <a:r>
              <a:rPr lang="en-US" b="1" dirty="0"/>
              <a:t>Anscombe:</a:t>
            </a:r>
            <a:r>
              <a:rPr lang="en-US" dirty="0"/>
              <a:t> Summary isn’t the story.</a:t>
            </a:r>
          </a:p>
          <a:p>
            <a:r>
              <a:rPr lang="en-US" b="1" dirty="0"/>
              <a:t>Simpson:</a:t>
            </a:r>
            <a:r>
              <a:rPr lang="en-US" dirty="0"/>
              <a:t> Aggregates can lie.</a:t>
            </a:r>
          </a:p>
          <a:p>
            <a:r>
              <a:rPr lang="en-US" b="1" dirty="0"/>
              <a:t>Berkson:</a:t>
            </a:r>
            <a:r>
              <a:rPr lang="en-US" dirty="0"/>
              <a:t> Conditioning can mislead.</a:t>
            </a:r>
          </a:p>
          <a:p>
            <a:r>
              <a:rPr lang="en-US" b="1" dirty="0"/>
              <a:t>Together:</a:t>
            </a:r>
            <a:r>
              <a:rPr lang="en-US" dirty="0"/>
              <a:t> “It’s not the data — it’s the viewpoint.”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56547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F10D5-6108-C5AC-5CFA-8C5DD5D10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n-IN" sz="4000" b="1" dirty="0"/>
              <a:t>Frequentist vs Bayesian Inference Coin Problem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7EABBF-EF54-C020-E3F1-4A0012AF752D}"/>
              </a:ext>
            </a:extLst>
          </p:cNvPr>
          <p:cNvSpPr txBox="1"/>
          <p:nvPr/>
        </p:nvSpPr>
        <p:spPr>
          <a:xfrm>
            <a:off x="838200" y="1099579"/>
            <a:ext cx="1088571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A coin is flipped 14 times and shows 10 heads. We must decide whether to bet on the next two flips being both heads (HH) or not.</a:t>
            </a:r>
          </a:p>
          <a:p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4F9C9C-1C39-D824-E7E2-B5FC3F82D858}"/>
              </a:ext>
            </a:extLst>
          </p:cNvPr>
          <p:cNvSpPr txBox="1"/>
          <p:nvPr/>
        </p:nvSpPr>
        <p:spPr>
          <a:xfrm>
            <a:off x="653143" y="2166257"/>
            <a:ext cx="1088571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 </a:t>
            </a:r>
            <a:r>
              <a:rPr lang="en-IN" sz="2800" b="1" dirty="0"/>
              <a:t>Frequentist Approach</a:t>
            </a:r>
          </a:p>
          <a:p>
            <a:r>
              <a:rPr lang="en-IN" sz="2800" dirty="0"/>
              <a:t>Estimate: p^ = 10/14 = 5/7</a:t>
            </a:r>
          </a:p>
          <a:p>
            <a:r>
              <a:rPr lang="en-IN" sz="2800" dirty="0"/>
              <a:t>Predictive probability: P(HH) (5/7)^2 = 25/49 = 0.510204...</a:t>
            </a:r>
          </a:p>
          <a:p>
            <a:r>
              <a:rPr lang="en-US" sz="2800" dirty="0"/>
              <a:t>Decision: Since P(HH) &gt; 0.5 bet FOR HH</a:t>
            </a:r>
            <a:endParaRPr lang="en-IN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90D2B1-FDCB-83EA-F7A2-FF3A69E24BA2}"/>
              </a:ext>
            </a:extLst>
          </p:cNvPr>
          <p:cNvSpPr txBox="1"/>
          <p:nvPr/>
        </p:nvSpPr>
        <p:spPr>
          <a:xfrm>
            <a:off x="653143" y="4060371"/>
            <a:ext cx="9982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b="1" dirty="0"/>
              <a:t>Bayesian Approach (Uniform Prior)</a:t>
            </a:r>
          </a:p>
          <a:p>
            <a:r>
              <a:rPr lang="en-IN" sz="2800" dirty="0"/>
              <a:t>Prior: p ~ Beta(1,1) (uniform prior)</a:t>
            </a:r>
          </a:p>
          <a:p>
            <a:r>
              <a:rPr lang="en-US" sz="2800" dirty="0"/>
              <a:t>After 10 heads, 4 tails Posterior: p ~ Beta(11,5)</a:t>
            </a:r>
          </a:p>
          <a:p>
            <a:r>
              <a:rPr lang="it-IT" sz="2800" dirty="0"/>
              <a:t>Predictive probability: E[p^2] = (1112)/(1617) = 132/272 = 33/68 = 0.4853</a:t>
            </a:r>
          </a:p>
          <a:p>
            <a:r>
              <a:rPr lang="en-US" sz="2800" dirty="0"/>
              <a:t>Decision: Since P(HH) &lt; 0.5 bet AGAINST HH</a:t>
            </a:r>
            <a:endParaRPr lang="en-IN" sz="28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566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7D18D-BDFD-06A9-02A7-47C7DED12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28" y="475796"/>
            <a:ext cx="10515600" cy="6142717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/>
              <a:t>Earlier, the Bayesian and the Frequentist just had a friendly argument.</a:t>
            </a:r>
            <a:br>
              <a:rPr lang="en-US" sz="3000" dirty="0"/>
            </a:br>
            <a:r>
              <a:rPr lang="en-US" sz="3000" dirty="0"/>
              <a:t>But give them a giant dataset — and they go to war.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This is </a:t>
            </a:r>
            <a:r>
              <a:rPr lang="en-US" sz="3000" b="1" dirty="0"/>
              <a:t>Lindley’s Paradox</a:t>
            </a:r>
            <a:r>
              <a:rPr lang="en-US" sz="3000" dirty="0"/>
              <a:t>, where a Frequentist shouts ‘Highly significant!’ and the Bayesian calmly replies, ‘There’s no evidence at all.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r>
              <a:rPr lang="en-US" sz="3000" dirty="0"/>
              <a:t>n = 10,000 flips, 5,098 heads  Is the coin fair?</a:t>
            </a:r>
            <a:br>
              <a:rPr lang="en-US" sz="3000" dirty="0"/>
            </a:br>
            <a:br>
              <a:rPr lang="en-US" sz="3000" dirty="0"/>
            </a:br>
            <a:endParaRPr lang="en-US" sz="3000" dirty="0"/>
          </a:p>
          <a:p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8842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ED026B7-428E-337E-AF11-C8B98E474461}"/>
              </a:ext>
            </a:extLst>
          </p:cNvPr>
          <p:cNvSpPr txBox="1"/>
          <p:nvPr/>
        </p:nvSpPr>
        <p:spPr>
          <a:xfrm>
            <a:off x="598714" y="587829"/>
            <a:ext cx="466997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Frequentist: </a:t>
            </a:r>
            <a:br>
              <a:rPr lang="en-IN" sz="3200" dirty="0"/>
            </a:br>
            <a:r>
              <a:rPr lang="en-US" sz="3200" dirty="0"/>
              <a:t>n = 10,000 flips, 5,098 heads</a:t>
            </a:r>
          </a:p>
          <a:p>
            <a:r>
              <a:rPr lang="en-IN" sz="3200" dirty="0"/>
              <a:t>z = 1.96, p = 0.05 </a:t>
            </a:r>
            <a:br>
              <a:rPr lang="en-IN" sz="3200" dirty="0"/>
            </a:br>
            <a:r>
              <a:rPr lang="en-IN" sz="3200" dirty="0"/>
              <a:t>Reject the null, the coin is not fair.</a:t>
            </a:r>
          </a:p>
          <a:p>
            <a:endParaRPr lang="en-IN" dirty="0"/>
          </a:p>
        </p:txBody>
      </p:sp>
      <p:pic>
        <p:nvPicPr>
          <p:cNvPr id="6" name="Graphic 5" descr="Head with gears with solid fill">
            <a:extLst>
              <a:ext uri="{FF2B5EF4-FFF2-40B4-BE49-F238E27FC236}">
                <a16:creationId xmlns:a16="http://schemas.microsoft.com/office/drawing/2014/main" id="{930C04DF-D614-07E6-9C91-EC34286744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728858" y="4343574"/>
            <a:ext cx="1502229" cy="15022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41DE464-D8C7-9FFD-B583-EF8C539EEF7B}"/>
              </a:ext>
            </a:extLst>
          </p:cNvPr>
          <p:cNvSpPr txBox="1"/>
          <p:nvPr/>
        </p:nvSpPr>
        <p:spPr>
          <a:xfrm>
            <a:off x="2960913" y="4419600"/>
            <a:ext cx="13389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Not Fair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2005D7-D2D2-01F3-9941-FB6295E5F239}"/>
              </a:ext>
            </a:extLst>
          </p:cNvPr>
          <p:cNvSpPr txBox="1"/>
          <p:nvPr/>
        </p:nvSpPr>
        <p:spPr>
          <a:xfrm>
            <a:off x="6770915" y="587829"/>
            <a:ext cx="509451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3200" b="1" dirty="0"/>
              <a:t>Bayesian: </a:t>
            </a:r>
          </a:p>
          <a:p>
            <a:r>
              <a:rPr lang="en-IN" sz="3200" dirty="0"/>
              <a:t>Prior Beta(1,1)</a:t>
            </a:r>
          </a:p>
          <a:p>
            <a:r>
              <a:rPr lang="en-IN" sz="3200" dirty="0"/>
              <a:t> Bayes factor 11.7 : 1 for H0</a:t>
            </a:r>
          </a:p>
          <a:p>
            <a:r>
              <a:rPr lang="en-US" sz="3200" dirty="0"/>
              <a:t>Posterior(H0) = 92% → coin probably fair</a:t>
            </a:r>
          </a:p>
          <a:p>
            <a:endParaRPr lang="en-US" sz="3200" dirty="0"/>
          </a:p>
          <a:p>
            <a:endParaRPr lang="en-IN" dirty="0"/>
          </a:p>
        </p:txBody>
      </p:sp>
      <p:pic>
        <p:nvPicPr>
          <p:cNvPr id="10" name="Graphic 9" descr="Head with gears with solid fill">
            <a:extLst>
              <a:ext uri="{FF2B5EF4-FFF2-40B4-BE49-F238E27FC236}">
                <a16:creationId xmlns:a16="http://schemas.microsoft.com/office/drawing/2014/main" id="{E2B24604-049D-32EB-8966-CAEE8F660A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1070997" y="4343574"/>
            <a:ext cx="1433193" cy="157825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AFA56EEC-B9E5-9379-2062-BB87B914791A}"/>
              </a:ext>
            </a:extLst>
          </p:cNvPr>
          <p:cNvSpPr txBox="1"/>
          <p:nvPr/>
        </p:nvSpPr>
        <p:spPr>
          <a:xfrm>
            <a:off x="9503229" y="4499211"/>
            <a:ext cx="20900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Probably fair</a:t>
            </a:r>
          </a:p>
        </p:txBody>
      </p:sp>
    </p:spTree>
    <p:extLst>
      <p:ext uri="{BB962C8B-B14F-4D97-AF65-F5344CB8AC3E}">
        <p14:creationId xmlns:p14="http://schemas.microsoft.com/office/powerpoint/2010/main" val="194039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6DCB9-635B-98C1-E5EE-3139FB2F94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5796"/>
            <a:ext cx="10515600" cy="5533118"/>
          </a:xfrm>
        </p:spPr>
        <p:txBody>
          <a:bodyPr>
            <a:noAutofit/>
          </a:bodyPr>
          <a:lstStyle/>
          <a:p>
            <a:r>
              <a:rPr lang="en-US" sz="3600" dirty="0"/>
              <a:t>Sample size is huge</a:t>
            </a:r>
          </a:p>
          <a:p>
            <a:endParaRPr lang="en-US" sz="3600" dirty="0"/>
          </a:p>
          <a:p>
            <a:r>
              <a:rPr lang="en-US" sz="3600" dirty="0"/>
              <a:t> Observed effect is tiny </a:t>
            </a:r>
          </a:p>
          <a:p>
            <a:endParaRPr lang="en-US" sz="3600" dirty="0"/>
          </a:p>
          <a:p>
            <a:r>
              <a:rPr lang="en-US" sz="3600" dirty="0"/>
              <a:t>Alternative model (H₁) uses a diffuse prior</a:t>
            </a:r>
          </a:p>
          <a:p>
            <a:endParaRPr lang="en-US" sz="3600" dirty="0"/>
          </a:p>
          <a:p>
            <a:r>
              <a:rPr lang="en-US" sz="3600" dirty="0"/>
              <a:t> Frequentist says “significant!”, Bayesian says “meh, still probably null.”</a:t>
            </a:r>
          </a:p>
        </p:txBody>
      </p:sp>
    </p:spTree>
    <p:extLst>
      <p:ext uri="{BB962C8B-B14F-4D97-AF65-F5344CB8AC3E}">
        <p14:creationId xmlns:p14="http://schemas.microsoft.com/office/powerpoint/2010/main" val="80755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82C83-0C46-C031-B3BA-4D292E0A3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115" y="-173673"/>
            <a:ext cx="10515600" cy="1325563"/>
          </a:xfrm>
        </p:spPr>
        <p:txBody>
          <a:bodyPr/>
          <a:lstStyle/>
          <a:p>
            <a:r>
              <a:rPr lang="en-IN" b="1" dirty="0"/>
              <a:t>Simpson’s Paradox, 2 Batsmen, K vs R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4D0C78C-B31C-5569-ABB2-8AE6362E50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2283951"/>
              </p:ext>
            </p:extLst>
          </p:nvPr>
        </p:nvGraphicFramePr>
        <p:xfrm>
          <a:off x="555171" y="1066800"/>
          <a:ext cx="7609116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7559">
                  <a:extLst>
                    <a:ext uri="{9D8B030D-6E8A-4147-A177-3AD203B41FA5}">
                      <a16:colId xmlns:a16="http://schemas.microsoft.com/office/drawing/2014/main" val="2287118029"/>
                    </a:ext>
                  </a:extLst>
                </a:gridCol>
                <a:gridCol w="1910519">
                  <a:extLst>
                    <a:ext uri="{9D8B030D-6E8A-4147-A177-3AD203B41FA5}">
                      <a16:colId xmlns:a16="http://schemas.microsoft.com/office/drawing/2014/main" val="633759527"/>
                    </a:ext>
                  </a:extLst>
                </a:gridCol>
                <a:gridCol w="1910519">
                  <a:extLst>
                    <a:ext uri="{9D8B030D-6E8A-4147-A177-3AD203B41FA5}">
                      <a16:colId xmlns:a16="http://schemas.microsoft.com/office/drawing/2014/main" val="4103906069"/>
                    </a:ext>
                  </a:extLst>
                </a:gridCol>
                <a:gridCol w="1910519">
                  <a:extLst>
                    <a:ext uri="{9D8B030D-6E8A-4147-A177-3AD203B41FA5}">
                      <a16:colId xmlns:a16="http://schemas.microsoft.com/office/drawing/2014/main" val="2254676818"/>
                    </a:ext>
                  </a:extLst>
                </a:gridCol>
              </a:tblGrid>
              <a:tr h="546100">
                <a:tc>
                  <a:txBody>
                    <a:bodyPr/>
                    <a:lstStyle/>
                    <a:p>
                      <a:r>
                        <a:rPr lang="en-IN" dirty="0"/>
                        <a:t>Year  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Runs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Innings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Average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583369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IN" sz="280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825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616398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IN" sz="28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1620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1832062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IN" sz="2800" dirty="0"/>
                        <a:t>Year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3450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IN" sz="2800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4685737"/>
                  </a:ext>
                </a:extLst>
              </a:tr>
              <a:tr h="546100">
                <a:tc>
                  <a:txBody>
                    <a:bodyPr/>
                    <a:lstStyle/>
                    <a:p>
                      <a:r>
                        <a:rPr lang="en-IN" sz="2800" dirty="0"/>
                        <a:t>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290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dirty="0"/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369243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D5D9C32-4B47-FBDB-46C2-A6A7DE6C2D62}"/>
              </a:ext>
            </a:extLst>
          </p:cNvPr>
          <p:cNvSpPr txBox="1"/>
          <p:nvPr/>
        </p:nvSpPr>
        <p:spPr>
          <a:xfrm>
            <a:off x="8398329" y="1741315"/>
            <a:ext cx="57367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800" dirty="0"/>
              <a:t>Total  average </a:t>
            </a:r>
          </a:p>
          <a:p>
            <a:r>
              <a:rPr lang="en-IN" sz="2800" dirty="0"/>
              <a:t>K = 1725/45  = 38.33</a:t>
            </a:r>
            <a:br>
              <a:rPr lang="en-IN" sz="2800" dirty="0"/>
            </a:br>
            <a:r>
              <a:rPr lang="en-IN" sz="2800" dirty="0"/>
              <a:t>R = 1910/40 =  47.75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A41E1D-A09F-730B-01FB-B40A59E4F6E3}"/>
              </a:ext>
            </a:extLst>
          </p:cNvPr>
          <p:cNvSpPr txBox="1"/>
          <p:nvPr/>
        </p:nvSpPr>
        <p:spPr>
          <a:xfrm>
            <a:off x="1393372" y="4700036"/>
            <a:ext cx="987334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“K &gt; R in each year, but R &gt; K overall — weighting (innings) changed the verdict. </a:t>
            </a:r>
            <a:r>
              <a:rPr lang="en-US" sz="2800" dirty="0"/>
              <a:t>That’s Simpson’s paradox: aggregation with unequal group sizes can flip conclusions</a:t>
            </a:r>
            <a:r>
              <a:rPr lang="en-US" sz="3200" b="1" dirty="0"/>
              <a:t>.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329359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27C7A0-23CF-4BCF-5A32-6282996FBA3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40227" y="606425"/>
                <a:ext cx="10744201" cy="577260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IN" sz="3200" b="1" dirty="0"/>
                  <a:t>Mathematical Insight</a:t>
                </a:r>
                <a:r>
                  <a:rPr lang="en-IN" sz="3200" dirty="0"/>
                  <a:t>: This is due to confounding by the subgroup proportions</a:t>
                </a:r>
              </a:p>
              <a:p>
                <a:pPr marL="0" indent="0">
                  <a:buNone/>
                </a:pPr>
                <a:endParaRPr lang="en-IN" sz="3200" dirty="0"/>
              </a:p>
              <a:p>
                <a:pPr marL="0" indent="0">
                  <a:buNone/>
                </a:pPr>
                <a:endParaRPr lang="en-IN" sz="3200" dirty="0"/>
              </a:p>
              <a:p>
                <a:pPr marL="0" indent="0">
                  <a:buNone/>
                </a:pPr>
                <a:r>
                  <a:rPr lang="en-IN" sz="3200" dirty="0"/>
                  <a:t>Formally, 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</m:oMath>
                </a14:m>
                <a:r>
                  <a:rPr lang="en-IN" sz="3200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N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IN" sz="3200" dirty="0"/>
                  <a:t>for subgroups, but combined </a:t>
                </a:r>
                <a14:m>
                  <m:oMath xmlns:m="http://schemas.openxmlformats.org/officeDocument/2006/math">
                    <m:r>
                      <a:rPr lang="en-IN" sz="32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IN" sz="3200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IN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</m:oMath>
                </a14:m>
                <a:r>
                  <a:rPr lang="en-IN" sz="3200" dirty="0"/>
                  <a:t>, and if </a:t>
                </a:r>
                <a14:m>
                  <m:oMath xmlns:m="http://schemas.openxmlformats.org/officeDocument/2006/math">
                    <m:r>
                      <a:rPr lang="en-IN" sz="32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IN" sz="3200" i="1">
                        <a:latin typeface="Cambria Math" panose="02040503050406030204" pitchFamily="18" charset="0"/>
                      </a:rPr>
                      <m:t>≪</m:t>
                    </m:r>
                    <m:r>
                      <a:rPr lang="en-IN" sz="32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IN" sz="3200" dirty="0"/>
                  <a:t>but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N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N" sz="3200" i="1"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IN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IN" sz="32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N" sz="3200" dirty="0"/>
                  <a:t>, the weights can flip.</a:t>
                </a:r>
              </a:p>
              <a:p>
                <a:pPr marL="0" indent="0">
                  <a:buNone/>
                </a:pPr>
                <a:endParaRPr lang="en-IN" sz="3200" dirty="0"/>
              </a:p>
              <a:p>
                <a:pPr marL="0" indent="0">
                  <a:buNone/>
                </a:pPr>
                <a:endParaRPr lang="en-IN" sz="3200" dirty="0"/>
              </a:p>
              <a:p>
                <a:pPr marL="0" indent="0">
                  <a:buNone/>
                </a:pPr>
                <a:r>
                  <a:rPr lang="en-IN" sz="3200" dirty="0"/>
                  <a:t>Aggregate improperly and the story flips. </a:t>
                </a:r>
              </a:p>
              <a:p>
                <a:pPr marL="0" indent="0">
                  <a:buNone/>
                </a:pPr>
                <a:r>
                  <a:rPr lang="en-IN" sz="3200" b="1" dirty="0"/>
                  <a:t>Moral</a:t>
                </a:r>
                <a:r>
                  <a:rPr lang="en-IN" sz="3200" dirty="0"/>
                  <a:t>: always check subgroup sizes before trusting an overall average.</a:t>
                </a:r>
              </a:p>
              <a:p>
                <a:pPr marL="0" indent="0">
                  <a:buNone/>
                </a:pPr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27C7A0-23CF-4BCF-5A32-6282996FBA3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0227" y="606425"/>
                <a:ext cx="10744201" cy="5772604"/>
              </a:xfrm>
              <a:blipFill>
                <a:blip r:embed="rId2"/>
                <a:stretch>
                  <a:fillRect l="-1418" t="-285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8530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92B446D-A447-0E79-6429-D765B465D9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4411" y="365125"/>
            <a:ext cx="6911161" cy="635826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DC8F4C6-ED39-7C5D-6B5B-C7568CF76318}"/>
              </a:ext>
            </a:extLst>
          </p:cNvPr>
          <p:cNvSpPr txBox="1"/>
          <p:nvPr/>
        </p:nvSpPr>
        <p:spPr>
          <a:xfrm>
            <a:off x="7990114" y="609600"/>
            <a:ext cx="390797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Anscombe’s Quartet — When Averages Lie</a:t>
            </a:r>
            <a:br>
              <a:rPr lang="en-US" dirty="0"/>
            </a:br>
            <a:r>
              <a:rPr lang="en-US" dirty="0"/>
              <a:t>Same mean of x = 9.0</a:t>
            </a:r>
          </a:p>
          <a:p>
            <a:r>
              <a:rPr lang="en-US" dirty="0"/>
              <a:t>Same mean of y = 7.5</a:t>
            </a:r>
          </a:p>
          <a:p>
            <a:r>
              <a:rPr lang="en-US" dirty="0"/>
              <a:t>Same variance of x = 11</a:t>
            </a:r>
          </a:p>
          <a:p>
            <a:r>
              <a:rPr lang="en-US" dirty="0"/>
              <a:t>Same variance of y = 4.127</a:t>
            </a:r>
          </a:p>
          <a:p>
            <a:r>
              <a:rPr lang="en-US" dirty="0"/>
              <a:t>Same correlation (r) = 0.816</a:t>
            </a:r>
          </a:p>
          <a:p>
            <a:r>
              <a:rPr lang="en-US" dirty="0"/>
              <a:t>Same regression line: 𝑦=3+0.5𝑥y=3+0.5x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“</a:t>
            </a:r>
            <a:r>
              <a:rPr lang="en-US" sz="3200" b="1" dirty="0"/>
              <a:t>Always plot your data before you trust your stats</a:t>
            </a:r>
            <a:r>
              <a:rPr lang="en-US" dirty="0"/>
              <a:t>.”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Ex : 13 Datasets of </a:t>
            </a:r>
            <a:r>
              <a:rPr lang="en-US" dirty="0" err="1"/>
              <a:t>Datasaurus</a:t>
            </a:r>
            <a:r>
              <a:rPr lang="en-US" dirty="0"/>
              <a:t> Dozen.</a:t>
            </a:r>
            <a:br>
              <a:rPr lang="en-US" dirty="0"/>
            </a:br>
            <a:br>
              <a:rPr lang="en-US" dirty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5543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E3409-4D8B-E091-80C5-051D356D0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3114"/>
            <a:ext cx="10515600" cy="875846"/>
          </a:xfrm>
        </p:spPr>
        <p:txBody>
          <a:bodyPr>
            <a:normAutofit fontScale="90000"/>
          </a:bodyPr>
          <a:lstStyle/>
          <a:p>
            <a:r>
              <a:rPr lang="en-IN" b="1" dirty="0">
                <a:effectLst/>
              </a:rPr>
              <a:t>Berkson's Paradox :</a:t>
            </a:r>
            <a:r>
              <a:rPr lang="en-IN" b="1" dirty="0"/>
              <a:t>The Hospital Illusion</a:t>
            </a:r>
            <a:br>
              <a:rPr lang="en-IN" dirty="0">
                <a:effectLst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58CFD-8076-DE95-9A38-6F338EFD9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0099"/>
            <a:ext cx="10515600" cy="55353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200" dirty="0"/>
              <a:t>Why diabetics in hospital seem less likely to have cancer</a:t>
            </a:r>
          </a:p>
          <a:p>
            <a:pPr marL="0" indent="0">
              <a:buNone/>
            </a:pPr>
            <a:r>
              <a:rPr lang="en-US" sz="3200" dirty="0"/>
              <a:t>In the general population, diabetes and cancer are independent.</a:t>
            </a:r>
          </a:p>
          <a:p>
            <a:pPr marL="0" indent="0">
              <a:buNone/>
            </a:pPr>
            <a:r>
              <a:rPr lang="en-US" sz="3200" dirty="0"/>
              <a:t>Both increase the chance of hospital admission.</a:t>
            </a:r>
          </a:p>
          <a:p>
            <a:pPr marL="0" indent="0">
              <a:buNone/>
            </a:pPr>
            <a:r>
              <a:rPr lang="en-US" sz="3200" dirty="0"/>
              <a:t>Among hospital patients, people with diabetes are less likely to also have cancer —because either one is enough to get admitted.</a:t>
            </a:r>
          </a:p>
          <a:p>
            <a:pPr marL="0" indent="0">
              <a:buNone/>
            </a:pPr>
            <a:r>
              <a:rPr lang="en-US" sz="3200" dirty="0"/>
              <a:t>The negative correlation is an illusion — caused by conditioning on “being in hospital.”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b="1" dirty="0"/>
              <a:t>Conditioning on a common effect creates false relationships.</a:t>
            </a:r>
            <a:endParaRPr lang="en-IN" sz="3200" b="1" dirty="0"/>
          </a:p>
        </p:txBody>
      </p:sp>
    </p:spTree>
    <p:extLst>
      <p:ext uri="{BB962C8B-B14F-4D97-AF65-F5344CB8AC3E}">
        <p14:creationId xmlns:p14="http://schemas.microsoft.com/office/powerpoint/2010/main" val="714608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10339</TotalTime>
  <Words>655</Words>
  <Application>Microsoft Macintosh PowerPoint</Application>
  <PresentationFormat>Widescreen</PresentationFormat>
  <Paragraphs>90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Statistical Plot Twists</vt:lpstr>
      <vt:lpstr>Frequentist vs Bayesian Inference Coin Problem</vt:lpstr>
      <vt:lpstr>PowerPoint Presentation</vt:lpstr>
      <vt:lpstr>PowerPoint Presentation</vt:lpstr>
      <vt:lpstr>PowerPoint Presentation</vt:lpstr>
      <vt:lpstr>Simpson’s Paradox, 2 Batsmen, K vs R </vt:lpstr>
      <vt:lpstr>PowerPoint Presentation</vt:lpstr>
      <vt:lpstr>PowerPoint Presentation</vt:lpstr>
      <vt:lpstr>Berkson's Paradox :The Hospital Illusion </vt:lpstr>
      <vt:lpstr>Beyond the paradox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Sujata Sharma</dc:creator>
  <cp:lastModifiedBy>Katie Steckles</cp:lastModifiedBy>
  <cp:revision>3</cp:revision>
  <cp:lastPrinted>2025-11-23T18:11:41Z</cp:lastPrinted>
  <dcterms:created xsi:type="dcterms:W3CDTF">2025-11-05T07:15:05Z</dcterms:created>
  <dcterms:modified xsi:type="dcterms:W3CDTF">2025-11-23T18:11:46Z</dcterms:modified>
</cp:coreProperties>
</file>